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6" r:id="rId24"/>
    <p:sldId id="275" r:id="rId25"/>
    <p:sldId id="276" r:id="rId26"/>
    <p:sldId id="277" r:id="rId27"/>
    <p:sldId id="278" r:id="rId28"/>
    <p:sldId id="279" r:id="rId29"/>
    <p:sldId id="280" r:id="rId30"/>
    <p:sldId id="281" r:id="rId31"/>
    <p:sldId id="282" r:id="rId32"/>
    <p:sldId id="283" r:id="rId33"/>
    <p:sldId id="301" r:id="rId34"/>
    <p:sldId id="302" r:id="rId35"/>
    <p:sldId id="286" r:id="rId36"/>
    <p:sldId id="290" r:id="rId37"/>
    <p:sldId id="287" r:id="rId38"/>
    <p:sldId id="288" r:id="rId39"/>
    <p:sldId id="289" r:id="rId40"/>
    <p:sldId id="291" r:id="rId41"/>
    <p:sldId id="292" r:id="rId42"/>
    <p:sldId id="293" r:id="rId43"/>
    <p:sldId id="294" r:id="rId44"/>
  </p:sldIdLst>
  <p:sldSz cx="18288000" cy="10287000"/>
  <p:notesSz cx="6858000" cy="9144000"/>
  <p:embeddedFontLst>
    <p:embeddedFont>
      <p:font typeface="Arimo" panose="020B0604020202020204" charset="0"/>
      <p:regular r:id="rId46"/>
    </p:embeddedFont>
    <p:embeddedFont>
      <p:font typeface="Arimo Bold" panose="020B0604020202020204" charset="0"/>
      <p:regular r:id="rId47"/>
    </p:embeddedFont>
    <p:embeddedFont>
      <p:font typeface="Telegraf" panose="020B0604020202020204" charset="0"/>
      <p:regular r:id="rId48"/>
    </p:embeddedFont>
    <p:embeddedFont>
      <p:font typeface="Telegraf Bold" panose="020B0604020202020204" charset="0"/>
      <p:regular r:id="rId49"/>
    </p:embeddedFont>
    <p:embeddedFont>
      <p:font typeface="Telegraf Bold Bold" panose="020B0604020202020204" charset="0"/>
      <p:regular r:id="rId50"/>
    </p:embeddedFont>
    <p:embeddedFont>
      <p:font typeface="Telegraf Medium"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D7B40-5608-489E-8EC5-E5CD0982F333}"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D235C-B1DB-4EB1-956A-9704A433D787}" type="slidenum">
              <a:rPr lang="en-US" smtClean="0"/>
              <a:t>‹#›</a:t>
            </a:fld>
            <a:endParaRPr lang="en-US"/>
          </a:p>
        </p:txBody>
      </p:sp>
    </p:spTree>
    <p:extLst>
      <p:ext uri="{BB962C8B-B14F-4D97-AF65-F5344CB8AC3E}">
        <p14:creationId xmlns:p14="http://schemas.microsoft.com/office/powerpoint/2010/main" val="21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32</a:t>
            </a:fld>
            <a:endParaRPr lang="en-US"/>
          </a:p>
        </p:txBody>
      </p:sp>
    </p:spTree>
    <p:extLst>
      <p:ext uri="{BB962C8B-B14F-4D97-AF65-F5344CB8AC3E}">
        <p14:creationId xmlns:p14="http://schemas.microsoft.com/office/powerpoint/2010/main" val="361854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www.armyignited.army.mi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8.png"/><Relationship Id="rId7" Type="http://schemas.openxmlformats.org/officeDocument/2006/relationships/image" Target="../media/image54.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57.svg"/><Relationship Id="rId4" Type="http://schemas.openxmlformats.org/officeDocument/2006/relationships/image" Target="../media/image19.sv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5.sv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14.jpeg"/><Relationship Id="rId7" Type="http://schemas.openxmlformats.org/officeDocument/2006/relationships/image" Target="../media/image6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2.sv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4.svg"/><Relationship Id="rId7" Type="http://schemas.openxmlformats.org/officeDocument/2006/relationships/image" Target="../media/image77.png"/><Relationship Id="rId12" Type="http://schemas.openxmlformats.org/officeDocument/2006/relationships/image" Target="../media/image82.svg"/><Relationship Id="rId17"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86.sv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image" Target="../media/image10.png"/><Relationship Id="rId9" Type="http://schemas.openxmlformats.org/officeDocument/2006/relationships/image" Target="../media/image79.png"/><Relationship Id="rId14" Type="http://schemas.openxmlformats.org/officeDocument/2006/relationships/image" Target="../media/image8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429000"/>
          </a:xfrm>
          <a:prstGeom prst="rect">
            <a:avLst/>
          </a:prstGeom>
          <a:solidFill>
            <a:srgbClr val="191919"/>
          </a:solidFill>
        </p:spPr>
        <p:txBody>
          <a:bodyPr/>
          <a:lstStyle/>
          <a:p>
            <a:endParaRPr lang="en-US"/>
          </a:p>
        </p:txBody>
      </p:sp>
      <p:grpSp>
        <p:nvGrpSpPr>
          <p:cNvPr id="3" name="Group 3"/>
          <p:cNvGrpSpPr/>
          <p:nvPr/>
        </p:nvGrpSpPr>
        <p:grpSpPr>
          <a:xfrm>
            <a:off x="267866" y="1373827"/>
            <a:ext cx="13718309" cy="8607305"/>
            <a:chOff x="0" y="0"/>
            <a:chExt cx="3184204" cy="1997871"/>
          </a:xfrm>
        </p:grpSpPr>
        <p:sp>
          <p:nvSpPr>
            <p:cNvPr id="4" name="Freeform 4"/>
            <p:cNvSpPr/>
            <p:nvPr/>
          </p:nvSpPr>
          <p:spPr>
            <a:xfrm>
              <a:off x="0" y="0"/>
              <a:ext cx="3184204" cy="1997871"/>
            </a:xfrm>
            <a:custGeom>
              <a:avLst/>
              <a:gdLst/>
              <a:ahLst/>
              <a:cxnLst/>
              <a:rect l="l" t="t" r="r" b="b"/>
              <a:pathLst>
                <a:path w="3184204" h="1997871">
                  <a:moveTo>
                    <a:pt x="3059744" y="1997871"/>
                  </a:moveTo>
                  <a:lnTo>
                    <a:pt x="124460" y="1997871"/>
                  </a:lnTo>
                  <a:cubicBezTo>
                    <a:pt x="55880" y="1997871"/>
                    <a:pt x="0" y="1941991"/>
                    <a:pt x="0" y="1873411"/>
                  </a:cubicBezTo>
                  <a:lnTo>
                    <a:pt x="0" y="124460"/>
                  </a:lnTo>
                  <a:cubicBezTo>
                    <a:pt x="0" y="55880"/>
                    <a:pt x="55880" y="0"/>
                    <a:pt x="124460" y="0"/>
                  </a:cubicBezTo>
                  <a:lnTo>
                    <a:pt x="3059744" y="0"/>
                  </a:lnTo>
                  <a:cubicBezTo>
                    <a:pt x="3128324" y="0"/>
                    <a:pt x="3184204" y="55880"/>
                    <a:pt x="3184204" y="124460"/>
                  </a:cubicBezTo>
                  <a:lnTo>
                    <a:pt x="3184204" y="1873411"/>
                  </a:lnTo>
                  <a:cubicBezTo>
                    <a:pt x="3184204" y="1941991"/>
                    <a:pt x="3128324" y="1997871"/>
                    <a:pt x="3059744" y="1997871"/>
                  </a:cubicBezTo>
                  <a:close/>
                </a:path>
              </a:pathLst>
            </a:custGeom>
            <a:solidFill>
              <a:srgbClr val="FEE600"/>
            </a:solidFill>
          </p:spPr>
          <p:txBody>
            <a:bodyPr/>
            <a:lstStyle/>
            <a:p>
              <a:endParaRPr lang="en-US"/>
            </a:p>
          </p:txBody>
        </p:sp>
      </p:grpSp>
      <p:grpSp>
        <p:nvGrpSpPr>
          <p:cNvPr id="5" name="Group 5"/>
          <p:cNvGrpSpPr>
            <a:grpSpLocks noChangeAspect="1"/>
          </p:cNvGrpSpPr>
          <p:nvPr/>
        </p:nvGrpSpPr>
        <p:grpSpPr>
          <a:xfrm>
            <a:off x="10361783" y="1219200"/>
            <a:ext cx="4461951" cy="9067800"/>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txBody>
            <a:bodyPr/>
            <a:lstStyle/>
            <a:p>
              <a:endParaRPr lang="en-US"/>
            </a:p>
          </p:txBody>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353643" r="-55459"/>
              </a:stretch>
            </a:blipFill>
          </p:spPr>
          <p:txBody>
            <a:bodyPr/>
            <a:lstStyle/>
            <a:p>
              <a:endParaRPr lang="en-US"/>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 y="8160712"/>
            <a:ext cx="1059983" cy="46832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4038" y="838823"/>
            <a:ext cx="879023" cy="760754"/>
          </a:xfrm>
          <a:prstGeom prst="rect">
            <a:avLst/>
          </a:prstGeom>
        </p:spPr>
      </p:pic>
      <p:pic>
        <p:nvPicPr>
          <p:cNvPr id="10" name="Picture 10"/>
          <p:cNvPicPr>
            <a:picLocks noChangeAspect="1"/>
          </p:cNvPicPr>
          <p:nvPr/>
        </p:nvPicPr>
        <p:blipFill>
          <a:blip r:embed="rId8"/>
          <a:srcRect t="13095" r="24184"/>
          <a:stretch>
            <a:fillRect/>
          </a:stretch>
        </p:blipFill>
        <p:spPr>
          <a:xfrm>
            <a:off x="13575382" y="594689"/>
            <a:ext cx="4712618" cy="2363330"/>
          </a:xfrm>
          <a:prstGeom prst="rect">
            <a:avLst/>
          </a:prstGeom>
        </p:spPr>
      </p:pic>
      <p:sp>
        <p:nvSpPr>
          <p:cNvPr id="11" name="TextBox 11"/>
          <p:cNvSpPr txBox="1"/>
          <p:nvPr/>
        </p:nvSpPr>
        <p:spPr>
          <a:xfrm>
            <a:off x="1219200" y="3627938"/>
            <a:ext cx="9142583" cy="3984181"/>
          </a:xfrm>
          <a:prstGeom prst="rect">
            <a:avLst/>
          </a:prstGeom>
        </p:spPr>
        <p:txBody>
          <a:bodyPr lIns="0" tIns="0" rIns="0" bIns="0" rtlCol="0" anchor="t">
            <a:spAutoFit/>
          </a:bodyPr>
          <a:lstStyle/>
          <a:p>
            <a:pPr marL="0" lvl="0" indent="0" algn="l">
              <a:lnSpc>
                <a:spcPts val="10000"/>
              </a:lnSpc>
            </a:pPr>
            <a:r>
              <a:rPr lang="en-US" sz="10000">
                <a:solidFill>
                  <a:srgbClr val="191919"/>
                </a:solidFill>
                <a:latin typeface="Telegraf Bold Bold"/>
              </a:rPr>
              <a:t>Education Benefits Briefing</a:t>
            </a:r>
          </a:p>
        </p:txBody>
      </p:sp>
      <p:sp>
        <p:nvSpPr>
          <p:cNvPr id="12" name="TextBox 12"/>
          <p:cNvSpPr txBox="1"/>
          <p:nvPr/>
        </p:nvSpPr>
        <p:spPr>
          <a:xfrm>
            <a:off x="2826355" y="8124206"/>
            <a:ext cx="5827292" cy="461665"/>
          </a:xfrm>
          <a:prstGeom prst="rect">
            <a:avLst/>
          </a:prstGeom>
        </p:spPr>
        <p:txBody>
          <a:bodyPr lIns="0" tIns="0" rIns="0" bIns="0" rtlCol="0" anchor="t">
            <a:spAutoFit/>
          </a:bodyPr>
          <a:lstStyle/>
          <a:p>
            <a:pPr>
              <a:lnSpc>
                <a:spcPts val="3600"/>
              </a:lnSpc>
            </a:pPr>
            <a:r>
              <a:rPr lang="en-US" sz="3000" spc="30" dirty="0">
                <a:solidFill>
                  <a:srgbClr val="191919"/>
                </a:solidFill>
                <a:latin typeface="Telegraf"/>
              </a:rPr>
              <a:t>As of </a:t>
            </a:r>
            <a:r>
              <a:rPr lang="en-US" sz="3000" spc="30">
                <a:solidFill>
                  <a:srgbClr val="191919"/>
                </a:solidFill>
                <a:latin typeface="Telegraf"/>
              </a:rPr>
              <a:t>26 February 2024</a:t>
            </a:r>
            <a:endParaRPr lang="en-US" sz="3000" spc="30" dirty="0">
              <a:solidFill>
                <a:srgbClr val="191919"/>
              </a:solidFill>
              <a:latin typeface="Telegraf"/>
            </a:endParaRPr>
          </a:p>
        </p:txBody>
      </p:sp>
      <p:sp>
        <p:nvSpPr>
          <p:cNvPr id="13" name="TextBox 13"/>
          <p:cNvSpPr txBox="1"/>
          <p:nvPr/>
        </p:nvSpPr>
        <p:spPr>
          <a:xfrm>
            <a:off x="1219200" y="2748469"/>
            <a:ext cx="7434447" cy="390525"/>
          </a:xfrm>
          <a:prstGeom prst="rect">
            <a:avLst/>
          </a:prstGeom>
        </p:spPr>
        <p:txBody>
          <a:bodyPr lIns="0" tIns="0" rIns="0" bIns="0" rtlCol="0" anchor="t">
            <a:spAutoFit/>
          </a:bodyPr>
          <a:lstStyle/>
          <a:p>
            <a:pPr>
              <a:lnSpc>
                <a:spcPts val="2879"/>
              </a:lnSpc>
            </a:pPr>
            <a:r>
              <a:rPr lang="en-US" sz="2400" spc="72">
                <a:solidFill>
                  <a:srgbClr val="191919"/>
                </a:solidFill>
                <a:latin typeface="Telegraf Medium"/>
              </a:rPr>
              <a:t>TN ARMY NATIONAL GUARD</a:t>
            </a:r>
          </a:p>
        </p:txBody>
      </p:sp>
      <p:sp>
        <p:nvSpPr>
          <p:cNvPr id="14" name="TextBox 14"/>
          <p:cNvSpPr txBox="1"/>
          <p:nvPr/>
        </p:nvSpPr>
        <p:spPr>
          <a:xfrm>
            <a:off x="1028700" y="922972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99"/>
          </a:blip>
          <a:srcRect l="16381" t="5690" r="27731"/>
          <a:stretch>
            <a:fillRect/>
          </a:stretch>
        </p:blipFill>
        <p:spPr>
          <a:xfrm>
            <a:off x="0" y="0"/>
            <a:ext cx="9144000" cy="10287000"/>
          </a:xfrm>
          <a:prstGeom prst="rect">
            <a:avLst/>
          </a:prstGeom>
        </p:spPr>
      </p:pic>
      <p:sp>
        <p:nvSpPr>
          <p:cNvPr id="3" name="AutoShape 3"/>
          <p:cNvSpPr/>
          <p:nvPr/>
        </p:nvSpPr>
        <p:spPr>
          <a:xfrm>
            <a:off x="9144000" y="0"/>
            <a:ext cx="9144000" cy="10287000"/>
          </a:xfrm>
          <a:prstGeom prst="rect">
            <a:avLst/>
          </a:prstGeom>
          <a:solidFill>
            <a:srgbClr val="FEE600"/>
          </a:solidFill>
        </p:spPr>
        <p:txBody>
          <a:bodyPr/>
          <a:lstStyle/>
          <a:p>
            <a:endParaRPr lang="en-US"/>
          </a:p>
        </p:txBody>
      </p:sp>
      <p:pic>
        <p:nvPicPr>
          <p:cNvPr id="4" name="Picture 4"/>
          <p:cNvPicPr>
            <a:picLocks noChangeAspect="1"/>
          </p:cNvPicPr>
          <p:nvPr/>
        </p:nvPicPr>
        <p:blipFill>
          <a:blip r:embed="rId3"/>
          <a:srcRect l="28690"/>
          <a:stretch>
            <a:fillRect/>
          </a:stretch>
        </p:blipFill>
        <p:spPr>
          <a:xfrm>
            <a:off x="0" y="0"/>
            <a:ext cx="4572000" cy="2802384"/>
          </a:xfrm>
          <a:prstGeom prst="rect">
            <a:avLst/>
          </a:prstGeom>
        </p:spPr>
      </p:pic>
      <p:grpSp>
        <p:nvGrpSpPr>
          <p:cNvPr id="5" name="Group 5"/>
          <p:cNvGrpSpPr/>
          <p:nvPr/>
        </p:nvGrpSpPr>
        <p:grpSpPr>
          <a:xfrm>
            <a:off x="228600" y="2038581"/>
            <a:ext cx="8915400" cy="5033549"/>
            <a:chOff x="-355531" y="-66675"/>
            <a:chExt cx="11887201" cy="6711398"/>
          </a:xfrm>
        </p:grpSpPr>
        <p:sp>
          <p:nvSpPr>
            <p:cNvPr id="6" name="TextBox 6"/>
            <p:cNvSpPr txBox="1"/>
            <p:nvPr/>
          </p:nvSpPr>
          <p:spPr>
            <a:xfrm>
              <a:off x="0" y="-66675"/>
              <a:ext cx="10871339" cy="1044575"/>
            </a:xfrm>
            <a:prstGeom prst="rect">
              <a:avLst/>
            </a:prstGeom>
          </p:spPr>
          <p:txBody>
            <a:bodyPr lIns="0" tIns="0" rIns="0" bIns="0" rtlCol="0" anchor="t">
              <a:spAutoFit/>
            </a:bodyPr>
            <a:lstStyle/>
            <a:p>
              <a:pPr algn="ctr">
                <a:lnSpc>
                  <a:spcPts val="5805"/>
                </a:lnSpc>
              </a:pPr>
              <a:r>
                <a:rPr lang="en-US" sz="4837">
                  <a:solidFill>
                    <a:srgbClr val="FFFFFF"/>
                  </a:solidFill>
                  <a:latin typeface="Telegraf Bold"/>
                </a:rPr>
                <a:t>How to apply</a:t>
              </a:r>
            </a:p>
          </p:txBody>
        </p:sp>
        <p:sp>
          <p:nvSpPr>
            <p:cNvPr id="7" name="TextBox 7"/>
            <p:cNvSpPr txBox="1"/>
            <p:nvPr/>
          </p:nvSpPr>
          <p:spPr>
            <a:xfrm>
              <a:off x="-355531" y="1660709"/>
              <a:ext cx="11887201" cy="4984014"/>
            </a:xfrm>
            <a:prstGeom prst="rect">
              <a:avLst/>
            </a:prstGeom>
          </p:spPr>
          <p:txBody>
            <a:bodyPr wrap="square" lIns="0" tIns="0" rIns="0" bIns="0" rtlCol="0" anchor="t">
              <a:spAutoFit/>
            </a:bodyPr>
            <a:lstStyle/>
            <a:p>
              <a:pPr>
                <a:lnSpc>
                  <a:spcPts val="4236"/>
                </a:lnSpc>
              </a:pPr>
              <a:r>
                <a:rPr lang="en-US" sz="3026" spc="60" dirty="0">
                  <a:solidFill>
                    <a:srgbClr val="FFFFFF"/>
                  </a:solidFill>
                  <a:latin typeface="Telegraf"/>
                </a:rPr>
                <a:t>- Contact ESO/ESS to verify eligibility</a:t>
              </a:r>
            </a:p>
            <a:p>
              <a:pPr>
                <a:lnSpc>
                  <a:spcPts val="4236"/>
                </a:lnSpc>
              </a:pPr>
              <a:r>
                <a:rPr lang="en-US" sz="3026" spc="60" dirty="0">
                  <a:solidFill>
                    <a:srgbClr val="FFFFFF"/>
                  </a:solidFill>
                  <a:latin typeface="Telegraf"/>
                </a:rPr>
                <a:t>- Find credential in www.cool.osd.mil/army</a:t>
              </a:r>
            </a:p>
            <a:p>
              <a:pPr>
                <a:lnSpc>
                  <a:spcPts val="4236"/>
                </a:lnSpc>
              </a:pPr>
              <a:r>
                <a:rPr lang="en-US" sz="3026" spc="60" dirty="0">
                  <a:solidFill>
                    <a:srgbClr val="FFFFFF"/>
                  </a:solidFill>
                  <a:latin typeface="Telegraf"/>
                </a:rPr>
                <a:t>- Submit request in </a:t>
              </a:r>
              <a:r>
                <a:rPr lang="en-US" sz="3026" spc="60" dirty="0">
                  <a:solidFill>
                    <a:srgbClr val="FFFFFF"/>
                  </a:solidFill>
                  <a:latin typeface="Telegraf"/>
                  <a:hlinkClick r:id="rId4"/>
                </a:rPr>
                <a:t>www.armyignited.army.mil</a:t>
              </a:r>
              <a:r>
                <a:rPr lang="en-US" sz="3026" spc="60" dirty="0">
                  <a:solidFill>
                    <a:srgbClr val="FFFFFF"/>
                  </a:solidFill>
                  <a:latin typeface="Telegraf"/>
                </a:rPr>
                <a:t> </a:t>
              </a:r>
            </a:p>
            <a:p>
              <a:pPr>
                <a:lnSpc>
                  <a:spcPts val="4236"/>
                </a:lnSpc>
              </a:pPr>
              <a:r>
                <a:rPr lang="en-US" sz="3026" spc="60" dirty="0">
                  <a:solidFill>
                    <a:srgbClr val="FFFFFF"/>
                  </a:solidFill>
                  <a:latin typeface="Telegraf"/>
                </a:rPr>
                <a:t>- HQ ACCESS will notify Soldier if approved/disapproved</a:t>
              </a:r>
            </a:p>
            <a:p>
              <a:pPr>
                <a:lnSpc>
                  <a:spcPts val="4236"/>
                </a:lnSpc>
              </a:pPr>
              <a:r>
                <a:rPr lang="en-US" sz="3026" spc="60" dirty="0">
                  <a:solidFill>
                    <a:srgbClr val="FFFFFF"/>
                  </a:solidFill>
                  <a:latin typeface="Telegraf"/>
                </a:rPr>
                <a:t>- Soldier uploads certificate of completion NLT 10 days after course completion</a:t>
              </a:r>
            </a:p>
          </p:txBody>
        </p:sp>
      </p:grpSp>
      <p:grpSp>
        <p:nvGrpSpPr>
          <p:cNvPr id="8" name="Group 8"/>
          <p:cNvGrpSpPr/>
          <p:nvPr/>
        </p:nvGrpSpPr>
        <p:grpSpPr>
          <a:xfrm>
            <a:off x="9566812" y="1387168"/>
            <a:ext cx="8298376" cy="7436606"/>
            <a:chOff x="0" y="-66675"/>
            <a:chExt cx="11064501" cy="9915474"/>
          </a:xfrm>
        </p:grpSpPr>
        <p:sp>
          <p:nvSpPr>
            <p:cNvPr id="9" name="TextBox 9"/>
            <p:cNvSpPr txBox="1"/>
            <p:nvPr/>
          </p:nvSpPr>
          <p:spPr>
            <a:xfrm>
              <a:off x="0" y="-66675"/>
              <a:ext cx="11064501" cy="1044575"/>
            </a:xfrm>
            <a:prstGeom prst="rect">
              <a:avLst/>
            </a:prstGeom>
          </p:spPr>
          <p:txBody>
            <a:bodyPr lIns="0" tIns="0" rIns="0" bIns="0" rtlCol="0" anchor="t">
              <a:spAutoFit/>
            </a:bodyPr>
            <a:lstStyle/>
            <a:p>
              <a:pPr algn="ctr">
                <a:lnSpc>
                  <a:spcPts val="5807"/>
                </a:lnSpc>
              </a:pPr>
              <a:r>
                <a:rPr lang="en-US" sz="4839">
                  <a:solidFill>
                    <a:srgbClr val="191919"/>
                  </a:solidFill>
                  <a:latin typeface="Telegraf Bold"/>
                </a:rPr>
                <a:t>What to know</a:t>
              </a:r>
            </a:p>
          </p:txBody>
        </p:sp>
        <p:sp>
          <p:nvSpPr>
            <p:cNvPr id="10" name="TextBox 10"/>
            <p:cNvSpPr txBox="1"/>
            <p:nvPr/>
          </p:nvSpPr>
          <p:spPr>
            <a:xfrm>
              <a:off x="0" y="1453339"/>
              <a:ext cx="11064501" cy="8395460"/>
            </a:xfrm>
            <a:prstGeom prst="rect">
              <a:avLst/>
            </a:prstGeom>
          </p:spPr>
          <p:txBody>
            <a:bodyPr lIns="0" tIns="0" rIns="0" bIns="0" rtlCol="0" anchor="t">
              <a:spAutoFit/>
            </a:bodyPr>
            <a:lstStyle/>
            <a:p>
              <a:pPr>
                <a:lnSpc>
                  <a:spcPts val="4241"/>
                </a:lnSpc>
              </a:pPr>
              <a:r>
                <a:rPr lang="en-US" sz="3029" spc="60" dirty="0">
                  <a:solidFill>
                    <a:srgbClr val="191919"/>
                  </a:solidFill>
                  <a:latin typeface="Telegraf"/>
                </a:rPr>
                <a:t>- Credential course or test start dates must be at least 45-90 days from request date</a:t>
              </a:r>
            </a:p>
            <a:p>
              <a:pPr>
                <a:lnSpc>
                  <a:spcPts val="4241"/>
                </a:lnSpc>
              </a:pPr>
              <a:r>
                <a:rPr lang="en-US" sz="3029" spc="60" dirty="0">
                  <a:solidFill>
                    <a:srgbClr val="191919"/>
                  </a:solidFill>
                  <a:latin typeface="Telegraf"/>
                </a:rPr>
                <a:t>- It can take HQ ACCESS up until a few days prior to the start of a test/course to notify Soldier of approval/disapproval</a:t>
              </a:r>
            </a:p>
            <a:p>
              <a:pPr>
                <a:lnSpc>
                  <a:spcPts val="4241"/>
                </a:lnSpc>
              </a:pPr>
              <a:r>
                <a:rPr lang="en-US" sz="3029" spc="60" dirty="0">
                  <a:solidFill>
                    <a:srgbClr val="191919"/>
                  </a:solidFill>
                  <a:latin typeface="Telegraf"/>
                </a:rPr>
                <a:t>-If Soldier does not see the vendor of choice, select “Don’t See a Related Vendor?” HQ ACCESS will contact the vendor to update ArmyIgnitED with the information</a:t>
              </a:r>
            </a:p>
            <a:p>
              <a:pPr>
                <a:lnSpc>
                  <a:spcPts val="4241"/>
                </a:lnSpc>
              </a:pPr>
              <a:r>
                <a:rPr lang="en-US" sz="3029" spc="60" dirty="0">
                  <a:solidFill>
                    <a:srgbClr val="191919"/>
                  </a:solidFill>
                  <a:latin typeface="Telegraf"/>
                </a:rPr>
                <a:t>- Flagged Soldiers are ineligible for CA</a:t>
              </a:r>
            </a:p>
            <a:p>
              <a:pPr>
                <a:lnSpc>
                  <a:spcPts val="3934"/>
                </a:lnSpc>
              </a:pPr>
              <a:endParaRPr lang="en-US" sz="3029" spc="60" dirty="0">
                <a:solidFill>
                  <a:srgbClr val="191919"/>
                </a:solidFill>
                <a:latin typeface="Telegraf"/>
              </a:endParaRPr>
            </a:p>
            <a:p>
              <a:pPr>
                <a:lnSpc>
                  <a:spcPts val="3234"/>
                </a:lnSpc>
              </a:pPr>
              <a:endParaRPr lang="en-US" sz="3029" spc="60" dirty="0">
                <a:solidFill>
                  <a:srgbClr val="191919"/>
                </a:solidFill>
                <a:latin typeface="Telegraf"/>
              </a:endParaRPr>
            </a:p>
          </p:txBody>
        </p:sp>
      </p:grpSp>
      <p:sp>
        <p:nvSpPr>
          <p:cNvPr id="11" name="TextBox 11"/>
          <p:cNvSpPr txBox="1"/>
          <p:nvPr/>
        </p:nvSpPr>
        <p:spPr>
          <a:xfrm>
            <a:off x="909881" y="9218124"/>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0246" y="3601078"/>
            <a:ext cx="4457282" cy="6685922"/>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500" r="-62500"/>
              </a:stretch>
            </a:blipFill>
          </p:spPr>
          <p:txBody>
            <a:bodyPr/>
            <a:lstStyle/>
            <a:p>
              <a:endParaRPr lang="en-US"/>
            </a:p>
          </p:txBody>
        </p:sp>
      </p:grpSp>
      <p:grpSp>
        <p:nvGrpSpPr>
          <p:cNvPr id="4" name="Group 4"/>
          <p:cNvGrpSpPr>
            <a:grpSpLocks noChangeAspect="1"/>
          </p:cNvGrpSpPr>
          <p:nvPr/>
        </p:nvGrpSpPr>
        <p:grpSpPr>
          <a:xfrm>
            <a:off x="9930554" y="0"/>
            <a:ext cx="3977617" cy="5966425"/>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62704" r="-62704"/>
              </a:stretch>
            </a:blipFill>
          </p:spPr>
          <p:txBody>
            <a:bodyPr/>
            <a:lstStyle/>
            <a:p>
              <a:endParaRPr lang="en-US"/>
            </a:p>
          </p:txBody>
        </p:sp>
      </p:grpSp>
      <p:grpSp>
        <p:nvGrpSpPr>
          <p:cNvPr id="6" name="Group 6"/>
          <p:cNvGrpSpPr>
            <a:grpSpLocks noChangeAspect="1"/>
          </p:cNvGrpSpPr>
          <p:nvPr/>
        </p:nvGrpSpPr>
        <p:grpSpPr>
          <a:xfrm>
            <a:off x="14020800" y="4101872"/>
            <a:ext cx="4101052" cy="6151578"/>
            <a:chOff x="0" y="0"/>
            <a:chExt cx="6350000" cy="9525000"/>
          </a:xfrm>
        </p:grpSpPr>
        <p:sp>
          <p:nvSpPr>
            <p:cNvPr id="7" name="Freeform 7"/>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20718" r="-104281"/>
              </a:stretch>
            </a:blipFill>
          </p:spPr>
          <p:txBody>
            <a:bodyPr/>
            <a:lstStyle/>
            <a:p>
              <a:endParaRPr lang="en-US"/>
            </a:p>
          </p:txBody>
        </p:sp>
      </p:grpSp>
      <p:grpSp>
        <p:nvGrpSpPr>
          <p:cNvPr id="8" name="Group 8"/>
          <p:cNvGrpSpPr>
            <a:grpSpLocks noChangeAspect="1"/>
          </p:cNvGrpSpPr>
          <p:nvPr/>
        </p:nvGrpSpPr>
        <p:grpSpPr>
          <a:xfrm>
            <a:off x="9930554" y="6309383"/>
            <a:ext cx="3977617" cy="3977617"/>
            <a:chOff x="0" y="0"/>
            <a:chExt cx="6350000" cy="6350000"/>
          </a:xfrm>
        </p:grpSpPr>
        <p:sp>
          <p:nvSpPr>
            <p:cNvPr id="9" name="Freeform 9"/>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17630" r="-17630"/>
              </a:stretch>
            </a:blipFill>
          </p:spPr>
          <p:txBody>
            <a:bodyPr/>
            <a:lstStyle/>
            <a:p>
              <a:endParaRPr lang="en-US"/>
            </a:p>
          </p:txBody>
        </p:sp>
      </p:grpSp>
      <p:grpSp>
        <p:nvGrpSpPr>
          <p:cNvPr id="10" name="Group 10"/>
          <p:cNvGrpSpPr>
            <a:grpSpLocks noChangeAspect="1"/>
          </p:cNvGrpSpPr>
          <p:nvPr/>
        </p:nvGrpSpPr>
        <p:grpSpPr>
          <a:xfrm>
            <a:off x="5512449" y="3723566"/>
            <a:ext cx="3796161" cy="3796161"/>
            <a:chOff x="0" y="0"/>
            <a:chExt cx="6350000" cy="6350000"/>
          </a:xfrm>
        </p:grpSpPr>
        <p:sp>
          <p:nvSpPr>
            <p:cNvPr id="11" name="Freeform 11"/>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25015" r="-25015"/>
              </a:stretch>
            </a:blipFill>
          </p:spPr>
          <p:txBody>
            <a:bodyPr/>
            <a:lstStyle/>
            <a:p>
              <a:endParaRPr lang="en-US"/>
            </a:p>
          </p:txBody>
        </p:sp>
      </p:grpSp>
      <p:grpSp>
        <p:nvGrpSpPr>
          <p:cNvPr id="12" name="Group 12"/>
          <p:cNvGrpSpPr>
            <a:grpSpLocks noChangeAspect="1"/>
          </p:cNvGrpSpPr>
          <p:nvPr/>
        </p:nvGrpSpPr>
        <p:grpSpPr>
          <a:xfrm>
            <a:off x="14020800" y="33550"/>
            <a:ext cx="4101052" cy="4101052"/>
            <a:chOff x="0" y="0"/>
            <a:chExt cx="6350000" cy="6350000"/>
          </a:xfrm>
        </p:grpSpPr>
        <p:sp>
          <p:nvSpPr>
            <p:cNvPr id="13" name="Freeform 1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9" r="-10"/>
              </a:stretch>
            </a:blipFill>
          </p:spPr>
          <p:txBody>
            <a:bodyPr/>
            <a:lstStyle/>
            <a:p>
              <a:endParaRPr lang="en-US"/>
            </a:p>
          </p:txBody>
        </p:sp>
      </p:grpSp>
      <p:grpSp>
        <p:nvGrpSpPr>
          <p:cNvPr id="14" name="Group 14"/>
          <p:cNvGrpSpPr/>
          <p:nvPr/>
        </p:nvGrpSpPr>
        <p:grpSpPr>
          <a:xfrm>
            <a:off x="470246" y="370712"/>
            <a:ext cx="8838363" cy="2854677"/>
            <a:chOff x="0" y="0"/>
            <a:chExt cx="3331360" cy="1075986"/>
          </a:xfrm>
        </p:grpSpPr>
        <p:sp>
          <p:nvSpPr>
            <p:cNvPr id="15" name="Freeform 15"/>
            <p:cNvSpPr/>
            <p:nvPr/>
          </p:nvSpPr>
          <p:spPr>
            <a:xfrm>
              <a:off x="0" y="0"/>
              <a:ext cx="3331361" cy="1075986"/>
            </a:xfrm>
            <a:custGeom>
              <a:avLst/>
              <a:gdLst/>
              <a:ahLst/>
              <a:cxnLst/>
              <a:rect l="l" t="t" r="r" b="b"/>
              <a:pathLst>
                <a:path w="3331361" h="1075986">
                  <a:moveTo>
                    <a:pt x="3206900" y="1075986"/>
                  </a:moveTo>
                  <a:lnTo>
                    <a:pt x="124460" y="1075986"/>
                  </a:lnTo>
                  <a:cubicBezTo>
                    <a:pt x="55880" y="1075986"/>
                    <a:pt x="0" y="1020106"/>
                    <a:pt x="0" y="951526"/>
                  </a:cubicBezTo>
                  <a:lnTo>
                    <a:pt x="0" y="124460"/>
                  </a:lnTo>
                  <a:cubicBezTo>
                    <a:pt x="0" y="55880"/>
                    <a:pt x="55880" y="0"/>
                    <a:pt x="124460" y="0"/>
                  </a:cubicBezTo>
                  <a:lnTo>
                    <a:pt x="3206901" y="0"/>
                  </a:lnTo>
                  <a:cubicBezTo>
                    <a:pt x="3275481" y="0"/>
                    <a:pt x="3331361" y="55880"/>
                    <a:pt x="3331361" y="124460"/>
                  </a:cubicBezTo>
                  <a:lnTo>
                    <a:pt x="3331361" y="951526"/>
                  </a:lnTo>
                  <a:cubicBezTo>
                    <a:pt x="3331361" y="1020106"/>
                    <a:pt x="3275481" y="1075986"/>
                    <a:pt x="3206901" y="1075986"/>
                  </a:cubicBezTo>
                  <a:close/>
                </a:path>
              </a:pathLst>
            </a:custGeom>
            <a:solidFill>
              <a:srgbClr val="FEE600"/>
            </a:solidFill>
          </p:spPr>
          <p:txBody>
            <a:bodyPr/>
            <a:lstStyle/>
            <a:p>
              <a:endParaRPr lang="en-US"/>
            </a:p>
          </p:txBody>
        </p:sp>
      </p:grpSp>
      <p:pic>
        <p:nvPicPr>
          <p:cNvPr id="16" name="Picture 16"/>
          <p:cNvPicPr>
            <a:picLocks noChangeAspect="1"/>
          </p:cNvPicPr>
          <p:nvPr/>
        </p:nvPicPr>
        <p:blipFill>
          <a:blip r:embed="rId8"/>
          <a:srcRect/>
          <a:stretch>
            <a:fillRect/>
          </a:stretch>
        </p:blipFill>
        <p:spPr>
          <a:xfrm>
            <a:off x="5512449" y="7760827"/>
            <a:ext cx="3796161" cy="2526173"/>
          </a:xfrm>
          <a:prstGeom prst="rect">
            <a:avLst/>
          </a:prstGeom>
        </p:spPr>
      </p:pic>
      <p:sp>
        <p:nvSpPr>
          <p:cNvPr id="17" name="TextBox 17"/>
          <p:cNvSpPr txBox="1"/>
          <p:nvPr/>
        </p:nvSpPr>
        <p:spPr>
          <a:xfrm>
            <a:off x="946183" y="466725"/>
            <a:ext cx="7886489" cy="561975"/>
          </a:xfrm>
          <a:prstGeom prst="rect">
            <a:avLst/>
          </a:prstGeom>
        </p:spPr>
        <p:txBody>
          <a:bodyPr lIns="0" tIns="0" rIns="0" bIns="0" rtlCol="0" anchor="t">
            <a:spAutoFit/>
          </a:bodyPr>
          <a:lstStyle/>
          <a:p>
            <a:pPr>
              <a:lnSpc>
                <a:spcPts val="4079"/>
              </a:lnSpc>
            </a:pPr>
            <a:r>
              <a:rPr lang="en-US" sz="3400">
                <a:solidFill>
                  <a:srgbClr val="191919"/>
                </a:solidFill>
                <a:latin typeface="Telegraf Bold"/>
              </a:rPr>
              <a:t>A few of the top credentials include:</a:t>
            </a:r>
          </a:p>
        </p:txBody>
      </p:sp>
      <p:sp>
        <p:nvSpPr>
          <p:cNvPr id="18" name="TextBox 18"/>
          <p:cNvSpPr txBox="1"/>
          <p:nvPr/>
        </p:nvSpPr>
        <p:spPr>
          <a:xfrm>
            <a:off x="946183" y="1047812"/>
            <a:ext cx="7886489" cy="1880235"/>
          </a:xfrm>
          <a:prstGeom prst="rect">
            <a:avLst/>
          </a:prstGeom>
        </p:spPr>
        <p:txBody>
          <a:bodyPr lIns="0" tIns="0" rIns="0" bIns="0" rtlCol="0" anchor="t">
            <a:spAutoFit/>
          </a:bodyPr>
          <a:lstStyle/>
          <a:p>
            <a:pPr>
              <a:lnSpc>
                <a:spcPts val="2940"/>
              </a:lnSpc>
            </a:pPr>
            <a:r>
              <a:rPr lang="en-US" sz="2100" spc="42" dirty="0">
                <a:solidFill>
                  <a:srgbClr val="191919"/>
                </a:solidFill>
                <a:latin typeface="Telegraf"/>
              </a:rPr>
              <a:t>Emergency Management Technician (EMT)</a:t>
            </a:r>
          </a:p>
          <a:p>
            <a:pPr>
              <a:lnSpc>
                <a:spcPts val="2940"/>
              </a:lnSpc>
            </a:pPr>
            <a:r>
              <a:rPr lang="en-US" sz="2100" spc="42" dirty="0">
                <a:solidFill>
                  <a:srgbClr val="191919"/>
                </a:solidFill>
                <a:latin typeface="Telegraf"/>
              </a:rPr>
              <a:t>Private Pilot, Airplane Single Engine</a:t>
            </a:r>
          </a:p>
          <a:p>
            <a:pPr>
              <a:lnSpc>
                <a:spcPts val="2940"/>
              </a:lnSpc>
            </a:pPr>
            <a:r>
              <a:rPr lang="en-US" sz="2100" spc="42" dirty="0">
                <a:solidFill>
                  <a:srgbClr val="191919"/>
                </a:solidFill>
                <a:latin typeface="Telegraf"/>
              </a:rPr>
              <a:t>Certified Personal Trainer</a:t>
            </a:r>
          </a:p>
          <a:p>
            <a:pPr>
              <a:lnSpc>
                <a:spcPts val="2940"/>
              </a:lnSpc>
            </a:pPr>
            <a:r>
              <a:rPr lang="en-US" sz="2100" spc="42" dirty="0">
                <a:solidFill>
                  <a:srgbClr val="191919"/>
                </a:solidFill>
                <a:latin typeface="Telegraf"/>
              </a:rPr>
              <a:t>Commercial Drivers License (CDL)</a:t>
            </a:r>
          </a:p>
          <a:p>
            <a:pPr>
              <a:lnSpc>
                <a:spcPts val="2940"/>
              </a:lnSpc>
            </a:pPr>
            <a:r>
              <a:rPr lang="en-US" sz="2100" spc="42" dirty="0">
                <a:solidFill>
                  <a:srgbClr val="191919"/>
                </a:solidFill>
                <a:latin typeface="Telegraf"/>
              </a:rPr>
              <a:t>CompTIA Security+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04" r="29291" b="2204"/>
          <a:stretch>
            <a:fillRect/>
          </a:stretch>
        </p:blipFill>
        <p:spPr>
          <a:xfrm>
            <a:off x="6315547" y="0"/>
            <a:ext cx="11972453" cy="8456982"/>
          </a:xfrm>
          <a:prstGeom prst="rect">
            <a:avLst/>
          </a:prstGeom>
        </p:spPr>
      </p:pic>
      <p:grpSp>
        <p:nvGrpSpPr>
          <p:cNvPr id="3" name="Group 3"/>
          <p:cNvGrpSpPr/>
          <p:nvPr/>
        </p:nvGrpSpPr>
        <p:grpSpPr>
          <a:xfrm>
            <a:off x="273458" y="2509611"/>
            <a:ext cx="9086410" cy="6986414"/>
            <a:chOff x="0" y="0"/>
            <a:chExt cx="1910192" cy="1468720"/>
          </a:xfrm>
        </p:grpSpPr>
        <p:sp>
          <p:nvSpPr>
            <p:cNvPr id="4" name="Freeform 4"/>
            <p:cNvSpPr/>
            <p:nvPr/>
          </p:nvSpPr>
          <p:spPr>
            <a:xfrm>
              <a:off x="0" y="0"/>
              <a:ext cx="1910192" cy="1468720"/>
            </a:xfrm>
            <a:custGeom>
              <a:avLst/>
              <a:gdLst/>
              <a:ahLst/>
              <a:cxnLst/>
              <a:rect l="l" t="t" r="r" b="b"/>
              <a:pathLst>
                <a:path w="1910192" h="1468720">
                  <a:moveTo>
                    <a:pt x="1785732" y="1468720"/>
                  </a:moveTo>
                  <a:lnTo>
                    <a:pt x="124460" y="1468720"/>
                  </a:lnTo>
                  <a:cubicBezTo>
                    <a:pt x="55880" y="1468720"/>
                    <a:pt x="0" y="1412840"/>
                    <a:pt x="0" y="1344260"/>
                  </a:cubicBezTo>
                  <a:lnTo>
                    <a:pt x="0" y="124460"/>
                  </a:lnTo>
                  <a:cubicBezTo>
                    <a:pt x="0" y="55880"/>
                    <a:pt x="55880" y="0"/>
                    <a:pt x="124460" y="0"/>
                  </a:cubicBezTo>
                  <a:lnTo>
                    <a:pt x="1785732" y="0"/>
                  </a:lnTo>
                  <a:cubicBezTo>
                    <a:pt x="1854312" y="0"/>
                    <a:pt x="1910192" y="55880"/>
                    <a:pt x="1910192" y="124460"/>
                  </a:cubicBezTo>
                  <a:lnTo>
                    <a:pt x="1910192" y="1344260"/>
                  </a:lnTo>
                  <a:cubicBezTo>
                    <a:pt x="1910192" y="1412840"/>
                    <a:pt x="1854312" y="1468720"/>
                    <a:pt x="1785732" y="1468720"/>
                  </a:cubicBezTo>
                  <a:close/>
                </a:path>
              </a:pathLst>
            </a:custGeom>
            <a:solidFill>
              <a:srgbClr val="FEE600"/>
            </a:solidFill>
          </p:spPr>
          <p:txBody>
            <a:bodyPr/>
            <a:lstStyle/>
            <a:p>
              <a:endParaRPr lang="en-US"/>
            </a:p>
          </p:txBody>
        </p:sp>
      </p:grpSp>
      <p:sp>
        <p:nvSpPr>
          <p:cNvPr id="5" name="TextBox 5"/>
          <p:cNvSpPr txBox="1"/>
          <p:nvPr/>
        </p:nvSpPr>
        <p:spPr>
          <a:xfrm>
            <a:off x="489326" y="4285641"/>
            <a:ext cx="8654674" cy="2731517"/>
          </a:xfrm>
          <a:prstGeom prst="rect">
            <a:avLst/>
          </a:prstGeom>
        </p:spPr>
        <p:txBody>
          <a:bodyPr wrap="square" lIns="0" tIns="0" rIns="0" bIns="0" rtlCol="0" anchor="t">
            <a:spAutoFit/>
          </a:bodyPr>
          <a:lstStyle/>
          <a:p>
            <a:pPr algn="ctr">
              <a:lnSpc>
                <a:spcPts val="7093"/>
              </a:lnSpc>
            </a:pPr>
            <a:r>
              <a:rPr lang="en-US" sz="7093" dirty="0">
                <a:solidFill>
                  <a:srgbClr val="191919"/>
                </a:solidFill>
                <a:latin typeface="Telegraf Bold Bold"/>
              </a:rPr>
              <a:t> </a:t>
            </a:r>
            <a:r>
              <a:rPr lang="en-US" sz="6600" dirty="0">
                <a:solidFill>
                  <a:srgbClr val="191919"/>
                </a:solidFill>
                <a:latin typeface="Telegraf Bold Bold"/>
              </a:rPr>
              <a:t>State Tuition Assistance </a:t>
            </a:r>
          </a:p>
          <a:p>
            <a:pPr marL="0" lvl="0" indent="0" algn="ctr">
              <a:lnSpc>
                <a:spcPts val="7093"/>
              </a:lnSpc>
            </a:pPr>
            <a:r>
              <a:rPr lang="en-US" sz="6600" dirty="0">
                <a:solidFill>
                  <a:srgbClr val="191919"/>
                </a:solidFill>
                <a:latin typeface="Telegraf Bold Bold"/>
              </a:rPr>
              <a:t>(TN STRONG ACT)</a:t>
            </a:r>
          </a:p>
        </p:txBody>
      </p:sp>
      <p:sp>
        <p:nvSpPr>
          <p:cNvPr id="6" name="TextBox 6"/>
          <p:cNvSpPr txBox="1"/>
          <p:nvPr/>
        </p:nvSpPr>
        <p:spPr>
          <a:xfrm>
            <a:off x="1028700" y="8022799"/>
            <a:ext cx="8814598" cy="236803"/>
          </a:xfrm>
          <a:prstGeom prst="rect">
            <a:avLst/>
          </a:prstGeom>
        </p:spPr>
        <p:txBody>
          <a:bodyPr lIns="0" tIns="0" rIns="0" bIns="0" rtlCol="0" anchor="t">
            <a:spAutoFit/>
          </a:bodyPr>
          <a:lstStyle/>
          <a:p>
            <a:pPr marL="0" lvl="0" indent="0" algn="l">
              <a:lnSpc>
                <a:spcPts val="1662"/>
              </a:lnSpc>
              <a:spcBef>
                <a:spcPct val="0"/>
              </a:spcBef>
            </a:pPr>
            <a:r>
              <a:rPr lang="en-US" sz="1385" spc="138">
                <a:solidFill>
                  <a:srgbClr val="191919"/>
                </a:solidFill>
                <a:latin typeface="Telegraf Medium"/>
              </a:rPr>
              <a:t>WWW.TN.GOV/MILITARY/PROGRAMS-BENEFITS/EDUCATION-INCENTIVES</a:t>
            </a:r>
          </a:p>
        </p:txBody>
      </p:sp>
      <p:pic>
        <p:nvPicPr>
          <p:cNvPr id="7" name="Picture 7"/>
          <p:cNvPicPr>
            <a:picLocks noChangeAspect="1"/>
          </p:cNvPicPr>
          <p:nvPr/>
        </p:nvPicPr>
        <p:blipFill>
          <a:blip r:embed="rId3"/>
          <a:srcRect l="5597" t="5692"/>
          <a:stretch>
            <a:fillRect/>
          </a:stretch>
        </p:blipFill>
        <p:spPr>
          <a:xfrm>
            <a:off x="0" y="0"/>
            <a:ext cx="6315547" cy="2760288"/>
          </a:xfrm>
          <a:prstGeom prst="rect">
            <a:avLst/>
          </a:prstGeom>
        </p:spPr>
      </p:pic>
      <p:sp>
        <p:nvSpPr>
          <p:cNvPr id="8" name="TextBox 8"/>
          <p:cNvSpPr txBox="1"/>
          <p:nvPr/>
        </p:nvSpPr>
        <p:spPr>
          <a:xfrm>
            <a:off x="10094257"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4" name="Group 4"/>
          <p:cNvGrpSpPr/>
          <p:nvPr/>
        </p:nvGrpSpPr>
        <p:grpSpPr>
          <a:xfrm>
            <a:off x="6606729"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8" name="Group 8"/>
          <p:cNvGrpSpPr/>
          <p:nvPr/>
        </p:nvGrpSpPr>
        <p:grpSpPr>
          <a:xfrm>
            <a:off x="1028700" y="5367059"/>
            <a:ext cx="5074541" cy="2063843"/>
            <a:chOff x="0" y="0"/>
            <a:chExt cx="2993618" cy="1217520"/>
          </a:xfrm>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0" name="Group 10"/>
          <p:cNvGrpSpPr/>
          <p:nvPr/>
        </p:nvGrpSpPr>
        <p:grpSpPr>
          <a:xfrm>
            <a:off x="6606729" y="5367059"/>
            <a:ext cx="5074541" cy="2063843"/>
            <a:chOff x="0" y="0"/>
            <a:chExt cx="2993618" cy="1217520"/>
          </a:xfrm>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2" name="Group 12"/>
          <p:cNvGrpSpPr/>
          <p:nvPr/>
        </p:nvGrpSpPr>
        <p:grpSpPr>
          <a:xfrm>
            <a:off x="12184759" y="5367059"/>
            <a:ext cx="5074541" cy="2063843"/>
            <a:chOff x="0" y="0"/>
            <a:chExt cx="2993618" cy="1217520"/>
          </a:xfrm>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9157" b="-9157"/>
              </a:stretch>
            </a:blipFill>
          </p:spPr>
          <p:txBody>
            <a:bodyPr/>
            <a:lstStyle/>
            <a:p>
              <a:endParaRPr lang="en-US"/>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3454" b="-3454"/>
              </a:stretch>
            </a:blipFill>
          </p:spPr>
          <p:txBody>
            <a:bodyPr/>
            <a:lstStyle/>
            <a:p>
              <a:endParaRPr lang="en-US"/>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10261" r="-10261"/>
              </a:stretch>
            </a:blipFill>
          </p:spPr>
          <p:txBody>
            <a:bodyPr/>
            <a:lstStyle/>
            <a:p>
              <a:endParaRPr lang="en-US"/>
            </a:p>
          </p:txBody>
        </p:sp>
      </p:grpSp>
      <p:pic>
        <p:nvPicPr>
          <p:cNvPr id="20" name="Picture 20"/>
          <p:cNvPicPr>
            <a:picLocks noChangeAspect="1"/>
          </p:cNvPicPr>
          <p:nvPr/>
        </p:nvPicPr>
        <p:blipFill>
          <a:blip r:embed="rId5"/>
          <a:srcRect r="23117"/>
          <a:stretch>
            <a:fillRect/>
          </a:stretch>
        </p:blipFill>
        <p:spPr>
          <a:xfrm>
            <a:off x="13358635" y="0"/>
            <a:ext cx="4929365" cy="2802384"/>
          </a:xfrm>
          <a:prstGeom prst="rect">
            <a:avLst/>
          </a:prstGeom>
        </p:spPr>
      </p:pic>
      <p:sp>
        <p:nvSpPr>
          <p:cNvPr id="21" name="TextBox 21"/>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a:solidFill>
                  <a:srgbClr val="191919"/>
                </a:solidFill>
                <a:latin typeface="Telegraf"/>
              </a:rPr>
              <a:t>State TA / TN STRONG ACT</a:t>
            </a:r>
          </a:p>
        </p:txBody>
      </p:sp>
      <p:sp>
        <p:nvSpPr>
          <p:cNvPr id="22" name="TextBox 22"/>
          <p:cNvSpPr txBox="1"/>
          <p:nvPr/>
        </p:nvSpPr>
        <p:spPr>
          <a:xfrm>
            <a:off x="1327371" y="7536387"/>
            <a:ext cx="4477199" cy="1508760"/>
          </a:xfrm>
          <a:prstGeom prst="rect">
            <a:avLst/>
          </a:prstGeom>
        </p:spPr>
        <p:txBody>
          <a:bodyPr lIns="0" tIns="0" rIns="0" bIns="0" rtlCol="0" anchor="t">
            <a:spAutoFit/>
          </a:bodyPr>
          <a:lstStyle/>
          <a:p>
            <a:pPr>
              <a:lnSpc>
                <a:spcPts val="2940"/>
              </a:lnSpc>
            </a:pPr>
            <a:r>
              <a:rPr lang="en-US" sz="2100">
                <a:solidFill>
                  <a:srgbClr val="FFFFFF"/>
                </a:solidFill>
                <a:latin typeface="Telegraf"/>
              </a:rPr>
              <a:t>Receive up to 120 semester hours toward an undergraduate degree (First Associate's Degree or first Bachelor's Degree) </a:t>
            </a:r>
          </a:p>
        </p:txBody>
      </p:sp>
      <p:sp>
        <p:nvSpPr>
          <p:cNvPr id="23" name="TextBox 23"/>
          <p:cNvSpPr txBox="1"/>
          <p:nvPr/>
        </p:nvSpPr>
        <p:spPr>
          <a:xfrm>
            <a:off x="6926047" y="7695910"/>
            <a:ext cx="4477199" cy="1137285"/>
          </a:xfrm>
          <a:prstGeom prst="rect">
            <a:avLst/>
          </a:prstGeom>
        </p:spPr>
        <p:txBody>
          <a:bodyPr lIns="0" tIns="0" rIns="0" bIns="0" rtlCol="0" anchor="t">
            <a:spAutoFit/>
          </a:bodyPr>
          <a:lstStyle/>
          <a:p>
            <a:pPr>
              <a:lnSpc>
                <a:spcPts val="2940"/>
              </a:lnSpc>
            </a:pPr>
            <a:r>
              <a:rPr lang="en-US" sz="2100">
                <a:solidFill>
                  <a:srgbClr val="FFFFFF"/>
                </a:solidFill>
                <a:latin typeface="Telegraf"/>
              </a:rPr>
              <a:t>TN STRONG Act will fund up to 40 semester hours toward a first Master's Degree</a:t>
            </a:r>
          </a:p>
        </p:txBody>
      </p:sp>
      <p:sp>
        <p:nvSpPr>
          <p:cNvPr id="24" name="TextBox 24"/>
          <p:cNvSpPr txBox="1"/>
          <p:nvPr/>
        </p:nvSpPr>
        <p:spPr>
          <a:xfrm>
            <a:off x="12483430" y="7536387"/>
            <a:ext cx="4477199" cy="1508760"/>
          </a:xfrm>
          <a:prstGeom prst="rect">
            <a:avLst/>
          </a:prstGeom>
        </p:spPr>
        <p:txBody>
          <a:bodyPr lIns="0" tIns="0" rIns="0" bIns="0" rtlCol="0" anchor="t">
            <a:spAutoFit/>
          </a:bodyPr>
          <a:lstStyle/>
          <a:p>
            <a:pPr>
              <a:lnSpc>
                <a:spcPts val="2940"/>
              </a:lnSpc>
            </a:pPr>
            <a:r>
              <a:rPr lang="en-US" sz="2100">
                <a:solidFill>
                  <a:srgbClr val="FFFFFF"/>
                </a:solidFill>
                <a:latin typeface="Telegraf"/>
              </a:rPr>
              <a:t>Use TN STRONG Act to pay for a Certificate or diploma at any Tennessee College of Applied Technology</a:t>
            </a:r>
          </a:p>
        </p:txBody>
      </p:sp>
      <p:grpSp>
        <p:nvGrpSpPr>
          <p:cNvPr id="25" name="Group 25"/>
          <p:cNvGrpSpPr/>
          <p:nvPr/>
        </p:nvGrpSpPr>
        <p:grpSpPr>
          <a:xfrm>
            <a:off x="1348017" y="6322115"/>
            <a:ext cx="4060317" cy="777240"/>
            <a:chOff x="0" y="0"/>
            <a:chExt cx="5413756" cy="1036320"/>
          </a:xfrm>
        </p:grpSpPr>
        <p:sp>
          <p:nvSpPr>
            <p:cNvPr id="26" name="TextBox 26"/>
            <p:cNvSpPr txBox="1"/>
            <p:nvPr/>
          </p:nvSpPr>
          <p:spPr>
            <a:xfrm>
              <a:off x="0" y="-38100"/>
              <a:ext cx="5413756"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Undergraduate  Degrees</a:t>
              </a:r>
            </a:p>
          </p:txBody>
        </p:sp>
        <p:sp>
          <p:nvSpPr>
            <p:cNvPr id="27" name="TextBox 27"/>
            <p:cNvSpPr txBox="1"/>
            <p:nvPr/>
          </p:nvSpPr>
          <p:spPr>
            <a:xfrm>
              <a:off x="0" y="482600"/>
              <a:ext cx="5413756" cy="553720"/>
            </a:xfrm>
            <a:prstGeom prst="rect">
              <a:avLst/>
            </a:prstGeom>
          </p:spPr>
          <p:txBody>
            <a:bodyPr lIns="0" tIns="0" rIns="0" bIns="0" rtlCol="0" anchor="t">
              <a:spAutoFit/>
            </a:bodyPr>
            <a:lstStyle/>
            <a:p>
              <a:pPr algn="ctr">
                <a:lnSpc>
                  <a:spcPts val="3359"/>
                </a:lnSpc>
              </a:pPr>
              <a:endParaRPr/>
            </a:p>
          </p:txBody>
        </p:sp>
      </p:grpSp>
      <p:grpSp>
        <p:nvGrpSpPr>
          <p:cNvPr id="28" name="Group 28"/>
          <p:cNvGrpSpPr/>
          <p:nvPr/>
        </p:nvGrpSpPr>
        <p:grpSpPr>
          <a:xfrm>
            <a:off x="6926047" y="6322115"/>
            <a:ext cx="4060317" cy="777240"/>
            <a:chOff x="0" y="0"/>
            <a:chExt cx="5413756" cy="1036320"/>
          </a:xfrm>
        </p:grpSpPr>
        <p:sp>
          <p:nvSpPr>
            <p:cNvPr id="29" name="TextBox 29"/>
            <p:cNvSpPr txBox="1"/>
            <p:nvPr/>
          </p:nvSpPr>
          <p:spPr>
            <a:xfrm>
              <a:off x="0" y="-38100"/>
              <a:ext cx="5413756" cy="5588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Graduate Degrees</a:t>
              </a:r>
            </a:p>
          </p:txBody>
        </p:sp>
        <p:sp>
          <p:nvSpPr>
            <p:cNvPr id="30" name="TextBox 30"/>
            <p:cNvSpPr txBox="1"/>
            <p:nvPr/>
          </p:nvSpPr>
          <p:spPr>
            <a:xfrm>
              <a:off x="0" y="482600"/>
              <a:ext cx="5413756" cy="553720"/>
            </a:xfrm>
            <a:prstGeom prst="rect">
              <a:avLst/>
            </a:prstGeom>
          </p:spPr>
          <p:txBody>
            <a:bodyPr lIns="0" tIns="0" rIns="0" bIns="0" rtlCol="0" anchor="t">
              <a:spAutoFit/>
            </a:bodyPr>
            <a:lstStyle/>
            <a:p>
              <a:pPr algn="l">
                <a:lnSpc>
                  <a:spcPts val="3359"/>
                </a:lnSpc>
              </a:pPr>
              <a:endParaRPr/>
            </a:p>
          </p:txBody>
        </p:sp>
      </p:grpSp>
      <p:grpSp>
        <p:nvGrpSpPr>
          <p:cNvPr id="31" name="Group 31"/>
          <p:cNvGrpSpPr/>
          <p:nvPr/>
        </p:nvGrpSpPr>
        <p:grpSpPr>
          <a:xfrm>
            <a:off x="12504076" y="6054297"/>
            <a:ext cx="4060317" cy="1558290"/>
            <a:chOff x="0" y="0"/>
            <a:chExt cx="5413756" cy="2077720"/>
          </a:xfrm>
        </p:grpSpPr>
        <p:sp>
          <p:nvSpPr>
            <p:cNvPr id="32" name="TextBox 32"/>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Tennessee Colleges of Applied Technology (TCAT)</a:t>
              </a:r>
            </a:p>
          </p:txBody>
        </p:sp>
        <p:sp>
          <p:nvSpPr>
            <p:cNvPr id="33" name="TextBox 33"/>
            <p:cNvSpPr txBox="1"/>
            <p:nvPr/>
          </p:nvSpPr>
          <p:spPr>
            <a:xfrm>
              <a:off x="0" y="1524000"/>
              <a:ext cx="5413756" cy="553720"/>
            </a:xfrm>
            <a:prstGeom prst="rect">
              <a:avLst/>
            </a:prstGeom>
          </p:spPr>
          <p:txBody>
            <a:bodyPr lIns="0" tIns="0" rIns="0" bIns="0" rtlCol="0" anchor="t">
              <a:spAutoFit/>
            </a:bodyPr>
            <a:lstStyle/>
            <a:p>
              <a:pPr algn="l">
                <a:lnSpc>
                  <a:spcPts val="3359"/>
                </a:lnSpc>
              </a:pPr>
              <a:endParaRPr/>
            </a:p>
          </p:txBody>
        </p:sp>
      </p:grpSp>
      <p:sp>
        <p:nvSpPr>
          <p:cNvPr id="34" name="TextBox 34"/>
          <p:cNvSpPr txBox="1"/>
          <p:nvPr/>
        </p:nvSpPr>
        <p:spPr>
          <a:xfrm>
            <a:off x="1170066" y="9714966"/>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99"/>
          </a:blip>
          <a:srcRect t="2754" b="8469"/>
          <a:stretch>
            <a:fillRect/>
          </a:stretch>
        </p:blipFill>
        <p:spPr>
          <a:xfrm>
            <a:off x="885636" y="0"/>
            <a:ext cx="17402364" cy="10287000"/>
          </a:xfrm>
          <a:prstGeom prst="rect">
            <a:avLst/>
          </a:prstGeom>
        </p:spPr>
      </p:pic>
      <p:sp>
        <p:nvSpPr>
          <p:cNvPr id="3" name="AutoShape 3"/>
          <p:cNvSpPr/>
          <p:nvPr/>
        </p:nvSpPr>
        <p:spPr>
          <a:xfrm>
            <a:off x="0" y="0"/>
            <a:ext cx="2594394" cy="10287000"/>
          </a:xfrm>
          <a:prstGeom prst="rect">
            <a:avLst/>
          </a:prstGeom>
          <a:solidFill>
            <a:srgbClr val="FEE600"/>
          </a:solidFill>
        </p:spPr>
        <p:txBody>
          <a:bodyPr/>
          <a:lstStyle/>
          <a:p>
            <a:endParaRPr lang="en-US"/>
          </a:p>
        </p:txBody>
      </p:sp>
      <p:pic>
        <p:nvPicPr>
          <p:cNvPr id="4" name="Picture 4"/>
          <p:cNvPicPr>
            <a:picLocks noChangeAspect="1"/>
          </p:cNvPicPr>
          <p:nvPr/>
        </p:nvPicPr>
        <p:blipFill>
          <a:blip r:embed="rId3"/>
          <a:srcRect r="22512"/>
          <a:stretch>
            <a:fillRect/>
          </a:stretch>
        </p:blipFill>
        <p:spPr>
          <a:xfrm>
            <a:off x="12955873" y="0"/>
            <a:ext cx="5332127" cy="3007706"/>
          </a:xfrm>
          <a:prstGeom prst="rect">
            <a:avLst/>
          </a:prstGeom>
        </p:spPr>
      </p:pic>
      <p:sp>
        <p:nvSpPr>
          <p:cNvPr id="5" name="TextBox 5"/>
          <p:cNvSpPr txBox="1"/>
          <p:nvPr/>
        </p:nvSpPr>
        <p:spPr>
          <a:xfrm>
            <a:off x="3963829" y="781879"/>
            <a:ext cx="6784765" cy="1944969"/>
          </a:xfrm>
          <a:prstGeom prst="rect">
            <a:avLst/>
          </a:prstGeom>
        </p:spPr>
        <p:txBody>
          <a:bodyPr lIns="0" tIns="0" rIns="0" bIns="0" rtlCol="0" anchor="t">
            <a:spAutoFit/>
          </a:bodyPr>
          <a:lstStyle/>
          <a:p>
            <a:pPr marL="0" lvl="0" indent="0" algn="l">
              <a:lnSpc>
                <a:spcPts val="7199"/>
              </a:lnSpc>
            </a:pPr>
            <a:r>
              <a:rPr lang="en-US" sz="7199">
                <a:solidFill>
                  <a:srgbClr val="191919"/>
                </a:solidFill>
                <a:latin typeface="Telegraf Bold Bold"/>
              </a:rPr>
              <a:t>What is TN STRONG Act?</a:t>
            </a:r>
          </a:p>
        </p:txBody>
      </p:sp>
      <p:sp>
        <p:nvSpPr>
          <p:cNvPr id="6" name="TextBox 6"/>
          <p:cNvSpPr txBox="1"/>
          <p:nvPr/>
        </p:nvSpPr>
        <p:spPr>
          <a:xfrm>
            <a:off x="4095473" y="3114299"/>
            <a:ext cx="9137167" cy="561975"/>
          </a:xfrm>
          <a:prstGeom prst="rect">
            <a:avLst/>
          </a:prstGeom>
        </p:spPr>
        <p:txBody>
          <a:bodyPr lIns="0" tIns="0" rIns="0" bIns="0" rtlCol="0" anchor="t">
            <a:spAutoFit/>
          </a:bodyPr>
          <a:lstStyle/>
          <a:p>
            <a:pPr>
              <a:lnSpc>
                <a:spcPts val="4079"/>
              </a:lnSpc>
            </a:pPr>
            <a:r>
              <a:rPr lang="en-US" sz="3400">
                <a:solidFill>
                  <a:srgbClr val="191919"/>
                </a:solidFill>
                <a:latin typeface="Telegraf Bold"/>
              </a:rPr>
              <a:t>It is a college REIMBURSEMENT program</a:t>
            </a:r>
          </a:p>
        </p:txBody>
      </p:sp>
      <p:sp>
        <p:nvSpPr>
          <p:cNvPr id="7" name="TextBox 7"/>
          <p:cNvSpPr txBox="1"/>
          <p:nvPr/>
        </p:nvSpPr>
        <p:spPr>
          <a:xfrm>
            <a:off x="2967092" y="5067300"/>
            <a:ext cx="6784765" cy="3737610"/>
          </a:xfrm>
          <a:prstGeom prst="rect">
            <a:avLst/>
          </a:prstGeom>
        </p:spPr>
        <p:txBody>
          <a:bodyPr lIns="0" tIns="0" rIns="0" bIns="0" rtlCol="0" anchor="t">
            <a:spAutoFit/>
          </a:bodyPr>
          <a:lstStyle/>
          <a:p>
            <a:pPr marL="453390" lvl="1" indent="-226695">
              <a:lnSpc>
                <a:spcPts val="2940"/>
              </a:lnSpc>
              <a:buFont typeface="Arial"/>
              <a:buChar char="•"/>
            </a:pPr>
            <a:r>
              <a:rPr lang="en-US" sz="2100" spc="42">
                <a:solidFill>
                  <a:srgbClr val="191919"/>
                </a:solidFill>
                <a:latin typeface="Telegraf"/>
              </a:rPr>
              <a:t>TN STRONG Act is a state tuition reimbursement in the amount of up to 100% of the maximum resident in-state tuition charged by post-secondary Education Institutions whose main campus is in TN. </a:t>
            </a:r>
          </a:p>
          <a:p>
            <a:pPr marL="453390" lvl="1" indent="-226695">
              <a:lnSpc>
                <a:spcPts val="2940"/>
              </a:lnSpc>
              <a:buFont typeface="Arial"/>
              <a:buChar char="•"/>
            </a:pPr>
            <a:r>
              <a:rPr lang="en-US" sz="2100" spc="42">
                <a:solidFill>
                  <a:srgbClr val="191919"/>
                </a:solidFill>
                <a:latin typeface="Telegraf"/>
              </a:rPr>
              <a:t>Schools must be Regionally accredited. This can be a 2- or 4-year public or private institution.  </a:t>
            </a:r>
          </a:p>
          <a:p>
            <a:pPr marL="453390" lvl="1" indent="-226695">
              <a:lnSpc>
                <a:spcPts val="2940"/>
              </a:lnSpc>
              <a:buFont typeface="Arial"/>
              <a:buChar char="•"/>
            </a:pPr>
            <a:r>
              <a:rPr lang="en-US" sz="2100" spc="42">
                <a:solidFill>
                  <a:srgbClr val="191919"/>
                </a:solidFill>
                <a:latin typeface="Telegraf"/>
              </a:rPr>
              <a:t>Payments are made directly to the post-secondary institution on behalf of the TNNG Member. </a:t>
            </a:r>
          </a:p>
        </p:txBody>
      </p:sp>
      <p:sp>
        <p:nvSpPr>
          <p:cNvPr id="8" name="TextBox 8"/>
          <p:cNvSpPr txBox="1"/>
          <p:nvPr/>
        </p:nvSpPr>
        <p:spPr>
          <a:xfrm>
            <a:off x="10574724" y="4705463"/>
            <a:ext cx="7096588" cy="4902561"/>
          </a:xfrm>
          <a:prstGeom prst="rect">
            <a:avLst/>
          </a:prstGeom>
        </p:spPr>
        <p:txBody>
          <a:bodyPr lIns="0" tIns="0" rIns="0" bIns="0" rtlCol="0" anchor="t">
            <a:spAutoFit/>
          </a:bodyPr>
          <a:lstStyle/>
          <a:p>
            <a:pPr>
              <a:lnSpc>
                <a:spcPts val="2940"/>
              </a:lnSpc>
            </a:pPr>
            <a:r>
              <a:rPr lang="en-US" sz="2100" spc="42" dirty="0">
                <a:solidFill>
                  <a:srgbClr val="191919"/>
                </a:solidFill>
                <a:latin typeface="Telegraf"/>
              </a:rPr>
              <a:t>Requirements:</a:t>
            </a:r>
          </a:p>
          <a:p>
            <a:pPr>
              <a:lnSpc>
                <a:spcPts val="700"/>
              </a:lnSpc>
            </a:pPr>
            <a:endParaRPr lang="en-US" sz="2100" spc="42" dirty="0">
              <a:solidFill>
                <a:srgbClr val="191919"/>
              </a:solidFill>
              <a:latin typeface="Telegraf"/>
            </a:endParaRPr>
          </a:p>
          <a:p>
            <a:pPr marL="453390" lvl="1" indent="-226695">
              <a:lnSpc>
                <a:spcPts val="2940"/>
              </a:lnSpc>
              <a:buFont typeface="Arial"/>
              <a:buChar char="•"/>
            </a:pPr>
            <a:r>
              <a:rPr lang="en-US" sz="2100" spc="42" dirty="0">
                <a:solidFill>
                  <a:srgbClr val="191919"/>
                </a:solidFill>
                <a:latin typeface="Telegraf"/>
              </a:rPr>
              <a:t>Must use FTA, if eligible (failure to do so will result in a reduced reimbursement) </a:t>
            </a:r>
          </a:p>
          <a:p>
            <a:pPr marL="453390" lvl="1" indent="-226695">
              <a:lnSpc>
                <a:spcPts val="2940"/>
              </a:lnSpc>
              <a:buFont typeface="Arial"/>
              <a:buChar char="•"/>
            </a:pPr>
            <a:r>
              <a:rPr lang="en-US" sz="2100" spc="42" dirty="0">
                <a:solidFill>
                  <a:srgbClr val="191919"/>
                </a:solidFill>
                <a:latin typeface="Telegraf"/>
              </a:rPr>
              <a:t> Maintain a 2.0 GPA for undergraduate courses and a 3.0 GPA for graduate courses funded by TN STRONG Act</a:t>
            </a:r>
          </a:p>
          <a:p>
            <a:pPr marL="453390" lvl="1" indent="-226695">
              <a:lnSpc>
                <a:spcPts val="2940"/>
              </a:lnSpc>
              <a:buFont typeface="Arial"/>
              <a:buChar char="•"/>
            </a:pPr>
            <a:r>
              <a:rPr lang="en-US" sz="2100" spc="42" dirty="0">
                <a:solidFill>
                  <a:srgbClr val="191919"/>
                </a:solidFill>
                <a:latin typeface="Telegraf"/>
              </a:rPr>
              <a:t>Apply for reimbursement within 90 days of course completion</a:t>
            </a:r>
          </a:p>
          <a:p>
            <a:pPr marL="453390" lvl="1" indent="-226695">
              <a:lnSpc>
                <a:spcPts val="2940"/>
              </a:lnSpc>
              <a:buFont typeface="Arial"/>
              <a:buChar char="•"/>
            </a:pPr>
            <a:r>
              <a:rPr lang="en-US" sz="2100" spc="42" dirty="0">
                <a:solidFill>
                  <a:srgbClr val="191919"/>
                </a:solidFill>
                <a:latin typeface="Telegraf"/>
              </a:rPr>
              <a:t>If TN STRONG  Act was used for any portion of undergraduate degree, additional requirements for Master's Degree applications: complete either ALC, WOAC, or CCC.</a:t>
            </a:r>
          </a:p>
          <a:p>
            <a:pPr marL="453390" lvl="1" indent="-226695">
              <a:lnSpc>
                <a:spcPts val="2940"/>
              </a:lnSpc>
              <a:buFont typeface="Arial"/>
              <a:buChar char="•"/>
            </a:pPr>
            <a:r>
              <a:rPr lang="en-US" sz="2100" spc="42" dirty="0">
                <a:solidFill>
                  <a:srgbClr val="191919"/>
                </a:solidFill>
                <a:latin typeface="Telegraf"/>
              </a:rPr>
              <a:t>Cannot Be Flagged </a:t>
            </a:r>
          </a:p>
        </p:txBody>
      </p:sp>
      <p:sp>
        <p:nvSpPr>
          <p:cNvPr id="9" name="TextBox 9"/>
          <p:cNvSpPr txBox="1"/>
          <p:nvPr/>
        </p:nvSpPr>
        <p:spPr>
          <a:xfrm>
            <a:off x="1028700" y="9472258"/>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600"/>
        </a:solidFill>
        <a:effectLst/>
      </p:bgPr>
    </p:bg>
    <p:spTree>
      <p:nvGrpSpPr>
        <p:cNvPr id="1" name=""/>
        <p:cNvGrpSpPr/>
        <p:nvPr/>
      </p:nvGrpSpPr>
      <p:grpSpPr>
        <a:xfrm>
          <a:off x="0" y="0"/>
          <a:ext cx="0" cy="0"/>
          <a:chOff x="0" y="0"/>
          <a:chExt cx="0" cy="0"/>
        </a:xfrm>
      </p:grpSpPr>
      <p:sp>
        <p:nvSpPr>
          <p:cNvPr id="2" name="AutoShape 2"/>
          <p:cNvSpPr/>
          <p:nvPr/>
        </p:nvSpPr>
        <p:spPr>
          <a:xfrm>
            <a:off x="0" y="8287828"/>
            <a:ext cx="18288000" cy="1999172"/>
          </a:xfrm>
          <a:prstGeom prst="rect">
            <a:avLst/>
          </a:prstGeom>
          <a:solidFill>
            <a:srgbClr val="191919"/>
          </a:solidFill>
        </p:spPr>
        <p:txBody>
          <a:bodyPr/>
          <a:lstStyle/>
          <a:p>
            <a:endParaRPr lang="en-US"/>
          </a:p>
        </p:txBody>
      </p:sp>
      <p:pic>
        <p:nvPicPr>
          <p:cNvPr id="3" name="Picture 3"/>
          <p:cNvPicPr>
            <a:picLocks noChangeAspect="1"/>
          </p:cNvPicPr>
          <p:nvPr/>
        </p:nvPicPr>
        <p:blipFill>
          <a:blip r:embed="rId2"/>
          <a:srcRect t="422" r="4986" b="422"/>
          <a:stretch>
            <a:fillRect/>
          </a:stretch>
        </p:blipFill>
        <p:spPr>
          <a:xfrm>
            <a:off x="225896" y="1043177"/>
            <a:ext cx="9459530" cy="6601032"/>
          </a:xfrm>
          <a:prstGeom prst="rect">
            <a:avLst/>
          </a:prstGeom>
        </p:spPr>
      </p:pic>
      <p:sp>
        <p:nvSpPr>
          <p:cNvPr id="4" name="TextBox 4"/>
          <p:cNvSpPr txBox="1"/>
          <p:nvPr/>
        </p:nvSpPr>
        <p:spPr>
          <a:xfrm>
            <a:off x="10103193" y="1328080"/>
            <a:ext cx="7578168" cy="785425"/>
          </a:xfrm>
          <a:prstGeom prst="rect">
            <a:avLst/>
          </a:prstGeom>
        </p:spPr>
        <p:txBody>
          <a:bodyPr lIns="0" tIns="0" rIns="0" bIns="0" rtlCol="0" anchor="t">
            <a:spAutoFit/>
          </a:bodyPr>
          <a:lstStyle/>
          <a:p>
            <a:pPr marL="0" lvl="0" indent="0" algn="ctr">
              <a:lnSpc>
                <a:spcPts val="2917"/>
              </a:lnSpc>
              <a:spcBef>
                <a:spcPct val="0"/>
              </a:spcBef>
            </a:pPr>
            <a:r>
              <a:rPr lang="en-US" sz="2917">
                <a:solidFill>
                  <a:srgbClr val="191919"/>
                </a:solidFill>
                <a:latin typeface="Telegraf Bold"/>
              </a:rPr>
              <a:t>Application packets can only be found on our website </a:t>
            </a:r>
          </a:p>
        </p:txBody>
      </p:sp>
      <p:sp>
        <p:nvSpPr>
          <p:cNvPr id="5" name="TextBox 5"/>
          <p:cNvSpPr txBox="1"/>
          <p:nvPr/>
        </p:nvSpPr>
        <p:spPr>
          <a:xfrm>
            <a:off x="10103193" y="437182"/>
            <a:ext cx="7578168" cy="603401"/>
          </a:xfrm>
          <a:prstGeom prst="rect">
            <a:avLst/>
          </a:prstGeom>
        </p:spPr>
        <p:txBody>
          <a:bodyPr lIns="0" tIns="0" rIns="0" bIns="0" rtlCol="0" anchor="t">
            <a:spAutoFit/>
          </a:bodyPr>
          <a:lstStyle/>
          <a:p>
            <a:pPr marL="0" lvl="0" indent="0" algn="ctr">
              <a:lnSpc>
                <a:spcPts val="4408"/>
              </a:lnSpc>
              <a:spcBef>
                <a:spcPct val="0"/>
              </a:spcBef>
            </a:pPr>
            <a:r>
              <a:rPr lang="en-US" sz="3673">
                <a:solidFill>
                  <a:srgbClr val="191919"/>
                </a:solidFill>
                <a:latin typeface="Telegraf Bold"/>
              </a:rPr>
              <a:t>Apply for TN STRONG Act </a:t>
            </a:r>
          </a:p>
        </p:txBody>
      </p:sp>
      <p:sp>
        <p:nvSpPr>
          <p:cNvPr id="6" name="TextBox 6"/>
          <p:cNvSpPr txBox="1"/>
          <p:nvPr/>
        </p:nvSpPr>
        <p:spPr>
          <a:xfrm>
            <a:off x="10103193" y="2324100"/>
            <a:ext cx="7578168" cy="5697457"/>
          </a:xfrm>
          <a:prstGeom prst="rect">
            <a:avLst/>
          </a:prstGeom>
        </p:spPr>
        <p:txBody>
          <a:bodyPr lIns="0" tIns="0" rIns="0" bIns="0" rtlCol="0" anchor="t">
            <a:spAutoFit/>
          </a:bodyPr>
          <a:lstStyle/>
          <a:p>
            <a:pPr>
              <a:lnSpc>
                <a:spcPts val="2713"/>
              </a:lnSpc>
            </a:pPr>
            <a:r>
              <a:rPr lang="en-US" sz="2261" dirty="0">
                <a:solidFill>
                  <a:srgbClr val="191919"/>
                </a:solidFill>
                <a:latin typeface="Telegraf"/>
              </a:rPr>
              <a:t>Step 1: Enroll and register with eligible institution. </a:t>
            </a:r>
          </a:p>
          <a:p>
            <a:pPr>
              <a:lnSpc>
                <a:spcPts val="1873"/>
              </a:lnSpc>
            </a:pPr>
            <a:endParaRPr lang="en-US" sz="2261" dirty="0">
              <a:solidFill>
                <a:srgbClr val="191919"/>
              </a:solidFill>
              <a:latin typeface="Telegraf"/>
            </a:endParaRPr>
          </a:p>
          <a:p>
            <a:pPr>
              <a:lnSpc>
                <a:spcPts val="2713"/>
              </a:lnSpc>
            </a:pPr>
            <a:r>
              <a:rPr lang="en-US" sz="2261" dirty="0">
                <a:solidFill>
                  <a:srgbClr val="191919"/>
                </a:solidFill>
                <a:latin typeface="Arimo"/>
              </a:rPr>
              <a:t>Step 2: Register classes for FTA through </a:t>
            </a:r>
            <a:r>
              <a:rPr lang="en-US" sz="2261" dirty="0" err="1">
                <a:solidFill>
                  <a:srgbClr val="191919"/>
                </a:solidFill>
                <a:latin typeface="Arimo"/>
              </a:rPr>
              <a:t>ArmyIgnited</a:t>
            </a:r>
            <a:r>
              <a:rPr lang="en-US" sz="2261" dirty="0">
                <a:solidFill>
                  <a:srgbClr val="191919"/>
                </a:solidFill>
                <a:latin typeface="Arimo"/>
              </a:rPr>
              <a:t> and provide proof of registration with TN STRONG Act application (if eligible). </a:t>
            </a:r>
          </a:p>
          <a:p>
            <a:pPr>
              <a:lnSpc>
                <a:spcPts val="1873"/>
              </a:lnSpc>
            </a:pPr>
            <a:endParaRPr lang="en-US" sz="2261" dirty="0">
              <a:solidFill>
                <a:srgbClr val="191919"/>
              </a:solidFill>
              <a:latin typeface="Arimo"/>
            </a:endParaRPr>
          </a:p>
          <a:p>
            <a:pPr>
              <a:lnSpc>
                <a:spcPts val="2713"/>
              </a:lnSpc>
            </a:pPr>
            <a:r>
              <a:rPr lang="en-US" sz="2261" dirty="0">
                <a:solidFill>
                  <a:srgbClr val="191919"/>
                </a:solidFill>
                <a:latin typeface="Arimo"/>
              </a:rPr>
              <a:t>Step 3: Fill out TN STRONG Act application</a:t>
            </a:r>
          </a:p>
          <a:p>
            <a:pPr marL="488171" lvl="1" indent="-244086">
              <a:lnSpc>
                <a:spcPts val="2713"/>
              </a:lnSpc>
              <a:buFont typeface="Arial"/>
              <a:buChar char="•"/>
            </a:pPr>
            <a:r>
              <a:rPr lang="en-US" sz="2261" dirty="0">
                <a:solidFill>
                  <a:srgbClr val="191919"/>
                </a:solidFill>
                <a:latin typeface="Arimo"/>
              </a:rPr>
              <a:t>TNNG Members are responsible for routing application through unit, school, and submission to State TA managers. </a:t>
            </a:r>
          </a:p>
          <a:p>
            <a:pPr>
              <a:lnSpc>
                <a:spcPts val="1873"/>
              </a:lnSpc>
            </a:pPr>
            <a:endParaRPr lang="en-US" sz="2261" dirty="0">
              <a:solidFill>
                <a:srgbClr val="191919"/>
              </a:solidFill>
              <a:latin typeface="Arimo"/>
            </a:endParaRPr>
          </a:p>
          <a:p>
            <a:pPr>
              <a:lnSpc>
                <a:spcPts val="2713"/>
              </a:lnSpc>
            </a:pPr>
            <a:r>
              <a:rPr lang="en-US" sz="2261" dirty="0">
                <a:solidFill>
                  <a:srgbClr val="191919"/>
                </a:solidFill>
                <a:latin typeface="Arimo"/>
              </a:rPr>
              <a:t>Step 4: Degree plan required (first time students after 9 hours of usage).</a:t>
            </a:r>
          </a:p>
          <a:p>
            <a:pPr>
              <a:lnSpc>
                <a:spcPts val="1873"/>
              </a:lnSpc>
            </a:pPr>
            <a:endParaRPr lang="en-US" sz="2261" dirty="0">
              <a:solidFill>
                <a:srgbClr val="191919"/>
              </a:solidFill>
              <a:latin typeface="Arimo"/>
            </a:endParaRPr>
          </a:p>
          <a:p>
            <a:pPr>
              <a:lnSpc>
                <a:spcPts val="2713"/>
              </a:lnSpc>
            </a:pPr>
            <a:r>
              <a:rPr lang="en-US" sz="2261" dirty="0">
                <a:solidFill>
                  <a:srgbClr val="191919"/>
                </a:solidFill>
                <a:latin typeface="Arimo"/>
              </a:rPr>
              <a:t>Step 5: Submit application. </a:t>
            </a:r>
          </a:p>
          <a:p>
            <a:pPr>
              <a:lnSpc>
                <a:spcPts val="1873"/>
              </a:lnSpc>
            </a:pPr>
            <a:endParaRPr lang="en-US" sz="2261" dirty="0">
              <a:solidFill>
                <a:srgbClr val="191919"/>
              </a:solidFill>
              <a:latin typeface="Arimo"/>
            </a:endParaRPr>
          </a:p>
          <a:p>
            <a:pPr marL="0" lvl="0" indent="0" algn="l">
              <a:lnSpc>
                <a:spcPts val="2651"/>
              </a:lnSpc>
              <a:spcBef>
                <a:spcPct val="0"/>
              </a:spcBef>
            </a:pPr>
            <a:r>
              <a:rPr lang="en-US" sz="2209" dirty="0">
                <a:solidFill>
                  <a:srgbClr val="191919"/>
                </a:solidFill>
                <a:latin typeface="Arimo"/>
              </a:rPr>
              <a:t>Step 6: Application acceptance letters provided to TNNG Members and schools.</a:t>
            </a:r>
          </a:p>
        </p:txBody>
      </p:sp>
      <p:sp>
        <p:nvSpPr>
          <p:cNvPr id="7" name="TextBox 7"/>
          <p:cNvSpPr txBox="1"/>
          <p:nvPr/>
        </p:nvSpPr>
        <p:spPr>
          <a:xfrm>
            <a:off x="1244745" y="9322899"/>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
        <p:nvSpPr>
          <p:cNvPr id="8" name="TextBox 8"/>
          <p:cNvSpPr txBox="1"/>
          <p:nvPr/>
        </p:nvSpPr>
        <p:spPr>
          <a:xfrm>
            <a:off x="10103193" y="8492491"/>
            <a:ext cx="7876580" cy="765809"/>
          </a:xfrm>
          <a:prstGeom prst="rect">
            <a:avLst/>
          </a:prstGeom>
        </p:spPr>
        <p:txBody>
          <a:bodyPr lIns="0" tIns="0" rIns="0" bIns="0" rtlCol="0" anchor="t">
            <a:spAutoFit/>
          </a:bodyPr>
          <a:lstStyle/>
          <a:p>
            <a:pPr>
              <a:lnSpc>
                <a:spcPts val="2940"/>
              </a:lnSpc>
            </a:pPr>
            <a:r>
              <a:rPr lang="en-US" sz="2100">
                <a:solidFill>
                  <a:srgbClr val="FEE600"/>
                </a:solidFill>
                <a:latin typeface="Telegraf"/>
              </a:rPr>
              <a:t>** Read and follow all instructions on front of application packet</a:t>
            </a:r>
          </a:p>
          <a:p>
            <a:pPr>
              <a:lnSpc>
                <a:spcPts val="2940"/>
              </a:lnSpc>
            </a:pPr>
            <a:r>
              <a:rPr lang="en-US" sz="2100">
                <a:solidFill>
                  <a:srgbClr val="FEE600"/>
                </a:solidFill>
                <a:latin typeface="Telegraf"/>
              </a:rPr>
              <a:t>*** Check with school about deferment deadlines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4" t="16509" b="9119"/>
          <a:stretch>
            <a:fillRect/>
          </a:stretch>
        </p:blipFill>
        <p:spPr>
          <a:xfrm>
            <a:off x="0" y="0"/>
            <a:ext cx="13663861" cy="10287000"/>
          </a:xfrm>
          <a:prstGeom prst="rect">
            <a:avLst/>
          </a:prstGeom>
        </p:spPr>
      </p:pic>
      <p:grpSp>
        <p:nvGrpSpPr>
          <p:cNvPr id="3" name="Group 3"/>
          <p:cNvGrpSpPr/>
          <p:nvPr/>
        </p:nvGrpSpPr>
        <p:grpSpPr>
          <a:xfrm>
            <a:off x="9667179" y="2802384"/>
            <a:ext cx="8620821" cy="4191776"/>
            <a:chOff x="0" y="0"/>
            <a:chExt cx="1661189" cy="1125314"/>
          </a:xfrm>
        </p:grpSpPr>
        <p:sp>
          <p:nvSpPr>
            <p:cNvPr id="4" name="Freeform 4"/>
            <p:cNvSpPr/>
            <p:nvPr/>
          </p:nvSpPr>
          <p:spPr>
            <a:xfrm>
              <a:off x="0" y="0"/>
              <a:ext cx="1661189" cy="1125314"/>
            </a:xfrm>
            <a:custGeom>
              <a:avLst/>
              <a:gdLst/>
              <a:ahLst/>
              <a:cxnLst/>
              <a:rect l="l" t="t" r="r" b="b"/>
              <a:pathLst>
                <a:path w="1661189" h="1125314">
                  <a:moveTo>
                    <a:pt x="1536729" y="1125314"/>
                  </a:moveTo>
                  <a:lnTo>
                    <a:pt x="124460" y="1125314"/>
                  </a:lnTo>
                  <a:cubicBezTo>
                    <a:pt x="55880" y="1125314"/>
                    <a:pt x="0" y="1069434"/>
                    <a:pt x="0" y="1000854"/>
                  </a:cubicBezTo>
                  <a:lnTo>
                    <a:pt x="0" y="124460"/>
                  </a:lnTo>
                  <a:cubicBezTo>
                    <a:pt x="0" y="55880"/>
                    <a:pt x="55880" y="0"/>
                    <a:pt x="124460" y="0"/>
                  </a:cubicBezTo>
                  <a:lnTo>
                    <a:pt x="1536729" y="0"/>
                  </a:lnTo>
                  <a:cubicBezTo>
                    <a:pt x="1605309" y="0"/>
                    <a:pt x="1661189" y="55880"/>
                    <a:pt x="1661189" y="124460"/>
                  </a:cubicBezTo>
                  <a:lnTo>
                    <a:pt x="1661189" y="1000854"/>
                  </a:lnTo>
                  <a:cubicBezTo>
                    <a:pt x="1661189" y="1069434"/>
                    <a:pt x="1605309" y="1125314"/>
                    <a:pt x="1536729" y="1125314"/>
                  </a:cubicBezTo>
                  <a:close/>
                </a:path>
              </a:pathLst>
            </a:custGeom>
            <a:solidFill>
              <a:srgbClr val="FEE600"/>
            </a:solidFill>
          </p:spPr>
          <p:txBody>
            <a:bodyPr/>
            <a:lstStyle/>
            <a:p>
              <a:endParaRPr lang="en-US"/>
            </a:p>
          </p:txBody>
        </p:sp>
      </p:grpSp>
      <p:pic>
        <p:nvPicPr>
          <p:cNvPr id="5" name="Picture 5"/>
          <p:cNvPicPr>
            <a:picLocks noChangeAspect="1"/>
          </p:cNvPicPr>
          <p:nvPr/>
        </p:nvPicPr>
        <p:blipFill>
          <a:blip r:embed="rId3"/>
          <a:srcRect r="27877"/>
          <a:stretch>
            <a:fillRect/>
          </a:stretch>
        </p:blipFill>
        <p:spPr>
          <a:xfrm>
            <a:off x="13663861" y="0"/>
            <a:ext cx="4624139" cy="2802384"/>
          </a:xfrm>
          <a:prstGeom prst="rect">
            <a:avLst/>
          </a:prstGeom>
        </p:spPr>
      </p:pic>
      <p:sp>
        <p:nvSpPr>
          <p:cNvPr id="6" name="TextBox 6"/>
          <p:cNvSpPr txBox="1"/>
          <p:nvPr/>
        </p:nvSpPr>
        <p:spPr>
          <a:xfrm>
            <a:off x="10829963" y="3277881"/>
            <a:ext cx="6295252" cy="2758063"/>
          </a:xfrm>
          <a:prstGeom prst="rect">
            <a:avLst/>
          </a:prstGeom>
        </p:spPr>
        <p:txBody>
          <a:bodyPr wrap="square" lIns="0" tIns="0" rIns="0" bIns="0" rtlCol="0" anchor="t">
            <a:spAutoFit/>
          </a:bodyPr>
          <a:lstStyle/>
          <a:p>
            <a:pPr algn="ctr">
              <a:lnSpc>
                <a:spcPts val="3085"/>
              </a:lnSpc>
            </a:pPr>
            <a:r>
              <a:rPr lang="en-US" sz="2204" spc="44" dirty="0">
                <a:solidFill>
                  <a:srgbClr val="191919"/>
                </a:solidFill>
                <a:latin typeface="Telegraf"/>
              </a:rPr>
              <a:t>Any one GI Bill has a lifetime maximum of 36 months. </a:t>
            </a:r>
          </a:p>
          <a:p>
            <a:pPr algn="ctr">
              <a:lnSpc>
                <a:spcPts val="3085"/>
              </a:lnSpc>
            </a:pPr>
            <a:endParaRPr lang="en-US" sz="2204" spc="44" dirty="0">
              <a:solidFill>
                <a:srgbClr val="191919"/>
              </a:solidFill>
              <a:latin typeface="Telegraf"/>
            </a:endParaRPr>
          </a:p>
          <a:p>
            <a:pPr algn="ctr">
              <a:lnSpc>
                <a:spcPts val="3085"/>
              </a:lnSpc>
            </a:pPr>
            <a:r>
              <a:rPr lang="en-US" sz="2204" spc="44" dirty="0">
                <a:solidFill>
                  <a:srgbClr val="191919"/>
                </a:solidFill>
                <a:latin typeface="Telegraf"/>
              </a:rPr>
              <a:t>If a Service Member is eligible for more than one GI Bill benefit, the Service Member gains an additional 12 months of benefits under the additional GI Bill benefit. </a:t>
            </a:r>
          </a:p>
        </p:txBody>
      </p:sp>
      <p:sp>
        <p:nvSpPr>
          <p:cNvPr id="7" name="TextBox 7"/>
          <p:cNvSpPr txBox="1"/>
          <p:nvPr/>
        </p:nvSpPr>
        <p:spPr>
          <a:xfrm>
            <a:off x="10910403" y="827738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
        <p:nvSpPr>
          <p:cNvPr id="8" name="TextBox 8"/>
          <p:cNvSpPr txBox="1"/>
          <p:nvPr/>
        </p:nvSpPr>
        <p:spPr>
          <a:xfrm>
            <a:off x="10240748" y="6511442"/>
            <a:ext cx="7711805" cy="257175"/>
          </a:xfrm>
          <a:prstGeom prst="rect">
            <a:avLst/>
          </a:prstGeom>
        </p:spPr>
        <p:txBody>
          <a:bodyPr lIns="0" tIns="0" rIns="0" bIns="0" rtlCol="0" anchor="t">
            <a:spAutoFit/>
          </a:bodyPr>
          <a:lstStyle/>
          <a:p>
            <a:pPr marL="0" lvl="0" indent="0" algn="ctr">
              <a:lnSpc>
                <a:spcPts val="1877"/>
              </a:lnSpc>
              <a:spcBef>
                <a:spcPct val="0"/>
              </a:spcBef>
            </a:pPr>
            <a:r>
              <a:rPr lang="en-US" sz="1564" spc="156">
                <a:solidFill>
                  <a:srgbClr val="000000"/>
                </a:solidFill>
                <a:latin typeface="Telegraf Medium"/>
              </a:rPr>
              <a:t>WWW.VA.GOV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4" name="Group 4"/>
          <p:cNvGrpSpPr/>
          <p:nvPr/>
        </p:nvGrpSpPr>
        <p:grpSpPr>
          <a:xfrm>
            <a:off x="6606729"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8" name="Group 8"/>
          <p:cNvGrpSpPr/>
          <p:nvPr/>
        </p:nvGrpSpPr>
        <p:grpSpPr>
          <a:xfrm>
            <a:off x="1028700" y="5367059"/>
            <a:ext cx="5074541" cy="2063843"/>
            <a:chOff x="0" y="0"/>
            <a:chExt cx="2993618" cy="1217520"/>
          </a:xfrm>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0" name="Group 10"/>
          <p:cNvGrpSpPr/>
          <p:nvPr/>
        </p:nvGrpSpPr>
        <p:grpSpPr>
          <a:xfrm>
            <a:off x="6606729" y="5367059"/>
            <a:ext cx="5074541" cy="2063843"/>
            <a:chOff x="0" y="0"/>
            <a:chExt cx="2993618" cy="1217520"/>
          </a:xfrm>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2" name="Group 12"/>
          <p:cNvGrpSpPr/>
          <p:nvPr/>
        </p:nvGrpSpPr>
        <p:grpSpPr>
          <a:xfrm>
            <a:off x="12184759" y="5367059"/>
            <a:ext cx="5074541" cy="2063843"/>
            <a:chOff x="0" y="0"/>
            <a:chExt cx="2993618" cy="1217520"/>
          </a:xfrm>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9498" b="-9498"/>
              </a:stretch>
            </a:blipFill>
          </p:spPr>
          <p:txBody>
            <a:bodyPr/>
            <a:lstStyle/>
            <a:p>
              <a:endParaRPr lang="en-US"/>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265" b="-9265"/>
              </a:stretch>
            </a:blipFill>
          </p:spPr>
          <p:txBody>
            <a:bodyPr/>
            <a:lstStyle/>
            <a:p>
              <a:endParaRPr lang="en-US"/>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5733" r="-5733"/>
              </a:stretch>
            </a:blipFill>
          </p:spPr>
          <p:txBody>
            <a:bodyPr/>
            <a:lstStyle/>
            <a:p>
              <a:endParaRPr lang="en-US"/>
            </a:p>
          </p:txBody>
        </p:sp>
      </p:grpSp>
      <p:pic>
        <p:nvPicPr>
          <p:cNvPr id="20" name="Picture 20"/>
          <p:cNvPicPr>
            <a:picLocks noChangeAspect="1"/>
          </p:cNvPicPr>
          <p:nvPr/>
        </p:nvPicPr>
        <p:blipFill>
          <a:blip r:embed="rId5"/>
          <a:srcRect r="20816"/>
          <a:stretch>
            <a:fillRect/>
          </a:stretch>
        </p:blipFill>
        <p:spPr>
          <a:xfrm>
            <a:off x="12933026" y="0"/>
            <a:ext cx="5354974" cy="2955905"/>
          </a:xfrm>
          <a:prstGeom prst="rect">
            <a:avLst/>
          </a:prstGeom>
        </p:spPr>
      </p:pic>
      <p:sp>
        <p:nvSpPr>
          <p:cNvPr id="21" name="TextBox 21"/>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a:solidFill>
                  <a:srgbClr val="191919"/>
                </a:solidFill>
                <a:latin typeface="Telegraf"/>
              </a:rPr>
              <a:t>What can GI Bill be used for?</a:t>
            </a:r>
          </a:p>
        </p:txBody>
      </p:sp>
      <p:sp>
        <p:nvSpPr>
          <p:cNvPr id="22" name="TextBox 22"/>
          <p:cNvSpPr txBox="1"/>
          <p:nvPr/>
        </p:nvSpPr>
        <p:spPr>
          <a:xfrm>
            <a:off x="1112691" y="7583833"/>
            <a:ext cx="4906559" cy="1508760"/>
          </a:xfrm>
          <a:prstGeom prst="rect">
            <a:avLst/>
          </a:prstGeom>
        </p:spPr>
        <p:txBody>
          <a:bodyPr lIns="0" tIns="0" rIns="0" bIns="0" rtlCol="0" anchor="t">
            <a:spAutoFit/>
          </a:bodyPr>
          <a:lstStyle/>
          <a:p>
            <a:pPr>
              <a:lnSpc>
                <a:spcPts val="2940"/>
              </a:lnSpc>
            </a:pPr>
            <a:r>
              <a:rPr lang="en-US" sz="2100">
                <a:solidFill>
                  <a:srgbClr val="FFFFFF"/>
                </a:solidFill>
                <a:latin typeface="Telegraf"/>
              </a:rPr>
              <a:t>Undergraduate and graduate degree courses at institutions of higher learning—like a 4-year university, community college, or graduate school.</a:t>
            </a:r>
          </a:p>
        </p:txBody>
      </p:sp>
      <p:sp>
        <p:nvSpPr>
          <p:cNvPr id="23" name="TextBox 23"/>
          <p:cNvSpPr txBox="1"/>
          <p:nvPr/>
        </p:nvSpPr>
        <p:spPr>
          <a:xfrm>
            <a:off x="6746707" y="7500330"/>
            <a:ext cx="4794587" cy="1685290"/>
          </a:xfrm>
          <a:prstGeom prst="rect">
            <a:avLst/>
          </a:prstGeom>
        </p:spPr>
        <p:txBody>
          <a:bodyPr lIns="0" tIns="0" rIns="0" bIns="0" rtlCol="0" anchor="t">
            <a:spAutoFit/>
          </a:bodyPr>
          <a:lstStyle/>
          <a:p>
            <a:pPr>
              <a:lnSpc>
                <a:spcPts val="2660"/>
              </a:lnSpc>
            </a:pPr>
            <a:r>
              <a:rPr lang="en-US" sz="1900">
                <a:solidFill>
                  <a:srgbClr val="FFFFFF"/>
                </a:solidFill>
                <a:latin typeface="Telegraf"/>
              </a:rPr>
              <a:t>Use the GI Bill to pay for specific training programs, like HVAC repair, truck driving, Emergency Medical Technician (EMT) training, barber or beautician school, and many more!</a:t>
            </a:r>
          </a:p>
        </p:txBody>
      </p:sp>
      <p:sp>
        <p:nvSpPr>
          <p:cNvPr id="24" name="TextBox 24"/>
          <p:cNvSpPr txBox="1"/>
          <p:nvPr/>
        </p:nvSpPr>
        <p:spPr>
          <a:xfrm>
            <a:off x="12504076" y="7695910"/>
            <a:ext cx="4477199" cy="1137285"/>
          </a:xfrm>
          <a:prstGeom prst="rect">
            <a:avLst/>
          </a:prstGeom>
        </p:spPr>
        <p:txBody>
          <a:bodyPr lIns="0" tIns="0" rIns="0" bIns="0" rtlCol="0" anchor="t">
            <a:spAutoFit/>
          </a:bodyPr>
          <a:lstStyle/>
          <a:p>
            <a:pPr>
              <a:lnSpc>
                <a:spcPts val="2940"/>
              </a:lnSpc>
            </a:pPr>
            <a:r>
              <a:rPr lang="en-US" sz="2100">
                <a:solidFill>
                  <a:srgbClr val="FFFFFF"/>
                </a:solidFill>
                <a:latin typeface="Telegraf"/>
              </a:rPr>
              <a:t>VA education benefits can help pay for flight training to advance your pilot qualifications.</a:t>
            </a:r>
          </a:p>
        </p:txBody>
      </p:sp>
      <p:grpSp>
        <p:nvGrpSpPr>
          <p:cNvPr id="25" name="Group 25"/>
          <p:cNvGrpSpPr/>
          <p:nvPr/>
        </p:nvGrpSpPr>
        <p:grpSpPr>
          <a:xfrm>
            <a:off x="1556458" y="6249559"/>
            <a:ext cx="4060317" cy="1167765"/>
            <a:chOff x="0" y="0"/>
            <a:chExt cx="5413756" cy="1557020"/>
          </a:xfrm>
        </p:grpSpPr>
        <p:sp>
          <p:nvSpPr>
            <p:cNvPr id="26" name="TextBox 26"/>
            <p:cNvSpPr txBox="1"/>
            <p:nvPr/>
          </p:nvSpPr>
          <p:spPr>
            <a:xfrm>
              <a:off x="0" y="-38100"/>
              <a:ext cx="5413756" cy="10795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College Degrees and Certificate Programs</a:t>
              </a:r>
            </a:p>
          </p:txBody>
        </p:sp>
        <p:sp>
          <p:nvSpPr>
            <p:cNvPr id="27" name="TextBox 27"/>
            <p:cNvSpPr txBox="1"/>
            <p:nvPr/>
          </p:nvSpPr>
          <p:spPr>
            <a:xfrm>
              <a:off x="0" y="1003300"/>
              <a:ext cx="5413756" cy="553720"/>
            </a:xfrm>
            <a:prstGeom prst="rect">
              <a:avLst/>
            </a:prstGeom>
          </p:spPr>
          <p:txBody>
            <a:bodyPr lIns="0" tIns="0" rIns="0" bIns="0" rtlCol="0" anchor="t">
              <a:spAutoFit/>
            </a:bodyPr>
            <a:lstStyle/>
            <a:p>
              <a:pPr algn="ctr">
                <a:lnSpc>
                  <a:spcPts val="3359"/>
                </a:lnSpc>
              </a:pPr>
              <a:endParaRPr/>
            </a:p>
          </p:txBody>
        </p:sp>
      </p:grpSp>
      <p:grpSp>
        <p:nvGrpSpPr>
          <p:cNvPr id="28" name="Group 28"/>
          <p:cNvGrpSpPr/>
          <p:nvPr/>
        </p:nvGrpSpPr>
        <p:grpSpPr>
          <a:xfrm>
            <a:off x="6681362" y="6126852"/>
            <a:ext cx="4925276" cy="1558290"/>
            <a:chOff x="0" y="0"/>
            <a:chExt cx="6567034" cy="2077720"/>
          </a:xfrm>
        </p:grpSpPr>
        <p:sp>
          <p:nvSpPr>
            <p:cNvPr id="29" name="TextBox 29"/>
            <p:cNvSpPr txBox="1"/>
            <p:nvPr/>
          </p:nvSpPr>
          <p:spPr>
            <a:xfrm>
              <a:off x="0" y="-38100"/>
              <a:ext cx="6567034" cy="16002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On-The-Job Training, Apprenticeships, and Non-college degree programs</a:t>
              </a:r>
            </a:p>
          </p:txBody>
        </p:sp>
        <p:sp>
          <p:nvSpPr>
            <p:cNvPr id="30" name="TextBox 30"/>
            <p:cNvSpPr txBox="1"/>
            <p:nvPr/>
          </p:nvSpPr>
          <p:spPr>
            <a:xfrm>
              <a:off x="0" y="1524000"/>
              <a:ext cx="6567034" cy="553720"/>
            </a:xfrm>
            <a:prstGeom prst="rect">
              <a:avLst/>
            </a:prstGeom>
          </p:spPr>
          <p:txBody>
            <a:bodyPr lIns="0" tIns="0" rIns="0" bIns="0" rtlCol="0" anchor="t">
              <a:spAutoFit/>
            </a:bodyPr>
            <a:lstStyle/>
            <a:p>
              <a:pPr algn="l">
                <a:lnSpc>
                  <a:spcPts val="3359"/>
                </a:lnSpc>
              </a:pPr>
              <a:endParaRPr/>
            </a:p>
          </p:txBody>
        </p:sp>
      </p:grpSp>
      <p:grpSp>
        <p:nvGrpSpPr>
          <p:cNvPr id="31" name="Group 31"/>
          <p:cNvGrpSpPr/>
          <p:nvPr/>
        </p:nvGrpSpPr>
        <p:grpSpPr>
          <a:xfrm>
            <a:off x="12504076" y="6444822"/>
            <a:ext cx="4060317" cy="777240"/>
            <a:chOff x="0" y="0"/>
            <a:chExt cx="5413756" cy="1036320"/>
          </a:xfrm>
        </p:grpSpPr>
        <p:sp>
          <p:nvSpPr>
            <p:cNvPr id="32" name="TextBox 32"/>
            <p:cNvSpPr txBox="1"/>
            <p:nvPr/>
          </p:nvSpPr>
          <p:spPr>
            <a:xfrm>
              <a:off x="0" y="-38100"/>
              <a:ext cx="5413756" cy="5588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Flight Training</a:t>
              </a:r>
            </a:p>
          </p:txBody>
        </p:sp>
        <p:sp>
          <p:nvSpPr>
            <p:cNvPr id="33" name="TextBox 33"/>
            <p:cNvSpPr txBox="1"/>
            <p:nvPr/>
          </p:nvSpPr>
          <p:spPr>
            <a:xfrm>
              <a:off x="0" y="482600"/>
              <a:ext cx="5413756" cy="553720"/>
            </a:xfrm>
            <a:prstGeom prst="rect">
              <a:avLst/>
            </a:prstGeom>
          </p:spPr>
          <p:txBody>
            <a:bodyPr lIns="0" tIns="0" rIns="0" bIns="0" rtlCol="0" anchor="t">
              <a:spAutoFit/>
            </a:bodyPr>
            <a:lstStyle/>
            <a:p>
              <a:pPr algn="l">
                <a:lnSpc>
                  <a:spcPts val="3359"/>
                </a:lnSpc>
              </a:pPr>
              <a:endParaRPr/>
            </a:p>
          </p:txBody>
        </p:sp>
      </p:grpSp>
      <p:sp>
        <p:nvSpPr>
          <p:cNvPr id="34" name="TextBox 34"/>
          <p:cNvSpPr txBox="1"/>
          <p:nvPr/>
        </p:nvSpPr>
        <p:spPr>
          <a:xfrm>
            <a:off x="1244745" y="964028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703" r="8747" b="15189"/>
          <a:stretch>
            <a:fillRect/>
          </a:stretch>
        </p:blipFill>
        <p:spPr>
          <a:xfrm>
            <a:off x="0" y="0"/>
            <a:ext cx="18288000" cy="6159739"/>
          </a:xfrm>
          <a:prstGeom prst="rect">
            <a:avLst/>
          </a:prstGeom>
        </p:spPr>
      </p:pic>
      <p:grpSp>
        <p:nvGrpSpPr>
          <p:cNvPr id="3" name="Group 3"/>
          <p:cNvGrpSpPr/>
          <p:nvPr/>
        </p:nvGrpSpPr>
        <p:grpSpPr>
          <a:xfrm>
            <a:off x="1028700" y="4991044"/>
            <a:ext cx="5074541" cy="3995810"/>
            <a:chOff x="0" y="0"/>
            <a:chExt cx="6766055" cy="5327747"/>
          </a:xfrm>
        </p:grpSpPr>
        <p:sp>
          <p:nvSpPr>
            <p:cNvPr id="4" name="TextBox 4"/>
            <p:cNvSpPr txBox="1"/>
            <p:nvPr/>
          </p:nvSpPr>
          <p:spPr>
            <a:xfrm>
              <a:off x="398228" y="2350867"/>
              <a:ext cx="5969599" cy="29768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Pays directly to the Service Member</a:t>
              </a:r>
            </a:p>
            <a:p>
              <a:pPr>
                <a:lnSpc>
                  <a:spcPts val="2940"/>
                </a:lnSpc>
              </a:pPr>
              <a:r>
                <a:rPr lang="en-US" sz="2100" dirty="0">
                  <a:solidFill>
                    <a:srgbClr val="191919"/>
                  </a:solidFill>
                  <a:latin typeface="Telegraf"/>
                </a:rPr>
                <a:t>- Requires a 6- year contract</a:t>
              </a:r>
            </a:p>
            <a:p>
              <a:pPr>
                <a:lnSpc>
                  <a:spcPts val="2940"/>
                </a:lnSpc>
              </a:pPr>
              <a:r>
                <a:rPr lang="en-US" sz="2100" dirty="0">
                  <a:solidFill>
                    <a:srgbClr val="191919"/>
                  </a:solidFill>
                  <a:latin typeface="Telegraf"/>
                </a:rPr>
                <a:t>- Eligible upon completion of AIT or BOLC</a:t>
              </a:r>
            </a:p>
            <a:p>
              <a:pPr>
                <a:lnSpc>
                  <a:spcPts val="2940"/>
                </a:lnSpc>
              </a:pPr>
              <a:r>
                <a:rPr lang="en-US" sz="2100" dirty="0">
                  <a:solidFill>
                    <a:srgbClr val="191919"/>
                  </a:solidFill>
                  <a:latin typeface="Telegraf"/>
                </a:rPr>
                <a:t>- Must be actively serving</a:t>
              </a:r>
            </a:p>
          </p:txBody>
        </p:sp>
        <p:grpSp>
          <p:nvGrpSpPr>
            <p:cNvPr id="5" name="Group 5"/>
            <p:cNvGrpSpPr/>
            <p:nvPr/>
          </p:nvGrpSpPr>
          <p:grpSpPr>
            <a:xfrm>
              <a:off x="0" y="0"/>
              <a:ext cx="6766055" cy="2051409"/>
              <a:chOff x="0" y="0"/>
              <a:chExt cx="2993618" cy="907639"/>
            </a:xfrm>
          </p:grpSpPr>
          <p:sp>
            <p:nvSpPr>
              <p:cNvPr id="6" name="Freeform 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EE600"/>
              </a:solidFill>
            </p:spPr>
            <p:txBody>
              <a:bodyPr/>
              <a:lstStyle/>
              <a:p>
                <a:endParaRPr lang="en-US"/>
              </a:p>
            </p:txBody>
          </p:sp>
        </p:grpSp>
        <p:sp>
          <p:nvSpPr>
            <p:cNvPr id="7" name="TextBox 7"/>
            <p:cNvSpPr txBox="1"/>
            <p:nvPr/>
          </p:nvSpPr>
          <p:spPr>
            <a:xfrm>
              <a:off x="425756" y="428805"/>
              <a:ext cx="4704391"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MGIB-SR (CH 1606)</a:t>
              </a:r>
            </a:p>
          </p:txBody>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5495208" y="789009"/>
              <a:ext cx="763911" cy="473392"/>
            </a:xfrm>
            <a:prstGeom prst="rect">
              <a:avLst/>
            </a:prstGeom>
          </p:spPr>
        </p:pic>
      </p:grpSp>
      <p:grpSp>
        <p:nvGrpSpPr>
          <p:cNvPr id="9" name="Group 9"/>
          <p:cNvGrpSpPr/>
          <p:nvPr/>
        </p:nvGrpSpPr>
        <p:grpSpPr>
          <a:xfrm>
            <a:off x="6606729" y="4991044"/>
            <a:ext cx="5074541" cy="3972666"/>
            <a:chOff x="0" y="0"/>
            <a:chExt cx="6766055" cy="5296889"/>
          </a:xfrm>
        </p:grpSpPr>
        <p:sp>
          <p:nvSpPr>
            <p:cNvPr id="10" name="TextBox 10"/>
            <p:cNvSpPr txBox="1"/>
            <p:nvPr/>
          </p:nvSpPr>
          <p:spPr>
            <a:xfrm>
              <a:off x="425756" y="2350867"/>
              <a:ext cx="5969599" cy="2946022"/>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Pays directly to the Service Member</a:t>
              </a:r>
            </a:p>
            <a:p>
              <a:pPr>
                <a:lnSpc>
                  <a:spcPts val="2940"/>
                </a:lnSpc>
              </a:pPr>
              <a:r>
                <a:rPr lang="en-US" sz="2100" dirty="0">
                  <a:solidFill>
                    <a:srgbClr val="191919"/>
                  </a:solidFill>
                  <a:latin typeface="Telegraf"/>
                </a:rPr>
                <a:t>- Only Active Duty members eligible</a:t>
              </a:r>
            </a:p>
            <a:p>
              <a:pPr>
                <a:lnSpc>
                  <a:spcPts val="2940"/>
                </a:lnSpc>
              </a:pPr>
              <a:r>
                <a:rPr lang="en-US" sz="2100" dirty="0">
                  <a:solidFill>
                    <a:srgbClr val="191919"/>
                  </a:solidFill>
                  <a:latin typeface="Telegraf"/>
                </a:rPr>
                <a:t>- SM contributes $1,200 to be eligible</a:t>
              </a:r>
            </a:p>
            <a:p>
              <a:pPr>
                <a:lnSpc>
                  <a:spcPts val="2940"/>
                </a:lnSpc>
              </a:pPr>
              <a:r>
                <a:rPr lang="en-US" sz="2100" dirty="0">
                  <a:solidFill>
                    <a:srgbClr val="191919"/>
                  </a:solidFill>
                  <a:latin typeface="Telegraf"/>
                </a:rPr>
                <a:t>- Has a 10-year delimiting date</a:t>
              </a:r>
            </a:p>
          </p:txBody>
        </p:sp>
        <p:grpSp>
          <p:nvGrpSpPr>
            <p:cNvPr id="11" name="Group 11"/>
            <p:cNvGrpSpPr/>
            <p:nvPr/>
          </p:nvGrpSpPr>
          <p:grpSpPr>
            <a:xfrm>
              <a:off x="0" y="0"/>
              <a:ext cx="6766055" cy="2051409"/>
              <a:chOff x="0" y="0"/>
              <a:chExt cx="2993618" cy="907639"/>
            </a:xfrm>
          </p:grpSpPr>
          <p:sp>
            <p:nvSpPr>
              <p:cNvPr id="12" name="Freeform 12"/>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EE600"/>
              </a:solidFill>
            </p:spPr>
            <p:txBody>
              <a:bodyPr/>
              <a:lstStyle/>
              <a:p>
                <a:endParaRPr lang="en-US"/>
              </a:p>
            </p:txBody>
          </p:sp>
        </p:grpSp>
        <p:sp>
          <p:nvSpPr>
            <p:cNvPr id="13" name="TextBox 13"/>
            <p:cNvSpPr txBox="1"/>
            <p:nvPr/>
          </p:nvSpPr>
          <p:spPr>
            <a:xfrm>
              <a:off x="425756" y="428805"/>
              <a:ext cx="4704391"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MGIB-AD (CH 30)</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5495208" y="789009"/>
              <a:ext cx="763911" cy="473392"/>
            </a:xfrm>
            <a:prstGeom prst="rect">
              <a:avLst/>
            </a:prstGeom>
          </p:spPr>
        </p:pic>
      </p:grpSp>
      <p:grpSp>
        <p:nvGrpSpPr>
          <p:cNvPr id="15" name="Group 15"/>
          <p:cNvGrpSpPr/>
          <p:nvPr/>
        </p:nvGrpSpPr>
        <p:grpSpPr>
          <a:xfrm>
            <a:off x="12184759" y="4991044"/>
            <a:ext cx="5074541" cy="1538557"/>
            <a:chOff x="0" y="0"/>
            <a:chExt cx="2993618" cy="907639"/>
          </a:xfrm>
        </p:grpSpPr>
        <p:sp>
          <p:nvSpPr>
            <p:cNvPr id="16" name="Freeform 1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EE600"/>
            </a:solidFill>
          </p:spPr>
          <p:txBody>
            <a:bodyPr/>
            <a:lstStyle/>
            <a:p>
              <a:endParaRPr lang="en-US"/>
            </a:p>
          </p:txBody>
        </p:sp>
      </p:grpSp>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16306165" y="5582801"/>
            <a:ext cx="572933" cy="355044"/>
          </a:xfrm>
          <a:prstGeom prst="rect">
            <a:avLst/>
          </a:prstGeom>
        </p:spPr>
      </p:pic>
      <p:pic>
        <p:nvPicPr>
          <p:cNvPr id="18" name="Picture 18"/>
          <p:cNvPicPr>
            <a:picLocks noChangeAspect="1"/>
          </p:cNvPicPr>
          <p:nvPr/>
        </p:nvPicPr>
        <p:blipFill>
          <a:blip r:embed="rId5"/>
          <a:srcRect l="26874" t="4142"/>
          <a:stretch>
            <a:fillRect/>
          </a:stretch>
        </p:blipFill>
        <p:spPr>
          <a:xfrm>
            <a:off x="0" y="0"/>
            <a:ext cx="4771952" cy="2734140"/>
          </a:xfrm>
          <a:prstGeom prst="rect">
            <a:avLst/>
          </a:prstGeom>
        </p:spPr>
      </p:pic>
      <p:sp>
        <p:nvSpPr>
          <p:cNvPr id="19" name="TextBox 19"/>
          <p:cNvSpPr txBox="1"/>
          <p:nvPr/>
        </p:nvSpPr>
        <p:spPr>
          <a:xfrm>
            <a:off x="12504076" y="6735144"/>
            <a:ext cx="4755224" cy="262318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 Pays tuition and fees to education institution</a:t>
            </a:r>
          </a:p>
          <a:p>
            <a:pPr>
              <a:lnSpc>
                <a:spcPts val="2940"/>
              </a:lnSpc>
            </a:pPr>
            <a:r>
              <a:rPr lang="en-US" sz="2100" dirty="0">
                <a:solidFill>
                  <a:srgbClr val="191919"/>
                </a:solidFill>
                <a:latin typeface="Telegraf"/>
              </a:rPr>
              <a:t>- Pays monthly housing allowance and book stipend to SM or dependent</a:t>
            </a:r>
          </a:p>
          <a:p>
            <a:pPr>
              <a:lnSpc>
                <a:spcPts val="2940"/>
              </a:lnSpc>
            </a:pPr>
            <a:r>
              <a:rPr lang="en-US" sz="2100" dirty="0">
                <a:solidFill>
                  <a:srgbClr val="191919"/>
                </a:solidFill>
                <a:latin typeface="Telegraf"/>
              </a:rPr>
              <a:t>- Must have qualifying active duty service</a:t>
            </a:r>
          </a:p>
          <a:p>
            <a:pPr>
              <a:lnSpc>
                <a:spcPts val="2940"/>
              </a:lnSpc>
            </a:pPr>
            <a:r>
              <a:rPr lang="en-US" sz="2100" dirty="0">
                <a:solidFill>
                  <a:srgbClr val="191919"/>
                </a:solidFill>
                <a:latin typeface="Telegraf"/>
              </a:rPr>
              <a:t>- Forever GI Bill after 1 January 2013</a:t>
            </a:r>
          </a:p>
        </p:txBody>
      </p:sp>
      <p:sp>
        <p:nvSpPr>
          <p:cNvPr id="20" name="TextBox 20"/>
          <p:cNvSpPr txBox="1"/>
          <p:nvPr/>
        </p:nvSpPr>
        <p:spPr>
          <a:xfrm>
            <a:off x="12504076" y="5303123"/>
            <a:ext cx="3528294" cy="428625"/>
          </a:xfrm>
          <a:prstGeom prst="rect">
            <a:avLst/>
          </a:prstGeom>
        </p:spPr>
        <p:txBody>
          <a:bodyPr lIns="0" tIns="0" rIns="0" bIns="0" rtlCol="0" anchor="t">
            <a:spAutoFit/>
          </a:bodyPr>
          <a:lstStyle/>
          <a:p>
            <a:pPr>
              <a:lnSpc>
                <a:spcPts val="3120"/>
              </a:lnSpc>
            </a:pPr>
            <a:r>
              <a:rPr lang="en-US" sz="2600">
                <a:solidFill>
                  <a:srgbClr val="191919"/>
                </a:solidFill>
                <a:latin typeface="Telegraf Bold"/>
              </a:rPr>
              <a:t>POST-9/11 (CH 33)</a:t>
            </a:r>
          </a:p>
        </p:txBody>
      </p:sp>
      <p:sp>
        <p:nvSpPr>
          <p:cNvPr id="21" name="TextBox 21"/>
          <p:cNvSpPr txBox="1"/>
          <p:nvPr/>
        </p:nvSpPr>
        <p:spPr>
          <a:xfrm>
            <a:off x="2385976" y="1680040"/>
            <a:ext cx="7025054" cy="2165351"/>
          </a:xfrm>
          <a:prstGeom prst="rect">
            <a:avLst/>
          </a:prstGeom>
        </p:spPr>
        <p:txBody>
          <a:bodyPr lIns="0" tIns="0" rIns="0" bIns="0" rtlCol="0" anchor="t">
            <a:spAutoFit/>
          </a:bodyPr>
          <a:lstStyle/>
          <a:p>
            <a:pPr marL="0" lvl="0" indent="0" algn="ctr">
              <a:lnSpc>
                <a:spcPts val="8000"/>
              </a:lnSpc>
            </a:pPr>
            <a:r>
              <a:rPr lang="en-US" sz="8000">
                <a:solidFill>
                  <a:srgbClr val="191919"/>
                </a:solidFill>
                <a:latin typeface="Telegraf Bold Bold"/>
              </a:rPr>
              <a:t>GI Bill Programs</a:t>
            </a:r>
          </a:p>
        </p:txBody>
      </p:sp>
      <p:sp>
        <p:nvSpPr>
          <p:cNvPr id="22" name="TextBox 22"/>
          <p:cNvSpPr txBox="1"/>
          <p:nvPr/>
        </p:nvSpPr>
        <p:spPr>
          <a:xfrm>
            <a:off x="878249" y="9733219"/>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191919"/>
                </a:solidFill>
                <a:latin typeface="Telegraf Medium"/>
              </a:rPr>
              <a:t>TN ARMY NATIONAL GUARD EDUCATION SERVICES OFFICE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3616"/>
          <a:stretch>
            <a:fillRect/>
          </a:stretch>
        </p:blipFill>
        <p:spPr>
          <a:xfrm>
            <a:off x="-44350" y="0"/>
            <a:ext cx="9277742" cy="10287000"/>
          </a:xfrm>
          <a:prstGeom prst="rect">
            <a:avLst/>
          </a:prstGeom>
        </p:spPr>
      </p:pic>
      <p:grpSp>
        <p:nvGrpSpPr>
          <p:cNvPr id="3" name="Group 3"/>
          <p:cNvGrpSpPr/>
          <p:nvPr/>
        </p:nvGrpSpPr>
        <p:grpSpPr>
          <a:xfrm>
            <a:off x="8715258" y="3042024"/>
            <a:ext cx="1124970" cy="1104848"/>
            <a:chOff x="0" y="0"/>
            <a:chExt cx="672428" cy="660400"/>
          </a:xfrm>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grpSp>
        <p:nvGrpSpPr>
          <p:cNvPr id="5" name="Group 5"/>
          <p:cNvGrpSpPr/>
          <p:nvPr/>
        </p:nvGrpSpPr>
        <p:grpSpPr>
          <a:xfrm>
            <a:off x="8715258" y="5283102"/>
            <a:ext cx="1124970" cy="1104848"/>
            <a:chOff x="0" y="0"/>
            <a:chExt cx="672428" cy="660400"/>
          </a:xfrm>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grpSp>
        <p:nvGrpSpPr>
          <p:cNvPr id="7" name="Group 7"/>
          <p:cNvGrpSpPr/>
          <p:nvPr/>
        </p:nvGrpSpPr>
        <p:grpSpPr>
          <a:xfrm>
            <a:off x="8715258" y="8075648"/>
            <a:ext cx="1124970" cy="1104848"/>
            <a:chOff x="0" y="0"/>
            <a:chExt cx="672428" cy="660400"/>
          </a:xfrm>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3383634"/>
            <a:ext cx="546923" cy="42162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5734008"/>
            <a:ext cx="546923" cy="4216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8417258"/>
            <a:ext cx="546923" cy="421628"/>
          </a:xfrm>
          <a:prstGeom prst="rect">
            <a:avLst/>
          </a:prstGeom>
        </p:spPr>
      </p:pic>
      <p:pic>
        <p:nvPicPr>
          <p:cNvPr id="12" name="Picture 12"/>
          <p:cNvPicPr>
            <a:picLocks noChangeAspect="1"/>
          </p:cNvPicPr>
          <p:nvPr/>
        </p:nvPicPr>
        <p:blipFill>
          <a:blip r:embed="rId5"/>
          <a:srcRect l="28339" t="13291"/>
          <a:stretch>
            <a:fillRect/>
          </a:stretch>
        </p:blipFill>
        <p:spPr>
          <a:xfrm>
            <a:off x="0" y="0"/>
            <a:ext cx="4594522" cy="2429892"/>
          </a:xfrm>
          <a:prstGeom prst="rect">
            <a:avLst/>
          </a:prstGeom>
        </p:spPr>
      </p:pic>
      <p:sp>
        <p:nvSpPr>
          <p:cNvPr id="13" name="TextBox 13"/>
          <p:cNvSpPr txBox="1"/>
          <p:nvPr/>
        </p:nvSpPr>
        <p:spPr>
          <a:xfrm>
            <a:off x="10432330" y="1066800"/>
            <a:ext cx="7107982" cy="812963"/>
          </a:xfrm>
          <a:prstGeom prst="rect">
            <a:avLst/>
          </a:prstGeom>
        </p:spPr>
        <p:txBody>
          <a:bodyPr lIns="0" tIns="0" rIns="0" bIns="0" rtlCol="0" anchor="t">
            <a:spAutoFit/>
          </a:bodyPr>
          <a:lstStyle/>
          <a:p>
            <a:pPr marL="0" lvl="0" indent="0" algn="l">
              <a:lnSpc>
                <a:spcPts val="5600"/>
              </a:lnSpc>
              <a:spcBef>
                <a:spcPct val="0"/>
              </a:spcBef>
            </a:pPr>
            <a:r>
              <a:rPr lang="en-US" sz="5600">
                <a:solidFill>
                  <a:srgbClr val="191919"/>
                </a:solidFill>
                <a:latin typeface="Telegraf"/>
              </a:rPr>
              <a:t>MGIB-SR (CH 1606)</a:t>
            </a:r>
          </a:p>
        </p:txBody>
      </p:sp>
      <p:grpSp>
        <p:nvGrpSpPr>
          <p:cNvPr id="14" name="Group 14"/>
          <p:cNvGrpSpPr/>
          <p:nvPr/>
        </p:nvGrpSpPr>
        <p:grpSpPr>
          <a:xfrm>
            <a:off x="10432330" y="3042024"/>
            <a:ext cx="6826970" cy="1583634"/>
            <a:chOff x="0" y="0"/>
            <a:chExt cx="9102626" cy="2111512"/>
          </a:xfrm>
        </p:grpSpPr>
        <p:sp>
          <p:nvSpPr>
            <p:cNvPr id="15" name="TextBox 15"/>
            <p:cNvSpPr txBox="1"/>
            <p:nvPr/>
          </p:nvSpPr>
          <p:spPr>
            <a:xfrm>
              <a:off x="0" y="620532"/>
              <a:ext cx="9102626" cy="14909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GI Bill Program for actively serving members of the Selected Reserve attending at least half-time enrollment</a:t>
              </a:r>
            </a:p>
          </p:txBody>
        </p:sp>
        <p:sp>
          <p:nvSpPr>
            <p:cNvPr id="16" name="TextBox 16"/>
            <p:cNvSpPr txBox="1"/>
            <p:nvPr/>
          </p:nvSpPr>
          <p:spPr>
            <a:xfrm>
              <a:off x="0" y="-38100"/>
              <a:ext cx="9102626"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What is it?</a:t>
              </a:r>
            </a:p>
          </p:txBody>
        </p:sp>
      </p:grpSp>
      <p:grpSp>
        <p:nvGrpSpPr>
          <p:cNvPr id="17" name="Group 17"/>
          <p:cNvGrpSpPr/>
          <p:nvPr/>
        </p:nvGrpSpPr>
        <p:grpSpPr>
          <a:xfrm>
            <a:off x="10432330" y="5410395"/>
            <a:ext cx="7107982" cy="1955109"/>
            <a:chOff x="0" y="0"/>
            <a:chExt cx="9477309" cy="2606812"/>
          </a:xfrm>
        </p:grpSpPr>
        <p:sp>
          <p:nvSpPr>
            <p:cNvPr id="18" name="TextBox 18"/>
            <p:cNvSpPr txBox="1"/>
            <p:nvPr/>
          </p:nvSpPr>
          <p:spPr>
            <a:xfrm>
              <a:off x="0" y="620532"/>
              <a:ext cx="9477309" cy="19862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Have a high school diploma or equivalent</a:t>
              </a:r>
            </a:p>
            <a:p>
              <a:pPr>
                <a:lnSpc>
                  <a:spcPts val="2940"/>
                </a:lnSpc>
              </a:pPr>
              <a:r>
                <a:rPr lang="en-US" sz="2100" dirty="0">
                  <a:solidFill>
                    <a:srgbClr val="191919"/>
                  </a:solidFill>
                  <a:latin typeface="Telegraf"/>
                </a:rPr>
                <a:t>- Sign a continuous six-year contract or Officer Service Agreement</a:t>
              </a:r>
            </a:p>
            <a:p>
              <a:pPr>
                <a:lnSpc>
                  <a:spcPts val="2940"/>
                </a:lnSpc>
              </a:pPr>
              <a:r>
                <a:rPr lang="en-US" sz="2100" dirty="0">
                  <a:solidFill>
                    <a:srgbClr val="191919"/>
                  </a:solidFill>
                  <a:latin typeface="Telegraf"/>
                </a:rPr>
                <a:t>- Complete IADT/BOLC</a:t>
              </a:r>
            </a:p>
          </p:txBody>
        </p:sp>
        <p:sp>
          <p:nvSpPr>
            <p:cNvPr id="19" name="TextBox 19"/>
            <p:cNvSpPr txBox="1"/>
            <p:nvPr/>
          </p:nvSpPr>
          <p:spPr>
            <a:xfrm>
              <a:off x="0" y="-38100"/>
              <a:ext cx="9477309"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How Do I Qualify?</a:t>
              </a:r>
            </a:p>
          </p:txBody>
        </p:sp>
      </p:grpSp>
      <p:grpSp>
        <p:nvGrpSpPr>
          <p:cNvPr id="20" name="Group 20"/>
          <p:cNvGrpSpPr/>
          <p:nvPr/>
        </p:nvGrpSpPr>
        <p:grpSpPr>
          <a:xfrm>
            <a:off x="10432330" y="8047069"/>
            <a:ext cx="6826970" cy="1583634"/>
            <a:chOff x="0" y="0"/>
            <a:chExt cx="9102626" cy="2111512"/>
          </a:xfrm>
        </p:grpSpPr>
        <p:sp>
          <p:nvSpPr>
            <p:cNvPr id="21" name="TextBox 21"/>
            <p:cNvSpPr txBox="1"/>
            <p:nvPr/>
          </p:nvSpPr>
          <p:spPr>
            <a:xfrm>
              <a:off x="0" y="620532"/>
              <a:ext cx="9102626" cy="1490980"/>
            </a:xfrm>
            <a:prstGeom prst="rect">
              <a:avLst/>
            </a:prstGeom>
          </p:spPr>
          <p:txBody>
            <a:bodyPr lIns="0" tIns="0" rIns="0" bIns="0" rtlCol="0" anchor="t">
              <a:spAutoFit/>
            </a:bodyPr>
            <a:lstStyle/>
            <a:p>
              <a:pPr>
                <a:lnSpc>
                  <a:spcPts val="2940"/>
                </a:lnSpc>
              </a:pPr>
              <a:r>
                <a:rPr lang="en-US" sz="2100">
                  <a:solidFill>
                    <a:srgbClr val="191919"/>
                  </a:solidFill>
                  <a:latin typeface="Telegraf"/>
                </a:rPr>
                <a:t>- Monthly payment made directly to the Service Member</a:t>
              </a:r>
            </a:p>
            <a:p>
              <a:pPr>
                <a:lnSpc>
                  <a:spcPts val="2940"/>
                </a:lnSpc>
              </a:pPr>
              <a:r>
                <a:rPr lang="en-US" sz="2100">
                  <a:solidFill>
                    <a:srgbClr val="191919"/>
                  </a:solidFill>
                  <a:latin typeface="Telegraf"/>
                </a:rPr>
                <a:t>- Can use in conjunction with FTA and State TA</a:t>
              </a:r>
            </a:p>
          </p:txBody>
        </p:sp>
        <p:sp>
          <p:nvSpPr>
            <p:cNvPr id="22" name="TextBox 22"/>
            <p:cNvSpPr txBox="1"/>
            <p:nvPr/>
          </p:nvSpPr>
          <p:spPr>
            <a:xfrm>
              <a:off x="0" y="-38100"/>
              <a:ext cx="9102626"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What Do I Get?</a:t>
              </a:r>
            </a:p>
          </p:txBody>
        </p:sp>
      </p:grpSp>
      <p:sp>
        <p:nvSpPr>
          <p:cNvPr id="23" name="TextBox 23"/>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6281"/>
          <a:stretch>
            <a:fillRect/>
          </a:stretch>
        </p:blipFill>
        <p:spPr>
          <a:xfrm>
            <a:off x="11017398" y="-54930"/>
            <a:ext cx="7270602" cy="10396859"/>
          </a:xfrm>
          <a:prstGeom prst="rect">
            <a:avLst/>
          </a:prstGeom>
        </p:spPr>
      </p:pic>
      <p:grpSp>
        <p:nvGrpSpPr>
          <p:cNvPr id="3" name="Group 3"/>
          <p:cNvGrpSpPr/>
          <p:nvPr/>
        </p:nvGrpSpPr>
        <p:grpSpPr>
          <a:xfrm>
            <a:off x="6320616" y="2464951"/>
            <a:ext cx="7354412" cy="6360302"/>
            <a:chOff x="0" y="0"/>
            <a:chExt cx="1482855" cy="1282415"/>
          </a:xfrm>
        </p:grpSpPr>
        <p:sp>
          <p:nvSpPr>
            <p:cNvPr id="4" name="Freeform 4"/>
            <p:cNvSpPr/>
            <p:nvPr/>
          </p:nvSpPr>
          <p:spPr>
            <a:xfrm>
              <a:off x="0" y="0"/>
              <a:ext cx="1482856" cy="1282415"/>
            </a:xfrm>
            <a:custGeom>
              <a:avLst/>
              <a:gdLst/>
              <a:ahLst/>
              <a:cxnLst/>
              <a:rect l="l" t="t" r="r" b="b"/>
              <a:pathLst>
                <a:path w="1482856" h="1282415">
                  <a:moveTo>
                    <a:pt x="1358395" y="1282415"/>
                  </a:moveTo>
                  <a:lnTo>
                    <a:pt x="124460" y="1282415"/>
                  </a:lnTo>
                  <a:cubicBezTo>
                    <a:pt x="55880" y="1282415"/>
                    <a:pt x="0" y="1226535"/>
                    <a:pt x="0" y="1157955"/>
                  </a:cubicBezTo>
                  <a:lnTo>
                    <a:pt x="0" y="124460"/>
                  </a:lnTo>
                  <a:cubicBezTo>
                    <a:pt x="0" y="55880"/>
                    <a:pt x="55880" y="0"/>
                    <a:pt x="124460" y="0"/>
                  </a:cubicBezTo>
                  <a:lnTo>
                    <a:pt x="1358395" y="0"/>
                  </a:lnTo>
                  <a:cubicBezTo>
                    <a:pt x="1426975" y="0"/>
                    <a:pt x="1482856" y="55880"/>
                    <a:pt x="1482856" y="124460"/>
                  </a:cubicBezTo>
                  <a:lnTo>
                    <a:pt x="1482856" y="1157955"/>
                  </a:lnTo>
                  <a:cubicBezTo>
                    <a:pt x="1482856" y="1226535"/>
                    <a:pt x="1426975" y="1282415"/>
                    <a:pt x="1358395" y="1282415"/>
                  </a:cubicBezTo>
                  <a:close/>
                </a:path>
              </a:pathLst>
            </a:custGeom>
            <a:solidFill>
              <a:srgbClr val="FEE600"/>
            </a:solidFill>
          </p:spPr>
          <p:txBody>
            <a:bodyPr/>
            <a:lstStyle/>
            <a:p>
              <a:endParaRPr lang="en-US"/>
            </a:p>
          </p:txBody>
        </p:sp>
      </p:grpSp>
      <p:pic>
        <p:nvPicPr>
          <p:cNvPr id="5" name="Picture 5"/>
          <p:cNvPicPr>
            <a:picLocks noChangeAspect="1"/>
          </p:cNvPicPr>
          <p:nvPr/>
        </p:nvPicPr>
        <p:blipFill>
          <a:blip r:embed="rId3"/>
          <a:srcRect l="19097"/>
          <a:stretch>
            <a:fillRect/>
          </a:stretch>
        </p:blipFill>
        <p:spPr>
          <a:xfrm>
            <a:off x="0" y="86517"/>
            <a:ext cx="5283135" cy="2856997"/>
          </a:xfrm>
          <a:prstGeom prst="rect">
            <a:avLst/>
          </a:prstGeom>
        </p:spPr>
      </p:pic>
      <p:sp>
        <p:nvSpPr>
          <p:cNvPr id="6" name="TextBox 6"/>
          <p:cNvSpPr txBox="1"/>
          <p:nvPr/>
        </p:nvSpPr>
        <p:spPr>
          <a:xfrm>
            <a:off x="504983" y="4194810"/>
            <a:ext cx="5490803" cy="1954530"/>
          </a:xfrm>
          <a:prstGeom prst="rect">
            <a:avLst/>
          </a:prstGeom>
        </p:spPr>
        <p:txBody>
          <a:bodyPr lIns="0" tIns="0" rIns="0" bIns="0" rtlCol="0" anchor="t">
            <a:spAutoFit/>
          </a:bodyPr>
          <a:lstStyle/>
          <a:p>
            <a:pPr marL="0" lvl="0" indent="0" algn="ctr">
              <a:lnSpc>
                <a:spcPts val="7200"/>
              </a:lnSpc>
            </a:pPr>
            <a:r>
              <a:rPr lang="en-US" sz="7200">
                <a:solidFill>
                  <a:srgbClr val="FFFFFF"/>
                </a:solidFill>
                <a:latin typeface="Telegraf Bold Bold"/>
              </a:rPr>
              <a:t>Th</a:t>
            </a:r>
            <a:r>
              <a:rPr lang="en-US" sz="7200" u="none">
                <a:solidFill>
                  <a:srgbClr val="FFFFFF"/>
                </a:solidFill>
                <a:latin typeface="Telegraf Bold Bold"/>
              </a:rPr>
              <a:t>ings</a:t>
            </a:r>
          </a:p>
          <a:p>
            <a:pPr marL="0" lvl="0" indent="0" algn="ctr">
              <a:lnSpc>
                <a:spcPts val="7200"/>
              </a:lnSpc>
            </a:pPr>
            <a:r>
              <a:rPr lang="en-US" sz="7200" u="none">
                <a:solidFill>
                  <a:srgbClr val="FFFFFF"/>
                </a:solidFill>
                <a:latin typeface="Telegraf Bold Bold"/>
              </a:rPr>
              <a:t>to discuss</a:t>
            </a:r>
          </a:p>
        </p:txBody>
      </p:sp>
      <p:sp>
        <p:nvSpPr>
          <p:cNvPr id="7" name="TextBox 7"/>
          <p:cNvSpPr txBox="1"/>
          <p:nvPr/>
        </p:nvSpPr>
        <p:spPr>
          <a:xfrm>
            <a:off x="1028700"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grpSp>
        <p:nvGrpSpPr>
          <p:cNvPr id="8" name="Group 8"/>
          <p:cNvGrpSpPr/>
          <p:nvPr/>
        </p:nvGrpSpPr>
        <p:grpSpPr>
          <a:xfrm>
            <a:off x="6621266" y="1990102"/>
            <a:ext cx="6753111" cy="6306796"/>
            <a:chOff x="0" y="0"/>
            <a:chExt cx="9004148" cy="8409061"/>
          </a:xfrm>
        </p:grpSpPr>
        <p:sp>
          <p:nvSpPr>
            <p:cNvPr id="9" name="TextBox 9"/>
            <p:cNvSpPr txBox="1"/>
            <p:nvPr/>
          </p:nvSpPr>
          <p:spPr>
            <a:xfrm>
              <a:off x="0" y="-47625"/>
              <a:ext cx="9004148" cy="901873"/>
            </a:xfrm>
            <a:prstGeom prst="rect">
              <a:avLst/>
            </a:prstGeom>
          </p:spPr>
          <p:txBody>
            <a:bodyPr lIns="0" tIns="0" rIns="0" bIns="0" rtlCol="0" anchor="t">
              <a:spAutoFit/>
            </a:bodyPr>
            <a:lstStyle/>
            <a:p>
              <a:pPr>
                <a:lnSpc>
                  <a:spcPts val="5082"/>
                </a:lnSpc>
              </a:pPr>
              <a:endParaRPr/>
            </a:p>
          </p:txBody>
        </p:sp>
        <p:sp>
          <p:nvSpPr>
            <p:cNvPr id="10" name="TextBox 10"/>
            <p:cNvSpPr txBox="1"/>
            <p:nvPr/>
          </p:nvSpPr>
          <p:spPr>
            <a:xfrm>
              <a:off x="0" y="1454516"/>
              <a:ext cx="9004148" cy="6954545"/>
            </a:xfrm>
            <a:prstGeom prst="rect">
              <a:avLst/>
            </a:prstGeom>
          </p:spPr>
          <p:txBody>
            <a:bodyPr lIns="0" tIns="0" rIns="0" bIns="0" rtlCol="0" anchor="t">
              <a:spAutoFit/>
            </a:bodyPr>
            <a:lstStyle/>
            <a:p>
              <a:pPr marL="645432" lvl="1" indent="-322716">
                <a:lnSpc>
                  <a:spcPts val="4185"/>
                </a:lnSpc>
                <a:buFont typeface="Arial"/>
                <a:buChar char="•"/>
              </a:pPr>
              <a:r>
                <a:rPr lang="en-US" sz="2989" spc="59">
                  <a:solidFill>
                    <a:srgbClr val="191919"/>
                  </a:solidFill>
                  <a:latin typeface="Telegraf"/>
                </a:rPr>
                <a:t>Website</a:t>
              </a:r>
            </a:p>
            <a:p>
              <a:pPr marL="645432" lvl="1" indent="-322716">
                <a:lnSpc>
                  <a:spcPts val="4185"/>
                </a:lnSpc>
                <a:buFont typeface="Arial"/>
                <a:buChar char="•"/>
              </a:pPr>
              <a:r>
                <a:rPr lang="en-US" sz="2989" spc="59">
                  <a:solidFill>
                    <a:srgbClr val="191919"/>
                  </a:solidFill>
                  <a:latin typeface="Telegraf"/>
                </a:rPr>
                <a:t>Federal Tuition Assistance</a:t>
              </a:r>
            </a:p>
            <a:p>
              <a:pPr marL="645432" lvl="1" indent="-322716">
                <a:lnSpc>
                  <a:spcPts val="4185"/>
                </a:lnSpc>
                <a:buFont typeface="Arial"/>
                <a:buChar char="•"/>
              </a:pPr>
              <a:r>
                <a:rPr lang="en-US" sz="2989" spc="59">
                  <a:solidFill>
                    <a:srgbClr val="191919"/>
                  </a:solidFill>
                  <a:latin typeface="Telegraf"/>
                </a:rPr>
                <a:t>Credentialing Assistance </a:t>
              </a:r>
            </a:p>
            <a:p>
              <a:pPr marL="645432" lvl="1" indent="-322716">
                <a:lnSpc>
                  <a:spcPts val="4185"/>
                </a:lnSpc>
                <a:buFont typeface="Arial"/>
                <a:buChar char="•"/>
              </a:pPr>
              <a:r>
                <a:rPr lang="en-US" sz="2989" spc="59">
                  <a:solidFill>
                    <a:srgbClr val="191919"/>
                  </a:solidFill>
                  <a:latin typeface="Telegraf"/>
                </a:rPr>
                <a:t>State TA/ TN STRONG Act</a:t>
              </a:r>
            </a:p>
            <a:p>
              <a:pPr marL="645432" lvl="1" indent="-322716">
                <a:lnSpc>
                  <a:spcPts val="4185"/>
                </a:lnSpc>
                <a:buFont typeface="Arial"/>
                <a:buChar char="•"/>
              </a:pPr>
              <a:r>
                <a:rPr lang="en-US" sz="2989" spc="59">
                  <a:solidFill>
                    <a:srgbClr val="191919"/>
                  </a:solidFill>
                  <a:latin typeface="Telegraf"/>
                </a:rPr>
                <a:t>GI Bill Programs</a:t>
              </a:r>
            </a:p>
            <a:p>
              <a:pPr marL="645432" lvl="1" indent="-322716">
                <a:lnSpc>
                  <a:spcPts val="4185"/>
                </a:lnSpc>
                <a:buFont typeface="Arial"/>
                <a:buChar char="•"/>
              </a:pPr>
              <a:r>
                <a:rPr lang="en-US" sz="2989" spc="59">
                  <a:solidFill>
                    <a:srgbClr val="191919"/>
                  </a:solidFill>
                  <a:latin typeface="Telegraf"/>
                </a:rPr>
                <a:t>Education Support Programs</a:t>
              </a:r>
            </a:p>
            <a:p>
              <a:pPr marL="645432" lvl="1" indent="-322716">
                <a:lnSpc>
                  <a:spcPts val="4185"/>
                </a:lnSpc>
                <a:buFont typeface="Arial"/>
                <a:buChar char="•"/>
              </a:pPr>
              <a:r>
                <a:rPr lang="en-US" sz="2989" spc="59">
                  <a:solidFill>
                    <a:srgbClr val="191919"/>
                  </a:solidFill>
                  <a:latin typeface="Telegraf"/>
                </a:rPr>
                <a:t>Testing Programs</a:t>
              </a:r>
            </a:p>
            <a:p>
              <a:pPr marL="645432" lvl="1" indent="-322716">
                <a:lnSpc>
                  <a:spcPts val="4185"/>
                </a:lnSpc>
                <a:buFont typeface="Arial"/>
                <a:buChar char="•"/>
              </a:pPr>
              <a:r>
                <a:rPr lang="en-US" sz="2989" spc="59">
                  <a:solidFill>
                    <a:srgbClr val="191919"/>
                  </a:solidFill>
                  <a:latin typeface="Telegraf"/>
                </a:rPr>
                <a:t>DANTES</a:t>
              </a:r>
            </a:p>
            <a:p>
              <a:pPr marL="645432" lvl="1" indent="-322716">
                <a:lnSpc>
                  <a:spcPts val="4185"/>
                </a:lnSpc>
                <a:buFont typeface="Arial"/>
                <a:buChar char="•"/>
              </a:pPr>
              <a:r>
                <a:rPr lang="en-US" sz="2989" spc="59">
                  <a:solidFill>
                    <a:srgbClr val="191919"/>
                  </a:solidFill>
                  <a:latin typeface="Telegraf"/>
                </a:rPr>
                <a:t>Grants and Scholarships</a:t>
              </a:r>
            </a:p>
            <a:p>
              <a:pPr marL="645432" lvl="1" indent="-322716">
                <a:lnSpc>
                  <a:spcPts val="4185"/>
                </a:lnSpc>
                <a:buFont typeface="Arial"/>
                <a:buChar char="•"/>
              </a:pPr>
              <a:r>
                <a:rPr lang="en-US" sz="2989" spc="59">
                  <a:solidFill>
                    <a:srgbClr val="191919"/>
                  </a:solidFill>
                  <a:latin typeface="Telegraf"/>
                </a:rPr>
                <a:t>Contact Information</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600"/>
        </a:solidFill>
        <a:effectLst/>
      </p:bgPr>
    </p:bg>
    <p:spTree>
      <p:nvGrpSpPr>
        <p:cNvPr id="1" name=""/>
        <p:cNvGrpSpPr/>
        <p:nvPr/>
      </p:nvGrpSpPr>
      <p:grpSpPr>
        <a:xfrm>
          <a:off x="0" y="0"/>
          <a:ext cx="0" cy="0"/>
          <a:chOff x="0" y="0"/>
          <a:chExt cx="0" cy="0"/>
        </a:xfrm>
      </p:grpSpPr>
      <p:sp>
        <p:nvSpPr>
          <p:cNvPr id="2" name="AutoShape 2"/>
          <p:cNvSpPr/>
          <p:nvPr/>
        </p:nvSpPr>
        <p:spPr>
          <a:xfrm>
            <a:off x="-13447" y="-929"/>
            <a:ext cx="18288000" cy="5143500"/>
          </a:xfrm>
          <a:prstGeom prst="rect">
            <a:avLst/>
          </a:prstGeom>
          <a:solidFill>
            <a:srgbClr val="FFFFFF"/>
          </a:solidFill>
        </p:spPr>
        <p:txBody>
          <a:bodyPr/>
          <a:lstStyle/>
          <a:p>
            <a:endParaRPr lang="en-US"/>
          </a:p>
        </p:txBody>
      </p:sp>
      <p:sp>
        <p:nvSpPr>
          <p:cNvPr id="3" name="AutoShape 3"/>
          <p:cNvSpPr/>
          <p:nvPr/>
        </p:nvSpPr>
        <p:spPr>
          <a:xfrm>
            <a:off x="259337" y="5138693"/>
            <a:ext cx="18028664" cy="45719"/>
          </a:xfrm>
          <a:prstGeom prst="rect">
            <a:avLst/>
          </a:prstGeom>
          <a:solidFill>
            <a:srgbClr val="191919"/>
          </a:solidFill>
        </p:spPr>
        <p:txBody>
          <a:bodyPr/>
          <a:lstStyle/>
          <a:p>
            <a:endParaRPr lang="en-US"/>
          </a:p>
        </p:txBody>
      </p:sp>
      <p:grpSp>
        <p:nvGrpSpPr>
          <p:cNvPr id="4" name="Group 4"/>
          <p:cNvGrpSpPr/>
          <p:nvPr/>
        </p:nvGrpSpPr>
        <p:grpSpPr>
          <a:xfrm>
            <a:off x="95651" y="5012014"/>
            <a:ext cx="3217813" cy="6032973"/>
            <a:chOff x="-838286" y="2028"/>
            <a:chExt cx="4290417" cy="8043965"/>
          </a:xfrm>
        </p:grpSpPr>
        <p:grpSp>
          <p:nvGrpSpPr>
            <p:cNvPr id="5" name="Group 5"/>
            <p:cNvGrpSpPr/>
            <p:nvPr/>
          </p:nvGrpSpPr>
          <p:grpSpPr>
            <a:xfrm>
              <a:off x="-838286" y="2028"/>
              <a:ext cx="402138" cy="403941"/>
              <a:chOff x="-13177964" y="31881"/>
              <a:chExt cx="6321662" cy="6350000"/>
            </a:xfrm>
          </p:grpSpPr>
          <p:sp>
            <p:nvSpPr>
              <p:cNvPr id="6" name="Freeform 6"/>
              <p:cNvSpPr/>
              <p:nvPr/>
            </p:nvSpPr>
            <p:spPr>
              <a:xfrm>
                <a:off x="-13177964" y="31881"/>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7" name="TextBox 7"/>
            <p:cNvSpPr txBox="1"/>
            <p:nvPr/>
          </p:nvSpPr>
          <p:spPr>
            <a:xfrm>
              <a:off x="-620039" y="1851476"/>
              <a:ext cx="4072170" cy="6194517"/>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- 50 or above on ASVAB</a:t>
              </a:r>
            </a:p>
            <a:p>
              <a:pPr>
                <a:lnSpc>
                  <a:spcPts val="2800"/>
                </a:lnSpc>
              </a:pPr>
              <a:r>
                <a:rPr lang="en-US" sz="2000" dirty="0">
                  <a:solidFill>
                    <a:srgbClr val="191919"/>
                  </a:solidFill>
                  <a:latin typeface="Telegraf"/>
                </a:rPr>
                <a:t>- Have completed at least 3 consecutive years of service</a:t>
              </a:r>
            </a:p>
            <a:p>
              <a:pPr>
                <a:lnSpc>
                  <a:spcPts val="2800"/>
                </a:lnSpc>
              </a:pPr>
              <a:r>
                <a:rPr lang="en-US" sz="2000" dirty="0">
                  <a:solidFill>
                    <a:srgbClr val="191919"/>
                  </a:solidFill>
                  <a:latin typeface="Telegraf"/>
                </a:rPr>
                <a:t>- Have 6 years remaining on contract</a:t>
              </a:r>
            </a:p>
            <a:p>
              <a:pPr>
                <a:lnSpc>
                  <a:spcPts val="2800"/>
                </a:lnSpc>
              </a:pPr>
              <a:r>
                <a:rPr lang="en-US" sz="2000" dirty="0">
                  <a:solidFill>
                    <a:srgbClr val="191919"/>
                  </a:solidFill>
                  <a:latin typeface="Telegraf"/>
                </a:rPr>
                <a:t>- Have no more than 14 years of service</a:t>
              </a:r>
            </a:p>
            <a:p>
              <a:pPr>
                <a:lnSpc>
                  <a:spcPts val="2800"/>
                </a:lnSpc>
              </a:pPr>
              <a:r>
                <a:rPr lang="en-US" sz="2000" dirty="0">
                  <a:solidFill>
                    <a:srgbClr val="191919"/>
                  </a:solidFill>
                  <a:latin typeface="Telegraf"/>
                </a:rPr>
                <a:t>- E-7 or below</a:t>
              </a:r>
            </a:p>
            <a:p>
              <a:pPr>
                <a:lnSpc>
                  <a:spcPts val="2800"/>
                </a:lnSpc>
              </a:pPr>
              <a:r>
                <a:rPr lang="en-US" sz="2000" dirty="0">
                  <a:solidFill>
                    <a:srgbClr val="191919"/>
                  </a:solidFill>
                  <a:latin typeface="Telegraf"/>
                </a:rPr>
                <a:t>- DMOSQ in contracted MOS</a:t>
              </a:r>
            </a:p>
            <a:p>
              <a:pPr marL="342900" indent="-342900">
                <a:lnSpc>
                  <a:spcPts val="2800"/>
                </a:lnSpc>
                <a:buFontTx/>
                <a:buChar char="-"/>
              </a:pPr>
              <a:endParaRPr lang="en-US" sz="2000" dirty="0">
                <a:solidFill>
                  <a:srgbClr val="191919"/>
                </a:solidFill>
                <a:latin typeface="Telegraf"/>
              </a:endParaRPr>
            </a:p>
            <a:p>
              <a:pPr marL="342900" indent="-342900">
                <a:lnSpc>
                  <a:spcPts val="2800"/>
                </a:lnSpc>
                <a:buFontTx/>
                <a:buChar char="-"/>
              </a:pPr>
              <a:endParaRPr lang="en-US" sz="2000" dirty="0">
                <a:solidFill>
                  <a:srgbClr val="191919"/>
                </a:solidFill>
                <a:latin typeface="Telegraf"/>
              </a:endParaRPr>
            </a:p>
          </p:txBody>
        </p:sp>
        <p:sp>
          <p:nvSpPr>
            <p:cNvPr id="8" name="TextBox 8"/>
            <p:cNvSpPr txBox="1"/>
            <p:nvPr/>
          </p:nvSpPr>
          <p:spPr>
            <a:xfrm>
              <a:off x="-635090" y="1189731"/>
              <a:ext cx="4072170" cy="423705"/>
            </a:xfrm>
            <a:prstGeom prst="rect">
              <a:avLst/>
            </a:prstGeom>
          </p:spPr>
          <p:txBody>
            <a:bodyPr wrap="square" lIns="0" tIns="0" rIns="0" bIns="0" rtlCol="0" anchor="t">
              <a:spAutoFit/>
            </a:bodyPr>
            <a:lstStyle/>
            <a:p>
              <a:pPr>
                <a:lnSpc>
                  <a:spcPts val="2640"/>
                </a:lnSpc>
              </a:pPr>
              <a:r>
                <a:rPr lang="en-US" sz="2000" dirty="0">
                  <a:solidFill>
                    <a:srgbClr val="191919"/>
                  </a:solidFill>
                  <a:latin typeface="Telegraf Bold"/>
                </a:rPr>
                <a:t>Reenlistment- $350</a:t>
              </a:r>
            </a:p>
          </p:txBody>
        </p:sp>
      </p:grpSp>
      <p:grpSp>
        <p:nvGrpSpPr>
          <p:cNvPr id="9" name="Group 9"/>
          <p:cNvGrpSpPr/>
          <p:nvPr/>
        </p:nvGrpSpPr>
        <p:grpSpPr>
          <a:xfrm>
            <a:off x="3704007" y="5012014"/>
            <a:ext cx="3535468" cy="4856416"/>
            <a:chOff x="-1099277" y="-1537"/>
            <a:chExt cx="4713958" cy="6475218"/>
          </a:xfrm>
        </p:grpSpPr>
        <p:grpSp>
          <p:nvGrpSpPr>
            <p:cNvPr id="10" name="Group 10"/>
            <p:cNvGrpSpPr/>
            <p:nvPr/>
          </p:nvGrpSpPr>
          <p:grpSpPr>
            <a:xfrm>
              <a:off x="-1099277" y="-1537"/>
              <a:ext cx="402138" cy="403941"/>
              <a:chOff x="-17280776" y="-24167"/>
              <a:chExt cx="6321662" cy="6350000"/>
            </a:xfrm>
          </p:grpSpPr>
          <p:sp>
            <p:nvSpPr>
              <p:cNvPr id="11" name="Freeform 11"/>
              <p:cNvSpPr/>
              <p:nvPr/>
            </p:nvSpPr>
            <p:spPr>
              <a:xfrm>
                <a:off x="-17280776" y="-24167"/>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12" name="TextBox 12"/>
            <p:cNvSpPr txBox="1"/>
            <p:nvPr/>
          </p:nvSpPr>
          <p:spPr>
            <a:xfrm>
              <a:off x="-975728" y="1715458"/>
              <a:ext cx="4590409" cy="4758223"/>
            </a:xfrm>
            <a:prstGeom prst="rect">
              <a:avLst/>
            </a:prstGeom>
          </p:spPr>
          <p:txBody>
            <a:bodyPr wrap="square" lIns="0" tIns="0" rIns="0" bIns="0" rtlCol="0" anchor="t">
              <a:spAutoFit/>
            </a:bodyPr>
            <a:lstStyle/>
            <a:p>
              <a:pPr marL="0" lvl="1" algn="l">
                <a:lnSpc>
                  <a:spcPts val="2800"/>
                </a:lnSpc>
                <a:spcBef>
                  <a:spcPct val="0"/>
                </a:spcBef>
              </a:pPr>
              <a:r>
                <a:rPr lang="en-US" sz="2000" dirty="0">
                  <a:solidFill>
                    <a:srgbClr val="191919"/>
                  </a:solidFill>
                  <a:latin typeface="Telegraf"/>
                </a:rPr>
                <a:t>- Accept commission into ARNG</a:t>
              </a:r>
            </a:p>
            <a:p>
              <a:pPr marL="0" lvl="1" algn="l">
                <a:lnSpc>
                  <a:spcPts val="2800"/>
                </a:lnSpc>
                <a:spcBef>
                  <a:spcPct val="0"/>
                </a:spcBef>
              </a:pPr>
              <a:r>
                <a:rPr lang="en-US" sz="2000" dirty="0">
                  <a:solidFill>
                    <a:srgbClr val="191919"/>
                  </a:solidFill>
                  <a:latin typeface="Telegraf"/>
                </a:rPr>
                <a:t>- Sign DA 5447 for six years</a:t>
              </a:r>
            </a:p>
            <a:p>
              <a:pPr marL="0" lvl="1" algn="l">
                <a:lnSpc>
                  <a:spcPts val="2800"/>
                </a:lnSpc>
                <a:spcBef>
                  <a:spcPct val="0"/>
                </a:spcBef>
              </a:pPr>
              <a:r>
                <a:rPr lang="en-US" sz="2000" dirty="0">
                  <a:solidFill>
                    <a:srgbClr val="191919"/>
                  </a:solidFill>
                  <a:latin typeface="Telegraf"/>
                </a:rPr>
                <a:t>- Must complete requirements for Branch Qualification before payment eligibility</a:t>
              </a:r>
            </a:p>
            <a:p>
              <a:pPr marL="0" lvl="1" algn="l">
                <a:lnSpc>
                  <a:spcPts val="2800"/>
                </a:lnSpc>
                <a:spcBef>
                  <a:spcPct val="0"/>
                </a:spcBef>
              </a:pPr>
              <a:r>
                <a:rPr lang="en-US" sz="2000" dirty="0">
                  <a:solidFill>
                    <a:srgbClr val="191919"/>
                  </a:solidFill>
                  <a:latin typeface="Telegraf"/>
                </a:rPr>
                <a:t>- Includes Direct Commission and Officers without degrees</a:t>
              </a:r>
            </a:p>
          </p:txBody>
        </p:sp>
        <p:sp>
          <p:nvSpPr>
            <p:cNvPr id="13" name="TextBox 13"/>
            <p:cNvSpPr txBox="1"/>
            <p:nvPr/>
          </p:nvSpPr>
          <p:spPr>
            <a:xfrm>
              <a:off x="-1023080" y="1094954"/>
              <a:ext cx="4332327" cy="423705"/>
            </a:xfrm>
            <a:prstGeom prst="rect">
              <a:avLst/>
            </a:prstGeom>
          </p:spPr>
          <p:txBody>
            <a:bodyPr wrap="square" lIns="0" tIns="0" rIns="0" bIns="0" rtlCol="0" anchor="t">
              <a:spAutoFit/>
            </a:bodyPr>
            <a:lstStyle/>
            <a:p>
              <a:pPr marL="0" lvl="0" indent="0" algn="l">
                <a:lnSpc>
                  <a:spcPts val="2640"/>
                </a:lnSpc>
                <a:spcBef>
                  <a:spcPct val="0"/>
                </a:spcBef>
              </a:pPr>
              <a:r>
                <a:rPr lang="en-US" sz="2000" dirty="0">
                  <a:solidFill>
                    <a:srgbClr val="191919"/>
                  </a:solidFill>
                  <a:latin typeface="Telegraf Bold"/>
                </a:rPr>
                <a:t>Standard Officer- $350</a:t>
              </a:r>
            </a:p>
          </p:txBody>
        </p:sp>
      </p:grpSp>
      <p:grpSp>
        <p:nvGrpSpPr>
          <p:cNvPr id="14" name="Group 14"/>
          <p:cNvGrpSpPr/>
          <p:nvPr/>
        </p:nvGrpSpPr>
        <p:grpSpPr>
          <a:xfrm>
            <a:off x="7509689" y="5013167"/>
            <a:ext cx="3147927" cy="4500596"/>
            <a:chOff x="-420069" y="0"/>
            <a:chExt cx="4197237" cy="6000795"/>
          </a:xfrm>
        </p:grpSpPr>
        <p:grpSp>
          <p:nvGrpSpPr>
            <p:cNvPr id="15" name="Group 15"/>
            <p:cNvGrpSpPr/>
            <p:nvPr/>
          </p:nvGrpSpPr>
          <p:grpSpPr>
            <a:xfrm>
              <a:off x="-420069" y="0"/>
              <a:ext cx="402138" cy="403941"/>
              <a:chOff x="-6603534" y="0"/>
              <a:chExt cx="6321662" cy="6350000"/>
            </a:xfrm>
          </p:grpSpPr>
          <p:sp>
            <p:nvSpPr>
              <p:cNvPr id="16" name="Freeform 16"/>
              <p:cNvSpPr/>
              <p:nvPr/>
            </p:nvSpPr>
            <p:spPr>
              <a:xfrm>
                <a:off x="-6603534" y="0"/>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17" name="TextBox 17"/>
            <p:cNvSpPr txBox="1"/>
            <p:nvPr/>
          </p:nvSpPr>
          <p:spPr>
            <a:xfrm>
              <a:off x="-295004" y="1721332"/>
              <a:ext cx="4072172" cy="4279463"/>
            </a:xfrm>
            <a:prstGeom prst="rect">
              <a:avLst/>
            </a:prstGeom>
          </p:spPr>
          <p:txBody>
            <a:bodyPr wrap="square" lIns="0" tIns="0" rIns="0" bIns="0" rtlCol="0" anchor="t">
              <a:spAutoFit/>
            </a:bodyPr>
            <a:lstStyle/>
            <a:p>
              <a:pPr marL="0" lvl="1" indent="0" algn="l">
                <a:lnSpc>
                  <a:spcPts val="2800"/>
                </a:lnSpc>
                <a:spcBef>
                  <a:spcPct val="0"/>
                </a:spcBef>
              </a:pPr>
              <a:r>
                <a:rPr lang="en-US" sz="2000" dirty="0">
                  <a:solidFill>
                    <a:srgbClr val="191919"/>
                  </a:solidFill>
                  <a:latin typeface="Telegraf"/>
                </a:rPr>
                <a:t> - Have completed IADT and awarded enlisted MOS</a:t>
              </a:r>
            </a:p>
            <a:p>
              <a:pPr marL="0" lvl="1" indent="0" algn="l">
                <a:lnSpc>
                  <a:spcPts val="2800"/>
                </a:lnSpc>
                <a:spcBef>
                  <a:spcPct val="0"/>
                </a:spcBef>
              </a:pPr>
              <a:r>
                <a:rPr lang="en-US" sz="2000" dirty="0">
                  <a:solidFill>
                    <a:srgbClr val="191919"/>
                  </a:solidFill>
                  <a:latin typeface="Telegraf"/>
                </a:rPr>
                <a:t>- Enroll into OCS and be awarded 09S MOS</a:t>
              </a:r>
            </a:p>
            <a:p>
              <a:pPr marL="0" lvl="1" algn="l">
                <a:lnSpc>
                  <a:spcPts val="2800"/>
                </a:lnSpc>
                <a:spcBef>
                  <a:spcPct val="0"/>
                </a:spcBef>
              </a:pPr>
              <a:r>
                <a:rPr lang="en-US" sz="2000" dirty="0">
                  <a:solidFill>
                    <a:srgbClr val="191919"/>
                  </a:solidFill>
                  <a:latin typeface="Telegraf"/>
                </a:rPr>
                <a:t>- Have not commissioned</a:t>
              </a:r>
            </a:p>
            <a:p>
              <a:pPr marL="0" lvl="1" algn="l">
                <a:lnSpc>
                  <a:spcPts val="2800"/>
                </a:lnSpc>
                <a:spcBef>
                  <a:spcPct val="0"/>
                </a:spcBef>
              </a:pPr>
              <a:r>
                <a:rPr lang="en-US" sz="2000" dirty="0">
                  <a:solidFill>
                    <a:srgbClr val="191919"/>
                  </a:solidFill>
                  <a:latin typeface="Telegraf"/>
                </a:rPr>
                <a:t>- Must complete OCS and accept a commission into the ARNG</a:t>
              </a:r>
            </a:p>
          </p:txBody>
        </p:sp>
        <p:sp>
          <p:nvSpPr>
            <p:cNvPr id="18" name="TextBox 18"/>
            <p:cNvSpPr txBox="1"/>
            <p:nvPr/>
          </p:nvSpPr>
          <p:spPr>
            <a:xfrm>
              <a:off x="-242928" y="1056691"/>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OCS- $350</a:t>
              </a:r>
            </a:p>
          </p:txBody>
        </p:sp>
      </p:grpSp>
      <p:grpSp>
        <p:nvGrpSpPr>
          <p:cNvPr id="19" name="Group 19"/>
          <p:cNvGrpSpPr/>
          <p:nvPr/>
        </p:nvGrpSpPr>
        <p:grpSpPr>
          <a:xfrm>
            <a:off x="10945425" y="5012014"/>
            <a:ext cx="3410131" cy="5538294"/>
            <a:chOff x="-234118" y="-1537"/>
            <a:chExt cx="4546841" cy="7384390"/>
          </a:xfrm>
        </p:grpSpPr>
        <p:grpSp>
          <p:nvGrpSpPr>
            <p:cNvPr id="20" name="Group 20"/>
            <p:cNvGrpSpPr/>
            <p:nvPr/>
          </p:nvGrpSpPr>
          <p:grpSpPr>
            <a:xfrm>
              <a:off x="-234118" y="-1537"/>
              <a:ext cx="402138" cy="403941"/>
              <a:chOff x="-3680370" y="-24167"/>
              <a:chExt cx="6321662" cy="6350000"/>
            </a:xfrm>
          </p:grpSpPr>
          <p:sp>
            <p:nvSpPr>
              <p:cNvPr id="21" name="Freeform 21"/>
              <p:cNvSpPr/>
              <p:nvPr/>
            </p:nvSpPr>
            <p:spPr>
              <a:xfrm>
                <a:off x="-3680370" y="-24167"/>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22" name="TextBox 22"/>
            <p:cNvSpPr txBox="1"/>
            <p:nvPr/>
          </p:nvSpPr>
          <p:spPr>
            <a:xfrm>
              <a:off x="-8966" y="1679497"/>
              <a:ext cx="4321689" cy="5703356"/>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 Have completed IADT and awarded enlisted MOS</a:t>
              </a:r>
            </a:p>
            <a:p>
              <a:pPr>
                <a:lnSpc>
                  <a:spcPts val="2800"/>
                </a:lnSpc>
              </a:pPr>
              <a:r>
                <a:rPr lang="en-US" sz="2000" dirty="0">
                  <a:solidFill>
                    <a:srgbClr val="191919"/>
                  </a:solidFill>
                  <a:latin typeface="Telegraf"/>
                </a:rPr>
                <a:t>- Enroll into ROTC and be awarded 09R MOS</a:t>
              </a:r>
            </a:p>
            <a:p>
              <a:pPr>
                <a:lnSpc>
                  <a:spcPts val="2800"/>
                </a:lnSpc>
              </a:pPr>
              <a:r>
                <a:rPr lang="en-US" sz="2000" dirty="0">
                  <a:solidFill>
                    <a:srgbClr val="191919"/>
                  </a:solidFill>
                  <a:latin typeface="Arimo"/>
                </a:rPr>
                <a:t>- Have not received ROTC Scholarship under Title 10, Section 2107</a:t>
              </a:r>
            </a:p>
            <a:p>
              <a:pPr>
                <a:lnSpc>
                  <a:spcPts val="2800"/>
                </a:lnSpc>
              </a:pPr>
              <a:r>
                <a:rPr lang="en-US" sz="2000" dirty="0">
                  <a:solidFill>
                    <a:srgbClr val="191919"/>
                  </a:solidFill>
                  <a:latin typeface="Arimo"/>
                </a:rPr>
                <a:t>- Have not commissioned</a:t>
              </a:r>
            </a:p>
            <a:p>
              <a:pPr>
                <a:lnSpc>
                  <a:spcPts val="2800"/>
                </a:lnSpc>
              </a:pPr>
              <a:r>
                <a:rPr lang="en-US" sz="2000" dirty="0">
                  <a:solidFill>
                    <a:srgbClr val="191919"/>
                  </a:solidFill>
                  <a:latin typeface="Arimo"/>
                </a:rPr>
                <a:t>- Complete ROTC and accept commission into the ARNG </a:t>
              </a:r>
            </a:p>
            <a:p>
              <a:pPr marL="0" lvl="1" indent="0" algn="l">
                <a:lnSpc>
                  <a:spcPts val="2800"/>
                </a:lnSpc>
                <a:spcBef>
                  <a:spcPct val="0"/>
                </a:spcBef>
              </a:pPr>
              <a:endParaRPr lang="en-US" sz="2000" dirty="0">
                <a:solidFill>
                  <a:srgbClr val="191919"/>
                </a:solidFill>
                <a:latin typeface="Arimo"/>
              </a:endParaRPr>
            </a:p>
          </p:txBody>
        </p:sp>
        <p:sp>
          <p:nvSpPr>
            <p:cNvPr id="23" name="TextBox 23"/>
            <p:cNvSpPr txBox="1"/>
            <p:nvPr/>
          </p:nvSpPr>
          <p:spPr>
            <a:xfrm>
              <a:off x="0" y="1091856"/>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ROTC- $350</a:t>
              </a:r>
            </a:p>
          </p:txBody>
        </p:sp>
      </p:grpSp>
      <p:grpSp>
        <p:nvGrpSpPr>
          <p:cNvPr id="24" name="Group 24"/>
          <p:cNvGrpSpPr/>
          <p:nvPr/>
        </p:nvGrpSpPr>
        <p:grpSpPr>
          <a:xfrm>
            <a:off x="14682767" y="5046800"/>
            <a:ext cx="3345897" cy="4828167"/>
            <a:chOff x="353971" y="44844"/>
            <a:chExt cx="4461196" cy="6437557"/>
          </a:xfrm>
        </p:grpSpPr>
        <p:grpSp>
          <p:nvGrpSpPr>
            <p:cNvPr id="25" name="Group 25"/>
            <p:cNvGrpSpPr/>
            <p:nvPr/>
          </p:nvGrpSpPr>
          <p:grpSpPr>
            <a:xfrm>
              <a:off x="353971" y="44844"/>
              <a:ext cx="402138" cy="403941"/>
              <a:chOff x="5564477" y="704952"/>
              <a:chExt cx="6321662" cy="6350000"/>
            </a:xfrm>
          </p:grpSpPr>
          <p:sp>
            <p:nvSpPr>
              <p:cNvPr id="26" name="Freeform 26"/>
              <p:cNvSpPr/>
              <p:nvPr/>
            </p:nvSpPr>
            <p:spPr>
              <a:xfrm>
                <a:off x="5564477" y="704952"/>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27" name="TextBox 27"/>
            <p:cNvSpPr txBox="1"/>
            <p:nvPr/>
          </p:nvSpPr>
          <p:spPr>
            <a:xfrm>
              <a:off x="493479" y="1724175"/>
              <a:ext cx="4321688" cy="4758226"/>
            </a:xfrm>
            <a:prstGeom prst="rect">
              <a:avLst/>
            </a:prstGeom>
          </p:spPr>
          <p:txBody>
            <a:bodyPr wrap="square" lIns="0" tIns="0" rIns="0" bIns="0" rtlCol="0" anchor="t">
              <a:spAutoFit/>
            </a:bodyPr>
            <a:lstStyle/>
            <a:p>
              <a:pPr marL="0" lvl="1" indent="0" algn="l">
                <a:lnSpc>
                  <a:spcPts val="2800"/>
                </a:lnSpc>
                <a:spcBef>
                  <a:spcPct val="0"/>
                </a:spcBef>
              </a:pPr>
              <a:r>
                <a:rPr lang="en-US" sz="2000" dirty="0">
                  <a:solidFill>
                    <a:srgbClr val="191919"/>
                  </a:solidFill>
                  <a:latin typeface="Telegraf"/>
                </a:rPr>
                <a:t>- Have completed IADT and awarded enlisted MOS</a:t>
              </a:r>
            </a:p>
            <a:p>
              <a:pPr marL="0" lvl="1" algn="l">
                <a:lnSpc>
                  <a:spcPts val="2800"/>
                </a:lnSpc>
                <a:spcBef>
                  <a:spcPct val="0"/>
                </a:spcBef>
              </a:pPr>
              <a:r>
                <a:rPr lang="en-US" sz="2000" dirty="0">
                  <a:solidFill>
                    <a:srgbClr val="191919"/>
                  </a:solidFill>
                  <a:latin typeface="Telegraf"/>
                </a:rPr>
                <a:t>- Enter WOC program and be awarded 09W MOS</a:t>
              </a:r>
            </a:p>
            <a:p>
              <a:pPr marL="0" lvl="1" algn="l">
                <a:lnSpc>
                  <a:spcPts val="2800"/>
                </a:lnSpc>
                <a:spcBef>
                  <a:spcPct val="0"/>
                </a:spcBef>
              </a:pPr>
              <a:r>
                <a:rPr lang="en-US" sz="2000" dirty="0">
                  <a:solidFill>
                    <a:srgbClr val="191919"/>
                  </a:solidFill>
                  <a:latin typeface="Telegraf"/>
                </a:rPr>
                <a:t>- Have not commissioned</a:t>
              </a:r>
            </a:p>
            <a:p>
              <a:pPr marL="0" lvl="1" algn="l">
                <a:lnSpc>
                  <a:spcPts val="2800"/>
                </a:lnSpc>
                <a:spcBef>
                  <a:spcPct val="0"/>
                </a:spcBef>
              </a:pPr>
              <a:r>
                <a:rPr lang="en-US" sz="2000" dirty="0">
                  <a:solidFill>
                    <a:srgbClr val="191919"/>
                  </a:solidFill>
                  <a:latin typeface="Telegraf"/>
                </a:rPr>
                <a:t>- Must complete WOC school and accept position as a Warrant Officer in the ARNG</a:t>
              </a:r>
            </a:p>
            <a:p>
              <a:pPr marL="0" lvl="1" indent="0" algn="l">
                <a:lnSpc>
                  <a:spcPts val="2800"/>
                </a:lnSpc>
                <a:spcBef>
                  <a:spcPct val="0"/>
                </a:spcBef>
              </a:pPr>
              <a:endParaRPr lang="en-US" sz="2000" dirty="0">
                <a:solidFill>
                  <a:srgbClr val="191919"/>
                </a:solidFill>
                <a:latin typeface="Telegraf"/>
              </a:endParaRPr>
            </a:p>
          </p:txBody>
        </p:sp>
        <p:sp>
          <p:nvSpPr>
            <p:cNvPr id="28" name="TextBox 28"/>
            <p:cNvSpPr txBox="1"/>
            <p:nvPr/>
          </p:nvSpPr>
          <p:spPr>
            <a:xfrm>
              <a:off x="403040" y="1056691"/>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WOC- $350</a:t>
              </a:r>
            </a:p>
          </p:txBody>
        </p:sp>
      </p:grpSp>
      <p:pic>
        <p:nvPicPr>
          <p:cNvPr id="29" name="Picture 29"/>
          <p:cNvPicPr>
            <a:picLocks noChangeAspect="1"/>
          </p:cNvPicPr>
          <p:nvPr/>
        </p:nvPicPr>
        <p:blipFill>
          <a:blip r:embed="rId2"/>
          <a:srcRect r="21552"/>
          <a:stretch>
            <a:fillRect/>
          </a:stretch>
        </p:blipFill>
        <p:spPr>
          <a:xfrm>
            <a:off x="-1727467" y="-179459"/>
            <a:ext cx="5029643" cy="2802384"/>
          </a:xfrm>
          <a:prstGeom prst="rect">
            <a:avLst/>
          </a:prstGeom>
        </p:spPr>
      </p:pic>
      <p:sp>
        <p:nvSpPr>
          <p:cNvPr id="30" name="TextBox 30"/>
          <p:cNvSpPr txBox="1"/>
          <p:nvPr/>
        </p:nvSpPr>
        <p:spPr>
          <a:xfrm>
            <a:off x="5808619" y="1754076"/>
            <a:ext cx="8158719" cy="936282"/>
          </a:xfrm>
          <a:prstGeom prst="rect">
            <a:avLst/>
          </a:prstGeom>
        </p:spPr>
        <p:txBody>
          <a:bodyPr lIns="0" tIns="0" rIns="0" bIns="0" rtlCol="0" anchor="t">
            <a:spAutoFit/>
          </a:bodyPr>
          <a:lstStyle/>
          <a:p>
            <a:pPr marL="0" lvl="0" indent="0" algn="l">
              <a:lnSpc>
                <a:spcPts val="7200"/>
              </a:lnSpc>
            </a:pPr>
            <a:r>
              <a:rPr lang="en-US" sz="7200" dirty="0">
                <a:solidFill>
                  <a:srgbClr val="191919"/>
                </a:solidFill>
                <a:latin typeface="Telegraf Bold Bold"/>
              </a:rPr>
              <a:t>GI Bill Kicker</a:t>
            </a:r>
          </a:p>
        </p:txBody>
      </p:sp>
      <p:sp>
        <p:nvSpPr>
          <p:cNvPr id="31" name="TextBox 31"/>
          <p:cNvSpPr txBox="1"/>
          <p:nvPr/>
        </p:nvSpPr>
        <p:spPr>
          <a:xfrm>
            <a:off x="4211140" y="2929662"/>
            <a:ext cx="13468570" cy="509435"/>
          </a:xfrm>
          <a:prstGeom prst="rect">
            <a:avLst/>
          </a:prstGeom>
        </p:spPr>
        <p:txBody>
          <a:bodyPr wrap="square" lIns="0" tIns="0" rIns="0" bIns="0" rtlCol="0" anchor="t">
            <a:spAutoFit/>
          </a:bodyPr>
          <a:lstStyle/>
          <a:p>
            <a:pPr marL="0" lvl="0" indent="0" algn="l">
              <a:lnSpc>
                <a:spcPts val="4079"/>
              </a:lnSpc>
              <a:spcBef>
                <a:spcPct val="0"/>
              </a:spcBef>
            </a:pPr>
            <a:r>
              <a:rPr lang="en-US" sz="3400" dirty="0">
                <a:solidFill>
                  <a:srgbClr val="191919"/>
                </a:solidFill>
                <a:latin typeface="Telegraf Bold"/>
              </a:rPr>
              <a:t>Incentive used in conjunction with GI Bill benefits. </a:t>
            </a:r>
          </a:p>
        </p:txBody>
      </p:sp>
      <p:sp>
        <p:nvSpPr>
          <p:cNvPr id="32" name="TextBox 32"/>
          <p:cNvSpPr txBox="1"/>
          <p:nvPr/>
        </p:nvSpPr>
        <p:spPr>
          <a:xfrm>
            <a:off x="11658600" y="638300"/>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extLst>
      <p:ext uri="{BB962C8B-B14F-4D97-AF65-F5344CB8AC3E}">
        <p14:creationId xmlns:p14="http://schemas.microsoft.com/office/powerpoint/2010/main" val="185888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573848"/>
            <a:ext cx="5303534" cy="2745916"/>
            <a:chOff x="0" y="0"/>
            <a:chExt cx="3128708" cy="1619895"/>
          </a:xfrm>
        </p:grpSpPr>
        <p:sp>
          <p:nvSpPr>
            <p:cNvPr id="3" name="Freeform 3"/>
            <p:cNvSpPr/>
            <p:nvPr/>
          </p:nvSpPr>
          <p:spPr>
            <a:xfrm>
              <a:off x="0" y="0"/>
              <a:ext cx="3128708" cy="1619895"/>
            </a:xfrm>
            <a:custGeom>
              <a:avLst/>
              <a:gdLst/>
              <a:ahLst/>
              <a:cxnLst/>
              <a:rect l="l" t="t" r="r" b="b"/>
              <a:pathLst>
                <a:path w="3128708" h="1619895">
                  <a:moveTo>
                    <a:pt x="3004247" y="1619895"/>
                  </a:moveTo>
                  <a:lnTo>
                    <a:pt x="124460" y="1619895"/>
                  </a:lnTo>
                  <a:cubicBezTo>
                    <a:pt x="55880" y="1619895"/>
                    <a:pt x="0" y="1564015"/>
                    <a:pt x="0" y="1495435"/>
                  </a:cubicBezTo>
                  <a:lnTo>
                    <a:pt x="0" y="124460"/>
                  </a:lnTo>
                  <a:cubicBezTo>
                    <a:pt x="0" y="55880"/>
                    <a:pt x="55880" y="0"/>
                    <a:pt x="124460" y="0"/>
                  </a:cubicBezTo>
                  <a:lnTo>
                    <a:pt x="3004248" y="0"/>
                  </a:lnTo>
                  <a:cubicBezTo>
                    <a:pt x="3072828" y="0"/>
                    <a:pt x="3128708" y="55880"/>
                    <a:pt x="3128708" y="124460"/>
                  </a:cubicBezTo>
                  <a:lnTo>
                    <a:pt x="3128708" y="1495435"/>
                  </a:lnTo>
                  <a:cubicBezTo>
                    <a:pt x="3128708" y="1564015"/>
                    <a:pt x="3072828" y="1619895"/>
                    <a:pt x="3004248" y="1619895"/>
                  </a:cubicBezTo>
                  <a:close/>
                </a:path>
              </a:pathLst>
            </a:custGeom>
            <a:solidFill>
              <a:srgbClr val="FEE600"/>
            </a:solidFill>
          </p:spPr>
          <p:txBody>
            <a:bodyPr/>
            <a:lstStyle/>
            <a:p>
              <a:endParaRPr lang="en-US"/>
            </a:p>
          </p:txBody>
        </p:sp>
      </p:grpSp>
      <p:grpSp>
        <p:nvGrpSpPr>
          <p:cNvPr id="4" name="Group 4"/>
          <p:cNvGrpSpPr/>
          <p:nvPr/>
        </p:nvGrpSpPr>
        <p:grpSpPr>
          <a:xfrm>
            <a:off x="1028700" y="5931989"/>
            <a:ext cx="5303534" cy="2745916"/>
            <a:chOff x="0" y="0"/>
            <a:chExt cx="3128708" cy="1619895"/>
          </a:xfrm>
        </p:grpSpPr>
        <p:sp>
          <p:nvSpPr>
            <p:cNvPr id="5" name="Freeform 5"/>
            <p:cNvSpPr/>
            <p:nvPr/>
          </p:nvSpPr>
          <p:spPr>
            <a:xfrm>
              <a:off x="0" y="0"/>
              <a:ext cx="3128708" cy="1619895"/>
            </a:xfrm>
            <a:custGeom>
              <a:avLst/>
              <a:gdLst/>
              <a:ahLst/>
              <a:cxnLst/>
              <a:rect l="l" t="t" r="r" b="b"/>
              <a:pathLst>
                <a:path w="3128708" h="1619895">
                  <a:moveTo>
                    <a:pt x="3004247" y="1619895"/>
                  </a:moveTo>
                  <a:lnTo>
                    <a:pt x="124460" y="1619895"/>
                  </a:lnTo>
                  <a:cubicBezTo>
                    <a:pt x="55880" y="1619895"/>
                    <a:pt x="0" y="1564015"/>
                    <a:pt x="0" y="1495435"/>
                  </a:cubicBezTo>
                  <a:lnTo>
                    <a:pt x="0" y="124460"/>
                  </a:lnTo>
                  <a:cubicBezTo>
                    <a:pt x="0" y="55880"/>
                    <a:pt x="55880" y="0"/>
                    <a:pt x="124460" y="0"/>
                  </a:cubicBezTo>
                  <a:lnTo>
                    <a:pt x="3004248" y="0"/>
                  </a:lnTo>
                  <a:cubicBezTo>
                    <a:pt x="3072828" y="0"/>
                    <a:pt x="3128708" y="55880"/>
                    <a:pt x="3128708" y="124460"/>
                  </a:cubicBezTo>
                  <a:lnTo>
                    <a:pt x="3128708" y="1495435"/>
                  </a:lnTo>
                  <a:cubicBezTo>
                    <a:pt x="3128708" y="1564015"/>
                    <a:pt x="3072828" y="1619895"/>
                    <a:pt x="3004248" y="1619895"/>
                  </a:cubicBezTo>
                  <a:close/>
                </a:path>
              </a:pathLst>
            </a:custGeom>
            <a:solidFill>
              <a:srgbClr val="191919"/>
            </a:solidFill>
          </p:spPr>
          <p:txBody>
            <a:bodyPr/>
            <a:lstStyle/>
            <a:p>
              <a:endParaRPr lang="en-US"/>
            </a:p>
          </p:txBody>
        </p:sp>
      </p:grpSp>
      <p:grpSp>
        <p:nvGrpSpPr>
          <p:cNvPr id="6" name="Group 6"/>
          <p:cNvGrpSpPr/>
          <p:nvPr/>
        </p:nvGrpSpPr>
        <p:grpSpPr>
          <a:xfrm>
            <a:off x="6753505" y="2573848"/>
            <a:ext cx="10505795" cy="2745916"/>
            <a:chOff x="0" y="0"/>
            <a:chExt cx="6197671" cy="1619895"/>
          </a:xfrm>
        </p:grpSpPr>
        <p:sp>
          <p:nvSpPr>
            <p:cNvPr id="7" name="Freeform 7"/>
            <p:cNvSpPr/>
            <p:nvPr/>
          </p:nvSpPr>
          <p:spPr>
            <a:xfrm>
              <a:off x="0" y="0"/>
              <a:ext cx="6197672" cy="1619895"/>
            </a:xfrm>
            <a:custGeom>
              <a:avLst/>
              <a:gdLst/>
              <a:ahLst/>
              <a:cxnLst/>
              <a:rect l="l" t="t" r="r" b="b"/>
              <a:pathLst>
                <a:path w="6197672" h="1619895">
                  <a:moveTo>
                    <a:pt x="6073211" y="1619895"/>
                  </a:moveTo>
                  <a:lnTo>
                    <a:pt x="124460" y="1619895"/>
                  </a:lnTo>
                  <a:cubicBezTo>
                    <a:pt x="55880" y="1619895"/>
                    <a:pt x="0" y="1564015"/>
                    <a:pt x="0" y="1495435"/>
                  </a:cubicBezTo>
                  <a:lnTo>
                    <a:pt x="0" y="124460"/>
                  </a:lnTo>
                  <a:cubicBezTo>
                    <a:pt x="0" y="55880"/>
                    <a:pt x="55880" y="0"/>
                    <a:pt x="124460" y="0"/>
                  </a:cubicBezTo>
                  <a:lnTo>
                    <a:pt x="6073211" y="0"/>
                  </a:lnTo>
                  <a:cubicBezTo>
                    <a:pt x="6141791" y="0"/>
                    <a:pt x="6197672" y="55880"/>
                    <a:pt x="6197672" y="124460"/>
                  </a:cubicBezTo>
                  <a:lnTo>
                    <a:pt x="6197672" y="1495435"/>
                  </a:lnTo>
                  <a:cubicBezTo>
                    <a:pt x="6197672" y="1564015"/>
                    <a:pt x="6141791" y="1619895"/>
                    <a:pt x="6073211" y="1619895"/>
                  </a:cubicBezTo>
                  <a:close/>
                </a:path>
              </a:pathLst>
            </a:custGeom>
            <a:solidFill>
              <a:srgbClr val="191919"/>
            </a:solidFill>
          </p:spPr>
          <p:txBody>
            <a:bodyPr/>
            <a:lstStyle/>
            <a:p>
              <a:endParaRPr lang="en-US"/>
            </a:p>
          </p:txBody>
        </p:sp>
      </p:grpSp>
      <p:grpSp>
        <p:nvGrpSpPr>
          <p:cNvPr id="8" name="Group 8"/>
          <p:cNvGrpSpPr/>
          <p:nvPr/>
        </p:nvGrpSpPr>
        <p:grpSpPr>
          <a:xfrm>
            <a:off x="6884942" y="5922977"/>
            <a:ext cx="11073779" cy="2865093"/>
            <a:chOff x="0" y="0"/>
            <a:chExt cx="6261006" cy="1619895"/>
          </a:xfrm>
        </p:grpSpPr>
        <p:sp>
          <p:nvSpPr>
            <p:cNvPr id="9" name="Freeform 9"/>
            <p:cNvSpPr/>
            <p:nvPr/>
          </p:nvSpPr>
          <p:spPr>
            <a:xfrm>
              <a:off x="0" y="0"/>
              <a:ext cx="6261006" cy="1619895"/>
            </a:xfrm>
            <a:custGeom>
              <a:avLst/>
              <a:gdLst/>
              <a:ahLst/>
              <a:cxnLst/>
              <a:rect l="l" t="t" r="r" b="b"/>
              <a:pathLst>
                <a:path w="6261006" h="1619895">
                  <a:moveTo>
                    <a:pt x="6136546" y="1619895"/>
                  </a:moveTo>
                  <a:lnTo>
                    <a:pt x="124460" y="1619895"/>
                  </a:lnTo>
                  <a:cubicBezTo>
                    <a:pt x="55880" y="1619895"/>
                    <a:pt x="0" y="1564015"/>
                    <a:pt x="0" y="1495435"/>
                  </a:cubicBezTo>
                  <a:lnTo>
                    <a:pt x="0" y="124460"/>
                  </a:lnTo>
                  <a:cubicBezTo>
                    <a:pt x="0" y="55880"/>
                    <a:pt x="55880" y="0"/>
                    <a:pt x="124460" y="0"/>
                  </a:cubicBezTo>
                  <a:lnTo>
                    <a:pt x="6136546" y="0"/>
                  </a:lnTo>
                  <a:cubicBezTo>
                    <a:pt x="6205126" y="0"/>
                    <a:pt x="6261006" y="55880"/>
                    <a:pt x="6261006" y="124460"/>
                  </a:cubicBezTo>
                  <a:lnTo>
                    <a:pt x="6261006" y="1495435"/>
                  </a:lnTo>
                  <a:cubicBezTo>
                    <a:pt x="6261006" y="1564015"/>
                    <a:pt x="6205126" y="1619895"/>
                    <a:pt x="6136546" y="1619895"/>
                  </a:cubicBezTo>
                  <a:close/>
                </a:path>
              </a:pathLst>
            </a:custGeom>
            <a:solidFill>
              <a:srgbClr val="FEE600"/>
            </a:solidFill>
          </p:spPr>
          <p:txBody>
            <a:bodyPr/>
            <a:lstStyle/>
            <a:p>
              <a:endParaRPr lang="en-US"/>
            </a:p>
          </p:txBody>
        </p:sp>
      </p:grpSp>
      <p:pic>
        <p:nvPicPr>
          <p:cNvPr id="10" name="Picture 10"/>
          <p:cNvPicPr>
            <a:picLocks noChangeAspect="1"/>
          </p:cNvPicPr>
          <p:nvPr/>
        </p:nvPicPr>
        <p:blipFill>
          <a:blip r:embed="rId2"/>
          <a:srcRect r="20400"/>
          <a:stretch>
            <a:fillRect/>
          </a:stretch>
        </p:blipFill>
        <p:spPr>
          <a:xfrm>
            <a:off x="13017513" y="0"/>
            <a:ext cx="5270487" cy="2894054"/>
          </a:xfrm>
          <a:prstGeom prst="rect">
            <a:avLst/>
          </a:prstGeom>
        </p:spPr>
      </p:pic>
      <p:sp>
        <p:nvSpPr>
          <p:cNvPr id="11" name="TextBox 11"/>
          <p:cNvSpPr txBox="1"/>
          <p:nvPr/>
        </p:nvSpPr>
        <p:spPr>
          <a:xfrm>
            <a:off x="7136024" y="3491588"/>
            <a:ext cx="9550257"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 Have qualifying active duty service on or after 1 July 1985 or AGR service after 29 Nov 89</a:t>
            </a:r>
          </a:p>
          <a:p>
            <a:pPr>
              <a:lnSpc>
                <a:spcPts val="2940"/>
              </a:lnSpc>
            </a:pPr>
            <a:r>
              <a:rPr lang="en-US" sz="2100" dirty="0">
                <a:solidFill>
                  <a:srgbClr val="FFFFFF"/>
                </a:solidFill>
                <a:latin typeface="Telegraf"/>
              </a:rPr>
              <a:t>- </a:t>
            </a:r>
            <a:r>
              <a:rPr lang="en-US" sz="2100" dirty="0">
                <a:solidFill>
                  <a:srgbClr val="FFFFFF"/>
                </a:solidFill>
                <a:latin typeface="Arimo"/>
              </a:rPr>
              <a:t>Complete at least two years on Active Duty or AGR (Title 10/32)</a:t>
            </a:r>
          </a:p>
          <a:p>
            <a:pPr>
              <a:lnSpc>
                <a:spcPts val="2940"/>
              </a:lnSpc>
            </a:pPr>
            <a:r>
              <a:rPr lang="en-US" sz="2100" dirty="0">
                <a:solidFill>
                  <a:srgbClr val="FFFFFF"/>
                </a:solidFill>
                <a:latin typeface="Telegraf"/>
              </a:rPr>
              <a:t>- </a:t>
            </a:r>
            <a:r>
              <a:rPr lang="en-US" sz="2100" dirty="0">
                <a:solidFill>
                  <a:srgbClr val="FFFFFF"/>
                </a:solidFill>
                <a:latin typeface="Arimo"/>
              </a:rPr>
              <a:t>Contribute $100/month for 12 months</a:t>
            </a:r>
          </a:p>
        </p:txBody>
      </p:sp>
      <p:sp>
        <p:nvSpPr>
          <p:cNvPr id="12" name="TextBox 12"/>
          <p:cNvSpPr txBox="1"/>
          <p:nvPr/>
        </p:nvSpPr>
        <p:spPr>
          <a:xfrm>
            <a:off x="7136024" y="6644386"/>
            <a:ext cx="10822697" cy="18802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Top Up applies if on Active Duty/AGR, Ch30 pays the remaining cost of tuition and fees not covered by FTA</a:t>
            </a:r>
          </a:p>
          <a:p>
            <a:pPr>
              <a:lnSpc>
                <a:spcPts val="2940"/>
              </a:lnSpc>
            </a:pPr>
            <a:r>
              <a:rPr lang="en-US" sz="2100" dirty="0">
                <a:solidFill>
                  <a:srgbClr val="191919"/>
                </a:solidFill>
                <a:latin typeface="Telegraf"/>
              </a:rPr>
              <a:t>- Plus Up allows the SM to pay up to $600 and increase the monthly benefit by up to $150 per month </a:t>
            </a:r>
          </a:p>
          <a:p>
            <a:pPr>
              <a:lnSpc>
                <a:spcPts val="2940"/>
              </a:lnSpc>
            </a:pPr>
            <a:endParaRPr lang="en-US" sz="2100" dirty="0">
              <a:solidFill>
                <a:srgbClr val="191919"/>
              </a:solidFill>
              <a:latin typeface="Telegraf"/>
            </a:endParaRPr>
          </a:p>
        </p:txBody>
      </p:sp>
      <p:sp>
        <p:nvSpPr>
          <p:cNvPr id="13" name="TextBox 13"/>
          <p:cNvSpPr txBox="1"/>
          <p:nvPr/>
        </p:nvSpPr>
        <p:spPr>
          <a:xfrm>
            <a:off x="1406638" y="3677325"/>
            <a:ext cx="4318666" cy="113728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A GI Bill Program for Service Members on at least a two-year Active Duty contract</a:t>
            </a:r>
          </a:p>
        </p:txBody>
      </p:sp>
      <p:sp>
        <p:nvSpPr>
          <p:cNvPr id="14" name="TextBox 14"/>
          <p:cNvSpPr txBox="1"/>
          <p:nvPr/>
        </p:nvSpPr>
        <p:spPr>
          <a:xfrm>
            <a:off x="1406638" y="2900214"/>
            <a:ext cx="4318666" cy="428625"/>
          </a:xfrm>
          <a:prstGeom prst="rect">
            <a:avLst/>
          </a:prstGeom>
        </p:spPr>
        <p:txBody>
          <a:bodyPr lIns="0" tIns="0" rIns="0" bIns="0" rtlCol="0" anchor="t">
            <a:spAutoFit/>
          </a:bodyPr>
          <a:lstStyle/>
          <a:p>
            <a:pPr>
              <a:lnSpc>
                <a:spcPts val="3120"/>
              </a:lnSpc>
            </a:pPr>
            <a:r>
              <a:rPr lang="en-US" sz="2600">
                <a:solidFill>
                  <a:srgbClr val="191919"/>
                </a:solidFill>
                <a:latin typeface="Telegraf Bold"/>
              </a:rPr>
              <a:t>What is it?</a:t>
            </a:r>
          </a:p>
        </p:txBody>
      </p:sp>
      <p:sp>
        <p:nvSpPr>
          <p:cNvPr id="15" name="TextBox 15"/>
          <p:cNvSpPr txBox="1"/>
          <p:nvPr/>
        </p:nvSpPr>
        <p:spPr>
          <a:xfrm>
            <a:off x="1406638" y="6073771"/>
            <a:ext cx="4318666" cy="428625"/>
          </a:xfrm>
          <a:prstGeom prst="rect">
            <a:avLst/>
          </a:prstGeom>
        </p:spPr>
        <p:txBody>
          <a:bodyPr lIns="0" tIns="0" rIns="0" bIns="0" rtlCol="0" anchor="t">
            <a:spAutoFit/>
          </a:bodyPr>
          <a:lstStyle/>
          <a:p>
            <a:pPr>
              <a:lnSpc>
                <a:spcPts val="3120"/>
              </a:lnSpc>
            </a:pPr>
            <a:r>
              <a:rPr lang="en-US" sz="2600">
                <a:solidFill>
                  <a:srgbClr val="FFFFFF"/>
                </a:solidFill>
                <a:latin typeface="Telegraf Bold"/>
              </a:rPr>
              <a:t>What Do I Get?</a:t>
            </a:r>
          </a:p>
        </p:txBody>
      </p:sp>
      <p:sp>
        <p:nvSpPr>
          <p:cNvPr id="16" name="TextBox 16"/>
          <p:cNvSpPr txBox="1"/>
          <p:nvPr/>
        </p:nvSpPr>
        <p:spPr>
          <a:xfrm>
            <a:off x="7136024" y="2900214"/>
            <a:ext cx="6221063" cy="428625"/>
          </a:xfrm>
          <a:prstGeom prst="rect">
            <a:avLst/>
          </a:prstGeom>
        </p:spPr>
        <p:txBody>
          <a:bodyPr lIns="0" tIns="0" rIns="0" bIns="0" rtlCol="0" anchor="t">
            <a:spAutoFit/>
          </a:bodyPr>
          <a:lstStyle/>
          <a:p>
            <a:pPr>
              <a:lnSpc>
                <a:spcPts val="3120"/>
              </a:lnSpc>
            </a:pPr>
            <a:r>
              <a:rPr lang="en-US" sz="2600">
                <a:solidFill>
                  <a:srgbClr val="FFFFFF"/>
                </a:solidFill>
                <a:latin typeface="Telegraf Bold"/>
              </a:rPr>
              <a:t>How do I Qualify?</a:t>
            </a:r>
          </a:p>
        </p:txBody>
      </p:sp>
      <p:sp>
        <p:nvSpPr>
          <p:cNvPr id="17" name="TextBox 17"/>
          <p:cNvSpPr txBox="1"/>
          <p:nvPr/>
        </p:nvSpPr>
        <p:spPr>
          <a:xfrm>
            <a:off x="7136024" y="6073771"/>
            <a:ext cx="6221063" cy="428625"/>
          </a:xfrm>
          <a:prstGeom prst="rect">
            <a:avLst/>
          </a:prstGeom>
        </p:spPr>
        <p:txBody>
          <a:bodyPr lIns="0" tIns="0" rIns="0" bIns="0" rtlCol="0" anchor="t">
            <a:spAutoFit/>
          </a:bodyPr>
          <a:lstStyle/>
          <a:p>
            <a:pPr>
              <a:lnSpc>
                <a:spcPts val="3120"/>
              </a:lnSpc>
            </a:pPr>
            <a:r>
              <a:rPr lang="en-US" sz="2600">
                <a:solidFill>
                  <a:srgbClr val="191919"/>
                </a:solidFill>
                <a:latin typeface="Telegraf Bold"/>
              </a:rPr>
              <a:t>Things to know</a:t>
            </a:r>
          </a:p>
        </p:txBody>
      </p:sp>
      <p:sp>
        <p:nvSpPr>
          <p:cNvPr id="18" name="TextBox 18"/>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a:solidFill>
                  <a:srgbClr val="191919"/>
                </a:solidFill>
                <a:latin typeface="Telegraf"/>
              </a:rPr>
              <a:t>MGIB-SR (Ch 30)</a:t>
            </a:r>
          </a:p>
        </p:txBody>
      </p:sp>
      <p:sp>
        <p:nvSpPr>
          <p:cNvPr id="19" name="TextBox 19"/>
          <p:cNvSpPr txBox="1"/>
          <p:nvPr/>
        </p:nvSpPr>
        <p:spPr>
          <a:xfrm>
            <a:off x="1157252" y="6748780"/>
            <a:ext cx="5046430" cy="1137285"/>
          </a:xfrm>
          <a:prstGeom prst="rect">
            <a:avLst/>
          </a:prstGeom>
        </p:spPr>
        <p:txBody>
          <a:bodyPr lIns="0" tIns="0" rIns="0" bIns="0" rtlCol="0" anchor="t">
            <a:spAutoFit/>
          </a:bodyPr>
          <a:lstStyle/>
          <a:p>
            <a:pPr>
              <a:lnSpc>
                <a:spcPts val="2940"/>
              </a:lnSpc>
            </a:pPr>
            <a:r>
              <a:rPr lang="en-US" sz="2100">
                <a:solidFill>
                  <a:srgbClr val="FFFFFF"/>
                </a:solidFill>
                <a:latin typeface="Telegraf"/>
              </a:rPr>
              <a:t>- Monthly payment directly to Service Member depending on years of service</a:t>
            </a:r>
          </a:p>
          <a:p>
            <a:pPr>
              <a:lnSpc>
                <a:spcPts val="2940"/>
              </a:lnSpc>
            </a:pPr>
            <a:r>
              <a:rPr lang="en-US" sz="2100">
                <a:solidFill>
                  <a:srgbClr val="FFFFFF"/>
                </a:solidFill>
                <a:latin typeface="Telegraf"/>
              </a:rPr>
              <a:t>- Add up to $150 for Plus-Up</a:t>
            </a:r>
          </a:p>
        </p:txBody>
      </p:sp>
      <p:sp>
        <p:nvSpPr>
          <p:cNvPr id="20" name="TextBox 20"/>
          <p:cNvSpPr txBox="1"/>
          <p:nvPr/>
        </p:nvSpPr>
        <p:spPr>
          <a:xfrm>
            <a:off x="1009017" y="9479502"/>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191919"/>
                </a:solidFill>
                <a:latin typeface="Telegraf Medium"/>
              </a:rPr>
              <a:t>TN ARMY NATIONAL GUARD EDUCATION SERVICES OFFICE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1541" t="17392" r="5004" b="14470"/>
          <a:stretch>
            <a:fillRect/>
          </a:stretch>
        </p:blipFill>
        <p:spPr>
          <a:xfrm>
            <a:off x="0" y="1397862"/>
            <a:ext cx="18288000" cy="8889138"/>
          </a:xfrm>
          <a:prstGeom prst="rect">
            <a:avLst/>
          </a:prstGeom>
        </p:spPr>
      </p:pic>
      <p:grpSp>
        <p:nvGrpSpPr>
          <p:cNvPr id="3" name="Group 3"/>
          <p:cNvGrpSpPr/>
          <p:nvPr/>
        </p:nvGrpSpPr>
        <p:grpSpPr>
          <a:xfrm>
            <a:off x="1348017" y="3303388"/>
            <a:ext cx="1124970" cy="1104848"/>
            <a:chOff x="0" y="0"/>
            <a:chExt cx="672428" cy="660400"/>
          </a:xfrm>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grpSp>
        <p:nvGrpSpPr>
          <p:cNvPr id="5" name="Group 5"/>
          <p:cNvGrpSpPr/>
          <p:nvPr/>
        </p:nvGrpSpPr>
        <p:grpSpPr>
          <a:xfrm>
            <a:off x="6926047" y="3303388"/>
            <a:ext cx="1124970" cy="1104848"/>
            <a:chOff x="0" y="0"/>
            <a:chExt cx="672428" cy="660400"/>
          </a:xfrm>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grpSp>
        <p:nvGrpSpPr>
          <p:cNvPr id="7" name="Group 7"/>
          <p:cNvGrpSpPr/>
          <p:nvPr/>
        </p:nvGrpSpPr>
        <p:grpSpPr>
          <a:xfrm>
            <a:off x="12714983" y="3330256"/>
            <a:ext cx="1124970" cy="1104848"/>
            <a:chOff x="0" y="0"/>
            <a:chExt cx="672428" cy="660400"/>
          </a:xfrm>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64561" y="3519569"/>
            <a:ext cx="647941" cy="672485"/>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24391" y="3580871"/>
            <a:ext cx="706154" cy="66491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61134" y="3614208"/>
            <a:ext cx="298735" cy="536943"/>
          </a:xfrm>
          <a:prstGeom prst="rect">
            <a:avLst/>
          </a:prstGeom>
        </p:spPr>
      </p:pic>
      <p:sp>
        <p:nvSpPr>
          <p:cNvPr id="12" name="AutoShape 12"/>
          <p:cNvSpPr/>
          <p:nvPr/>
        </p:nvSpPr>
        <p:spPr>
          <a:xfrm>
            <a:off x="0" y="0"/>
            <a:ext cx="18288000" cy="2683167"/>
          </a:xfrm>
          <a:prstGeom prst="rect">
            <a:avLst/>
          </a:prstGeom>
          <a:solidFill>
            <a:srgbClr val="000000"/>
          </a:solidFill>
        </p:spPr>
        <p:txBody>
          <a:bodyPr/>
          <a:lstStyle/>
          <a:p>
            <a:endParaRPr lang="en-US"/>
          </a:p>
        </p:txBody>
      </p:sp>
      <p:pic>
        <p:nvPicPr>
          <p:cNvPr id="13" name="Picture 13"/>
          <p:cNvPicPr>
            <a:picLocks noChangeAspect="1"/>
          </p:cNvPicPr>
          <p:nvPr/>
        </p:nvPicPr>
        <p:blipFill>
          <a:blip r:embed="rId9"/>
          <a:srcRect r="20235"/>
          <a:stretch>
            <a:fillRect/>
          </a:stretch>
        </p:blipFill>
        <p:spPr>
          <a:xfrm>
            <a:off x="13277468" y="-31232"/>
            <a:ext cx="5010532" cy="2745632"/>
          </a:xfrm>
          <a:prstGeom prst="rect">
            <a:avLst/>
          </a:prstGeom>
        </p:spPr>
      </p:pic>
      <p:grpSp>
        <p:nvGrpSpPr>
          <p:cNvPr id="14" name="Group 14"/>
          <p:cNvGrpSpPr/>
          <p:nvPr/>
        </p:nvGrpSpPr>
        <p:grpSpPr>
          <a:xfrm>
            <a:off x="6926047" y="4635134"/>
            <a:ext cx="4758624" cy="5418843"/>
            <a:chOff x="0" y="0"/>
            <a:chExt cx="6344831" cy="7225124"/>
          </a:xfrm>
        </p:grpSpPr>
        <p:sp>
          <p:nvSpPr>
            <p:cNvPr id="15" name="TextBox 15"/>
            <p:cNvSpPr txBox="1"/>
            <p:nvPr/>
          </p:nvSpPr>
          <p:spPr>
            <a:xfrm>
              <a:off x="0" y="-38100"/>
              <a:ext cx="6344831"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Monthly Housing Allowance</a:t>
              </a:r>
            </a:p>
          </p:txBody>
        </p:sp>
        <p:sp>
          <p:nvSpPr>
            <p:cNvPr id="16" name="TextBox 16"/>
            <p:cNvSpPr txBox="1"/>
            <p:nvPr/>
          </p:nvSpPr>
          <p:spPr>
            <a:xfrm>
              <a:off x="0" y="855262"/>
              <a:ext cx="6344831" cy="6369862"/>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 Paid directly to the student</a:t>
              </a:r>
            </a:p>
            <a:p>
              <a:pPr>
                <a:lnSpc>
                  <a:spcPts val="980"/>
                </a:lnSpc>
              </a:pPr>
              <a:endParaRPr lang="en-US" sz="2000" dirty="0">
                <a:solidFill>
                  <a:srgbClr val="191919"/>
                </a:solidFill>
                <a:latin typeface="Telegraf"/>
              </a:endParaRPr>
            </a:p>
            <a:p>
              <a:pPr>
                <a:lnSpc>
                  <a:spcPts val="2800"/>
                </a:lnSpc>
              </a:pPr>
              <a:r>
                <a:rPr lang="en-US" sz="2000" dirty="0">
                  <a:solidFill>
                    <a:srgbClr val="191919"/>
                  </a:solidFill>
                  <a:latin typeface="Telegraf"/>
                </a:rPr>
                <a:t>- </a:t>
              </a:r>
              <a:r>
                <a:rPr lang="en-US" sz="2000" dirty="0">
                  <a:solidFill>
                    <a:srgbClr val="191919"/>
                  </a:solidFill>
                  <a:latin typeface="Arimo"/>
                </a:rPr>
                <a:t>Must be attending more than half-time</a:t>
              </a:r>
            </a:p>
            <a:p>
              <a:pPr>
                <a:lnSpc>
                  <a:spcPts val="980"/>
                </a:lnSpc>
              </a:pPr>
              <a:endParaRPr lang="en-US" sz="2000" dirty="0">
                <a:solidFill>
                  <a:srgbClr val="191919"/>
                </a:solidFill>
                <a:latin typeface="Arimo"/>
              </a:endParaRPr>
            </a:p>
            <a:p>
              <a:pPr>
                <a:lnSpc>
                  <a:spcPts val="2800"/>
                </a:lnSpc>
              </a:pPr>
              <a:r>
                <a:rPr lang="en-US" sz="2000" dirty="0">
                  <a:solidFill>
                    <a:srgbClr val="191919"/>
                  </a:solidFill>
                  <a:latin typeface="Telegraf"/>
                </a:rPr>
                <a:t>- </a:t>
              </a:r>
              <a:r>
                <a:rPr lang="en-US" sz="2000" dirty="0">
                  <a:solidFill>
                    <a:srgbClr val="191919"/>
                  </a:solidFill>
                  <a:latin typeface="Arimo"/>
                </a:rPr>
                <a:t>Payment is equivalent to BAH for an </a:t>
              </a:r>
            </a:p>
            <a:p>
              <a:pPr>
                <a:lnSpc>
                  <a:spcPts val="2800"/>
                </a:lnSpc>
              </a:pPr>
              <a:r>
                <a:rPr lang="en-US" sz="2000" dirty="0">
                  <a:solidFill>
                    <a:srgbClr val="191919"/>
                  </a:solidFill>
                  <a:latin typeface="Arimo"/>
                </a:rPr>
                <a:t>E-5 w/dependents </a:t>
              </a:r>
            </a:p>
            <a:p>
              <a:pPr>
                <a:lnSpc>
                  <a:spcPts val="980"/>
                </a:lnSpc>
              </a:pPr>
              <a:endParaRPr lang="en-US" sz="2000" dirty="0">
                <a:solidFill>
                  <a:srgbClr val="191919"/>
                </a:solidFill>
                <a:latin typeface="Arimo"/>
              </a:endParaRPr>
            </a:p>
            <a:p>
              <a:pPr>
                <a:lnSpc>
                  <a:spcPts val="2800"/>
                </a:lnSpc>
              </a:pPr>
              <a:r>
                <a:rPr lang="en-US" sz="2000" dirty="0">
                  <a:solidFill>
                    <a:srgbClr val="191919"/>
                  </a:solidFill>
                  <a:latin typeface="Telegraf"/>
                </a:rPr>
                <a:t>- </a:t>
              </a:r>
              <a:r>
                <a:rPr lang="en-US" sz="2000" dirty="0">
                  <a:solidFill>
                    <a:srgbClr val="191919"/>
                  </a:solidFill>
                  <a:latin typeface="Arimo"/>
                </a:rPr>
                <a:t>Payment amount is determined by zip code of campus where attending classes (unless fully online)</a:t>
              </a:r>
            </a:p>
            <a:p>
              <a:pPr>
                <a:lnSpc>
                  <a:spcPts val="980"/>
                </a:lnSpc>
              </a:pPr>
              <a:endParaRPr lang="en-US" sz="2000" dirty="0">
                <a:solidFill>
                  <a:srgbClr val="191919"/>
                </a:solidFill>
                <a:latin typeface="Arimo"/>
              </a:endParaRPr>
            </a:p>
            <a:p>
              <a:pPr>
                <a:lnSpc>
                  <a:spcPts val="2800"/>
                </a:lnSpc>
              </a:pPr>
              <a:r>
                <a:rPr lang="en-US" sz="2000" dirty="0">
                  <a:solidFill>
                    <a:srgbClr val="191919"/>
                  </a:solidFill>
                  <a:latin typeface="Telegraf"/>
                </a:rPr>
                <a:t>- </a:t>
              </a:r>
              <a:r>
                <a:rPr lang="en-US" sz="2000" dirty="0">
                  <a:solidFill>
                    <a:srgbClr val="191919"/>
                  </a:solidFill>
                  <a:latin typeface="Arimo"/>
                </a:rPr>
                <a:t>Prorated based on training time and payment tier</a:t>
              </a:r>
            </a:p>
            <a:p>
              <a:pPr>
                <a:lnSpc>
                  <a:spcPts val="980"/>
                </a:lnSpc>
              </a:pPr>
              <a:endParaRPr lang="en-US" sz="2000" dirty="0">
                <a:solidFill>
                  <a:srgbClr val="191919"/>
                </a:solidFill>
                <a:latin typeface="Arimo"/>
              </a:endParaRPr>
            </a:p>
            <a:p>
              <a:pPr>
                <a:lnSpc>
                  <a:spcPts val="2800"/>
                </a:lnSpc>
              </a:pPr>
              <a:r>
                <a:rPr lang="en-US" sz="2000" dirty="0">
                  <a:solidFill>
                    <a:srgbClr val="191919"/>
                  </a:solidFill>
                  <a:latin typeface="Telegraf"/>
                </a:rPr>
                <a:t>- AGR and Active Duty Soldiers/Spouse not eligible</a:t>
              </a:r>
            </a:p>
          </p:txBody>
        </p:sp>
      </p:grpSp>
      <p:sp>
        <p:nvSpPr>
          <p:cNvPr id="17" name="TextBox 17"/>
          <p:cNvSpPr txBox="1"/>
          <p:nvPr/>
        </p:nvSpPr>
        <p:spPr>
          <a:xfrm>
            <a:off x="4783813" y="1565361"/>
            <a:ext cx="8140578" cy="808990"/>
          </a:xfrm>
          <a:prstGeom prst="rect">
            <a:avLst/>
          </a:prstGeom>
        </p:spPr>
        <p:txBody>
          <a:bodyPr lIns="0" tIns="0" rIns="0" bIns="0" rtlCol="0" anchor="t">
            <a:spAutoFit/>
          </a:bodyPr>
          <a:lstStyle/>
          <a:p>
            <a:pPr marL="0" lvl="0" indent="0" algn="l">
              <a:lnSpc>
                <a:spcPts val="5600"/>
              </a:lnSpc>
              <a:spcBef>
                <a:spcPct val="0"/>
              </a:spcBef>
            </a:pPr>
            <a:r>
              <a:rPr lang="en-US" sz="5600">
                <a:solidFill>
                  <a:srgbClr val="FEE600"/>
                </a:solidFill>
                <a:latin typeface="Telegraf"/>
              </a:rPr>
              <a:t>Post-9/11 GI Bill (CH 33)</a:t>
            </a:r>
          </a:p>
        </p:txBody>
      </p:sp>
      <p:grpSp>
        <p:nvGrpSpPr>
          <p:cNvPr id="18" name="Group 18"/>
          <p:cNvGrpSpPr/>
          <p:nvPr/>
        </p:nvGrpSpPr>
        <p:grpSpPr>
          <a:xfrm>
            <a:off x="1348017" y="4635134"/>
            <a:ext cx="4142518" cy="1016732"/>
            <a:chOff x="0" y="0"/>
            <a:chExt cx="5523358" cy="1355642"/>
          </a:xfrm>
        </p:grpSpPr>
        <p:sp>
          <p:nvSpPr>
            <p:cNvPr id="19" name="TextBox 19"/>
            <p:cNvSpPr txBox="1"/>
            <p:nvPr/>
          </p:nvSpPr>
          <p:spPr>
            <a:xfrm>
              <a:off x="0" y="855262"/>
              <a:ext cx="5523358" cy="500380"/>
            </a:xfrm>
            <a:prstGeom prst="rect">
              <a:avLst/>
            </a:prstGeom>
          </p:spPr>
          <p:txBody>
            <a:bodyPr lIns="0" tIns="0" rIns="0" bIns="0" rtlCol="0" anchor="t">
              <a:spAutoFit/>
            </a:bodyPr>
            <a:lstStyle/>
            <a:p>
              <a:pPr>
                <a:lnSpc>
                  <a:spcPts val="2940"/>
                </a:lnSpc>
              </a:pPr>
              <a:endParaRPr/>
            </a:p>
          </p:txBody>
        </p:sp>
        <p:sp>
          <p:nvSpPr>
            <p:cNvPr id="20" name="TextBox 20"/>
            <p:cNvSpPr txBox="1"/>
            <p:nvPr/>
          </p:nvSpPr>
          <p:spPr>
            <a:xfrm>
              <a:off x="0" y="-38100"/>
              <a:ext cx="5523358"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Tuition and Fees</a:t>
              </a:r>
            </a:p>
          </p:txBody>
        </p:sp>
      </p:grpSp>
      <p:grpSp>
        <p:nvGrpSpPr>
          <p:cNvPr id="21" name="Group 21"/>
          <p:cNvGrpSpPr/>
          <p:nvPr/>
        </p:nvGrpSpPr>
        <p:grpSpPr>
          <a:xfrm>
            <a:off x="12714983" y="4592693"/>
            <a:ext cx="4142518" cy="5143779"/>
            <a:chOff x="0" y="0"/>
            <a:chExt cx="5523358" cy="6858372"/>
          </a:xfrm>
        </p:grpSpPr>
        <p:sp>
          <p:nvSpPr>
            <p:cNvPr id="22" name="TextBox 22"/>
            <p:cNvSpPr txBox="1"/>
            <p:nvPr/>
          </p:nvSpPr>
          <p:spPr>
            <a:xfrm>
              <a:off x="0" y="-38100"/>
              <a:ext cx="5523358"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Book and Supply Stipend</a:t>
              </a:r>
            </a:p>
          </p:txBody>
        </p:sp>
        <p:sp>
          <p:nvSpPr>
            <p:cNvPr id="23" name="TextBox 23"/>
            <p:cNvSpPr txBox="1"/>
            <p:nvPr/>
          </p:nvSpPr>
          <p:spPr>
            <a:xfrm>
              <a:off x="0" y="855262"/>
              <a:ext cx="5523358" cy="6003110"/>
            </a:xfrm>
            <a:prstGeom prst="rect">
              <a:avLst/>
            </a:prstGeom>
          </p:spPr>
          <p:txBody>
            <a:bodyPr lIns="0" tIns="0" rIns="0" bIns="0" rtlCol="0" anchor="t">
              <a:spAutoFit/>
            </a:bodyPr>
            <a:lstStyle/>
            <a:p>
              <a:pPr>
                <a:lnSpc>
                  <a:spcPts val="2800"/>
                </a:lnSpc>
              </a:pPr>
              <a:r>
                <a:rPr lang="en-US" sz="2000">
                  <a:solidFill>
                    <a:srgbClr val="191919"/>
                  </a:solidFill>
                  <a:latin typeface="Telegraf"/>
                </a:rPr>
                <a:t>- Paid directly to the student</a:t>
              </a:r>
            </a:p>
            <a:p>
              <a:pPr>
                <a:lnSpc>
                  <a:spcPts val="1120"/>
                </a:lnSpc>
              </a:pPr>
              <a:endParaRPr lang="en-US" sz="2000">
                <a:solidFill>
                  <a:srgbClr val="191919"/>
                </a:solidFill>
                <a:latin typeface="Telegraf"/>
              </a:endParaRPr>
            </a:p>
            <a:p>
              <a:pPr>
                <a:lnSpc>
                  <a:spcPts val="2800"/>
                </a:lnSpc>
              </a:pPr>
              <a:r>
                <a:rPr lang="en-US" sz="2000">
                  <a:solidFill>
                    <a:srgbClr val="191919"/>
                  </a:solidFill>
                  <a:latin typeface="Telegraf"/>
                </a:rPr>
                <a:t>- </a:t>
              </a:r>
              <a:r>
                <a:rPr lang="en-US" sz="2000">
                  <a:solidFill>
                    <a:srgbClr val="191919"/>
                  </a:solidFill>
                  <a:latin typeface="Arimo"/>
                </a:rPr>
                <a:t>Up to $1,000 per academic year</a:t>
              </a:r>
            </a:p>
            <a:p>
              <a:pPr>
                <a:lnSpc>
                  <a:spcPts val="1120"/>
                </a:lnSpc>
              </a:pPr>
              <a:endParaRPr lang="en-US" sz="2000">
                <a:solidFill>
                  <a:srgbClr val="191919"/>
                </a:solidFill>
                <a:latin typeface="Arimo"/>
              </a:endParaRPr>
            </a:p>
            <a:p>
              <a:pPr>
                <a:lnSpc>
                  <a:spcPts val="2800"/>
                </a:lnSpc>
              </a:pPr>
              <a:r>
                <a:rPr lang="en-US" sz="2000">
                  <a:solidFill>
                    <a:srgbClr val="191919"/>
                  </a:solidFill>
                  <a:latin typeface="Telegraf"/>
                </a:rPr>
                <a:t>- </a:t>
              </a:r>
              <a:r>
                <a:rPr lang="en-US" sz="2000">
                  <a:solidFill>
                    <a:srgbClr val="191919"/>
                  </a:solidFill>
                  <a:latin typeface="Arimo"/>
                </a:rPr>
                <a:t>Computed at $41.67 per credit hour</a:t>
              </a:r>
            </a:p>
            <a:p>
              <a:pPr>
                <a:lnSpc>
                  <a:spcPts val="1120"/>
                </a:lnSpc>
              </a:pPr>
              <a:endParaRPr lang="en-US" sz="2000">
                <a:solidFill>
                  <a:srgbClr val="191919"/>
                </a:solidFill>
                <a:latin typeface="Arimo"/>
              </a:endParaRPr>
            </a:p>
            <a:p>
              <a:pPr>
                <a:lnSpc>
                  <a:spcPts val="2800"/>
                </a:lnSpc>
              </a:pPr>
              <a:r>
                <a:rPr lang="en-US" sz="2000">
                  <a:solidFill>
                    <a:srgbClr val="191919"/>
                  </a:solidFill>
                  <a:latin typeface="Telegraf"/>
                </a:rPr>
                <a:t>- </a:t>
              </a:r>
              <a:r>
                <a:rPr lang="en-US" sz="2000">
                  <a:solidFill>
                    <a:srgbClr val="191919"/>
                  </a:solidFill>
                  <a:latin typeface="Arimo"/>
                </a:rPr>
                <a:t>Lump sum payment (each quarter, semester or term attended)</a:t>
              </a:r>
            </a:p>
            <a:p>
              <a:pPr>
                <a:lnSpc>
                  <a:spcPts val="1120"/>
                </a:lnSpc>
              </a:pPr>
              <a:endParaRPr lang="en-US" sz="2000">
                <a:solidFill>
                  <a:srgbClr val="191919"/>
                </a:solidFill>
                <a:latin typeface="Arimo"/>
              </a:endParaRPr>
            </a:p>
            <a:p>
              <a:pPr>
                <a:lnSpc>
                  <a:spcPts val="2800"/>
                </a:lnSpc>
              </a:pPr>
              <a:r>
                <a:rPr lang="en-US" sz="2000">
                  <a:solidFill>
                    <a:srgbClr val="191919"/>
                  </a:solidFill>
                  <a:latin typeface="Telegraf"/>
                </a:rPr>
                <a:t>- </a:t>
              </a:r>
              <a:r>
                <a:rPr lang="en-US" sz="2000">
                  <a:solidFill>
                    <a:srgbClr val="191919"/>
                  </a:solidFill>
                  <a:latin typeface="Arimo"/>
                </a:rPr>
                <a:t>Prorated based on the individual’s payment tier (50% to 100%) and rate of pursuit</a:t>
              </a:r>
            </a:p>
            <a:p>
              <a:pPr>
                <a:lnSpc>
                  <a:spcPts val="1120"/>
                </a:lnSpc>
              </a:pPr>
              <a:endParaRPr lang="en-US" sz="2000">
                <a:solidFill>
                  <a:srgbClr val="191919"/>
                </a:solidFill>
                <a:latin typeface="Arimo"/>
              </a:endParaRPr>
            </a:p>
            <a:p>
              <a:pPr>
                <a:lnSpc>
                  <a:spcPts val="2800"/>
                </a:lnSpc>
              </a:pPr>
              <a:r>
                <a:rPr lang="en-US" sz="2000">
                  <a:solidFill>
                    <a:srgbClr val="191919"/>
                  </a:solidFill>
                  <a:latin typeface="Telegraf"/>
                </a:rPr>
                <a:t>- </a:t>
              </a:r>
              <a:r>
                <a:rPr lang="en-US" sz="2000">
                  <a:solidFill>
                    <a:srgbClr val="191919"/>
                  </a:solidFill>
                  <a:latin typeface="Arimo"/>
                </a:rPr>
                <a:t>Eligible regardless of duty status</a:t>
              </a:r>
            </a:p>
          </p:txBody>
        </p:sp>
      </p:grpSp>
      <p:sp>
        <p:nvSpPr>
          <p:cNvPr id="24" name="TextBox 24"/>
          <p:cNvSpPr txBox="1"/>
          <p:nvPr/>
        </p:nvSpPr>
        <p:spPr>
          <a:xfrm>
            <a:off x="1348017" y="5105400"/>
            <a:ext cx="4142518" cy="4438650"/>
          </a:xfrm>
          <a:prstGeom prst="rect">
            <a:avLst/>
          </a:prstGeom>
        </p:spPr>
        <p:txBody>
          <a:bodyPr lIns="0" tIns="0" rIns="0" bIns="0" rtlCol="0" anchor="t">
            <a:spAutoFit/>
          </a:bodyPr>
          <a:lstStyle/>
          <a:p>
            <a:pPr>
              <a:lnSpc>
                <a:spcPts val="2400"/>
              </a:lnSpc>
              <a:spcBef>
                <a:spcPct val="0"/>
              </a:spcBef>
            </a:pPr>
            <a:r>
              <a:rPr lang="en-US" sz="2000">
                <a:solidFill>
                  <a:srgbClr val="191919"/>
                </a:solidFill>
                <a:latin typeface="Telegraf"/>
              </a:rPr>
              <a:t>- Pays up to 100% of in-state tuition and fees at public schools</a:t>
            </a:r>
          </a:p>
          <a:p>
            <a:pPr>
              <a:lnSpc>
                <a:spcPts val="1080"/>
              </a:lnSpc>
              <a:spcBef>
                <a:spcPct val="0"/>
              </a:spcBef>
            </a:pPr>
            <a:r>
              <a:rPr lang="en-US" sz="900">
                <a:solidFill>
                  <a:srgbClr val="191919"/>
                </a:solidFill>
                <a:latin typeface="Telegraf"/>
              </a:rPr>
              <a:t> </a:t>
            </a:r>
          </a:p>
          <a:p>
            <a:pPr>
              <a:lnSpc>
                <a:spcPts val="2400"/>
              </a:lnSpc>
              <a:spcBef>
                <a:spcPct val="0"/>
              </a:spcBef>
            </a:pPr>
            <a:r>
              <a:rPr lang="en-US" sz="2000">
                <a:solidFill>
                  <a:srgbClr val="191919"/>
                </a:solidFill>
                <a:latin typeface="Telegraf"/>
              </a:rPr>
              <a:t>- Pays private and out-of state tuition and fees up to the annual VA cap  </a:t>
            </a:r>
          </a:p>
          <a:p>
            <a:pPr>
              <a:lnSpc>
                <a:spcPts val="1200"/>
              </a:lnSpc>
              <a:spcBef>
                <a:spcPct val="0"/>
              </a:spcBef>
            </a:pPr>
            <a:endParaRPr lang="en-US" sz="2000">
              <a:solidFill>
                <a:srgbClr val="191919"/>
              </a:solidFill>
              <a:latin typeface="Telegraf"/>
            </a:endParaRPr>
          </a:p>
          <a:p>
            <a:pPr>
              <a:lnSpc>
                <a:spcPts val="2400"/>
              </a:lnSpc>
              <a:spcBef>
                <a:spcPct val="0"/>
              </a:spcBef>
            </a:pPr>
            <a:r>
              <a:rPr lang="en-US" sz="2000">
                <a:solidFill>
                  <a:srgbClr val="191919"/>
                </a:solidFill>
                <a:latin typeface="Telegraf"/>
              </a:rPr>
              <a:t>- Payments made directly to the school</a:t>
            </a:r>
          </a:p>
          <a:p>
            <a:pPr>
              <a:lnSpc>
                <a:spcPts val="1200"/>
              </a:lnSpc>
              <a:spcBef>
                <a:spcPct val="0"/>
              </a:spcBef>
            </a:pPr>
            <a:endParaRPr lang="en-US" sz="2000">
              <a:solidFill>
                <a:srgbClr val="191919"/>
              </a:solidFill>
              <a:latin typeface="Telegraf"/>
            </a:endParaRPr>
          </a:p>
          <a:p>
            <a:pPr>
              <a:lnSpc>
                <a:spcPts val="2400"/>
              </a:lnSpc>
              <a:spcBef>
                <a:spcPct val="0"/>
              </a:spcBef>
            </a:pPr>
            <a:r>
              <a:rPr lang="en-US" sz="2000">
                <a:solidFill>
                  <a:srgbClr val="191919"/>
                </a:solidFill>
                <a:latin typeface="Telegraf"/>
              </a:rPr>
              <a:t>- Pays after Federal and State Financial Aid and Grants</a:t>
            </a:r>
          </a:p>
          <a:p>
            <a:pPr>
              <a:lnSpc>
                <a:spcPts val="1200"/>
              </a:lnSpc>
              <a:spcBef>
                <a:spcPct val="0"/>
              </a:spcBef>
            </a:pPr>
            <a:endParaRPr lang="en-US" sz="2000">
              <a:solidFill>
                <a:srgbClr val="191919"/>
              </a:solidFill>
              <a:latin typeface="Telegraf"/>
            </a:endParaRPr>
          </a:p>
          <a:p>
            <a:pPr>
              <a:lnSpc>
                <a:spcPts val="2400"/>
              </a:lnSpc>
              <a:spcBef>
                <a:spcPct val="0"/>
              </a:spcBef>
            </a:pPr>
            <a:r>
              <a:rPr lang="en-US" sz="2000">
                <a:solidFill>
                  <a:srgbClr val="191919"/>
                </a:solidFill>
                <a:latin typeface="Telegraf"/>
              </a:rPr>
              <a:t>- Pays after Employer Based Aid or other assistance</a:t>
            </a:r>
          </a:p>
          <a:p>
            <a:pPr>
              <a:lnSpc>
                <a:spcPts val="1200"/>
              </a:lnSpc>
              <a:spcBef>
                <a:spcPct val="0"/>
              </a:spcBef>
            </a:pPr>
            <a:endParaRPr lang="en-US" sz="2000">
              <a:solidFill>
                <a:srgbClr val="191919"/>
              </a:solidFill>
              <a:latin typeface="Telegraf"/>
            </a:endParaRPr>
          </a:p>
          <a:p>
            <a:pPr>
              <a:lnSpc>
                <a:spcPts val="2400"/>
              </a:lnSpc>
              <a:spcBef>
                <a:spcPct val="0"/>
              </a:spcBef>
            </a:pPr>
            <a:r>
              <a:rPr lang="en-US" sz="2000">
                <a:solidFill>
                  <a:srgbClr val="191919"/>
                </a:solidFill>
                <a:latin typeface="Telegraf"/>
              </a:rPr>
              <a:t>- Amount based on payment tier</a:t>
            </a:r>
          </a:p>
        </p:txBody>
      </p:sp>
      <p:sp>
        <p:nvSpPr>
          <p:cNvPr id="25" name="TextBox 25"/>
          <p:cNvSpPr txBox="1"/>
          <p:nvPr/>
        </p:nvSpPr>
        <p:spPr>
          <a:xfrm>
            <a:off x="589220" y="41737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blip>
          <a:srcRect t="4355"/>
          <a:stretch>
            <a:fillRect/>
          </a:stretch>
        </p:blipFill>
        <p:spPr>
          <a:xfrm>
            <a:off x="0" y="0"/>
            <a:ext cx="16128113" cy="10287000"/>
          </a:xfrm>
          <a:prstGeom prst="rect">
            <a:avLst/>
          </a:prstGeom>
        </p:spPr>
      </p:pic>
      <p:sp>
        <p:nvSpPr>
          <p:cNvPr id="3" name="AutoShape 3"/>
          <p:cNvSpPr/>
          <p:nvPr/>
        </p:nvSpPr>
        <p:spPr>
          <a:xfrm>
            <a:off x="9144000" y="0"/>
            <a:ext cx="9144000" cy="10287000"/>
          </a:xfrm>
          <a:prstGeom prst="rect">
            <a:avLst/>
          </a:prstGeom>
          <a:solidFill>
            <a:srgbClr val="FEE600"/>
          </a:solidFill>
        </p:spPr>
        <p:txBody>
          <a:bodyPr/>
          <a:lstStyle/>
          <a:p>
            <a:endParaRPr lang="en-US"/>
          </a:p>
        </p:txBody>
      </p:sp>
      <p:pic>
        <p:nvPicPr>
          <p:cNvPr id="4" name="Picture 4"/>
          <p:cNvPicPr>
            <a:picLocks noChangeAspect="1"/>
          </p:cNvPicPr>
          <p:nvPr/>
        </p:nvPicPr>
        <p:blipFill>
          <a:blip r:embed="rId3"/>
          <a:srcRect r="20609"/>
          <a:stretch>
            <a:fillRect/>
          </a:stretch>
        </p:blipFill>
        <p:spPr>
          <a:xfrm>
            <a:off x="13197861" y="-11029"/>
            <a:ext cx="5090139" cy="2802384"/>
          </a:xfrm>
          <a:prstGeom prst="rect">
            <a:avLst/>
          </a:prstGeom>
        </p:spPr>
      </p:pic>
      <p:sp>
        <p:nvSpPr>
          <p:cNvPr id="5" name="TextBox 5"/>
          <p:cNvSpPr txBox="1"/>
          <p:nvPr/>
        </p:nvSpPr>
        <p:spPr>
          <a:xfrm>
            <a:off x="774524" y="1352064"/>
            <a:ext cx="7528259" cy="857250"/>
          </a:xfrm>
          <a:prstGeom prst="rect">
            <a:avLst/>
          </a:prstGeom>
        </p:spPr>
        <p:txBody>
          <a:bodyPr lIns="0" tIns="0" rIns="0" bIns="0" rtlCol="0" anchor="t">
            <a:spAutoFit/>
          </a:bodyPr>
          <a:lstStyle/>
          <a:p>
            <a:pPr algn="ctr">
              <a:lnSpc>
                <a:spcPts val="3285"/>
              </a:lnSpc>
            </a:pPr>
            <a:r>
              <a:rPr lang="en-US" sz="2737">
                <a:solidFill>
                  <a:srgbClr val="FEE600"/>
                </a:solidFill>
                <a:latin typeface="Telegraf Bold"/>
              </a:rPr>
              <a:t>Serve at least 90 days in a period of qualifying active duty on/after Sep 11, 2001</a:t>
            </a:r>
          </a:p>
        </p:txBody>
      </p:sp>
      <p:sp>
        <p:nvSpPr>
          <p:cNvPr id="6" name="TextBox 6"/>
          <p:cNvSpPr txBox="1"/>
          <p:nvPr/>
        </p:nvSpPr>
        <p:spPr>
          <a:xfrm>
            <a:off x="774524" y="2554364"/>
            <a:ext cx="7968169" cy="7311297"/>
          </a:xfrm>
          <a:prstGeom prst="rect">
            <a:avLst/>
          </a:prstGeom>
        </p:spPr>
        <p:txBody>
          <a:bodyPr lIns="0" tIns="0" rIns="0" bIns="0" rtlCol="0" anchor="t">
            <a:spAutoFit/>
          </a:bodyPr>
          <a:lstStyle/>
          <a:p>
            <a:pPr>
              <a:lnSpc>
                <a:spcPts val="3116"/>
              </a:lnSpc>
            </a:pPr>
            <a:r>
              <a:rPr lang="en-US" sz="2226" spc="44" dirty="0">
                <a:solidFill>
                  <a:srgbClr val="FFFFFF"/>
                </a:solidFill>
                <a:latin typeface="Telegraf"/>
              </a:rPr>
              <a:t>Qualifying Active Duty service is:</a:t>
            </a:r>
          </a:p>
          <a:p>
            <a:pPr>
              <a:lnSpc>
                <a:spcPts val="3116"/>
              </a:lnSpc>
            </a:pPr>
            <a:r>
              <a:rPr lang="en-US" sz="2226" spc="44" dirty="0">
                <a:solidFill>
                  <a:srgbClr val="FFFFFF"/>
                </a:solidFill>
                <a:latin typeface="Telegraf"/>
              </a:rPr>
              <a:t>- Service in any active component: Title 10 USC, Sections 688, 12301(a), 12301(d), 12301(g), 12301(h), 12302, 12304, 12304a, or 12304b</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Title 10 or 32 AGR</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Title 32 USC, Section 502(f): </a:t>
            </a:r>
          </a:p>
          <a:p>
            <a:pPr>
              <a:lnSpc>
                <a:spcPts val="876"/>
              </a:lnSpc>
            </a:pPr>
            <a:endParaRPr lang="en-US" sz="2226" spc="44" dirty="0">
              <a:solidFill>
                <a:srgbClr val="FFFFFF"/>
              </a:solidFill>
              <a:latin typeface="Telegraf"/>
            </a:endParaRPr>
          </a:p>
          <a:p>
            <a:pPr marL="480647" lvl="1" indent="-240323">
              <a:lnSpc>
                <a:spcPts val="3116"/>
              </a:lnSpc>
              <a:buFont typeface="Arial"/>
              <a:buChar char="•"/>
            </a:pPr>
            <a:r>
              <a:rPr lang="en-US" sz="2226" spc="44" dirty="0">
                <a:solidFill>
                  <a:srgbClr val="FFFFFF"/>
                </a:solidFill>
                <a:latin typeface="Telegraf"/>
              </a:rPr>
              <a:t>Operation Noble Eagle: 11 Sep 2001-31 May 2002</a:t>
            </a:r>
          </a:p>
          <a:p>
            <a:pPr marL="480647" lvl="1" indent="-240323">
              <a:lnSpc>
                <a:spcPts val="3116"/>
              </a:lnSpc>
              <a:buFont typeface="Arial"/>
              <a:buChar char="•"/>
            </a:pPr>
            <a:r>
              <a:rPr lang="en-US" sz="2226" spc="44" dirty="0">
                <a:solidFill>
                  <a:srgbClr val="FFFFFF"/>
                </a:solidFill>
                <a:latin typeface="Telegraf"/>
              </a:rPr>
              <a:t>Southwest Border (Operation Guardian Shield): 15 Feb 2019-20 Jan 2021 </a:t>
            </a:r>
          </a:p>
          <a:p>
            <a:pPr marL="480647" lvl="1" indent="-240323">
              <a:lnSpc>
                <a:spcPts val="3116"/>
              </a:lnSpc>
              <a:buFont typeface="Arial"/>
              <a:buChar char="•"/>
            </a:pPr>
            <a:r>
              <a:rPr lang="en-US" sz="2226" spc="44" dirty="0">
                <a:solidFill>
                  <a:srgbClr val="FFFFFF"/>
                </a:solidFill>
                <a:latin typeface="Telegraf"/>
              </a:rPr>
              <a:t>COVID-19 Pandemic Response: 22 March 2020-1 Jul 2022</a:t>
            </a:r>
          </a:p>
          <a:p>
            <a:pPr marL="480647" lvl="1" indent="-240323">
              <a:lnSpc>
                <a:spcPts val="3116"/>
              </a:lnSpc>
              <a:buFont typeface="Arial"/>
              <a:buChar char="•"/>
            </a:pPr>
            <a:r>
              <a:rPr lang="en-US" sz="2226" spc="44" dirty="0">
                <a:solidFill>
                  <a:srgbClr val="FFFFFF"/>
                </a:solidFill>
                <a:latin typeface="Telegraf"/>
              </a:rPr>
              <a:t>Capitol Police (59th Inauguration): 11 Jan 2021-23 May 2021 </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Awarded a Purple Heart</a:t>
            </a:r>
          </a:p>
          <a:p>
            <a:pPr>
              <a:lnSpc>
                <a:spcPts val="876"/>
              </a:lnSpc>
            </a:pPr>
            <a:endParaRPr lang="en-US" sz="2226" spc="44" dirty="0">
              <a:solidFill>
                <a:srgbClr val="FFFFFF"/>
              </a:solidFill>
              <a:latin typeface="Telegraf"/>
            </a:endParaRPr>
          </a:p>
          <a:p>
            <a:pPr>
              <a:lnSpc>
                <a:spcPts val="3116"/>
              </a:lnSpc>
            </a:pPr>
            <a:r>
              <a:rPr lang="en-US" sz="2226" spc="46" dirty="0">
                <a:solidFill>
                  <a:srgbClr val="FFFFFF"/>
                </a:solidFill>
                <a:latin typeface="Telegraf"/>
              </a:rPr>
              <a:t>- Serve in a qualifying duty status for more than 30 days and separate due to a service-connected disability or injury</a:t>
            </a:r>
          </a:p>
        </p:txBody>
      </p:sp>
      <p:grpSp>
        <p:nvGrpSpPr>
          <p:cNvPr id="7" name="Group 7"/>
          <p:cNvGrpSpPr/>
          <p:nvPr/>
        </p:nvGrpSpPr>
        <p:grpSpPr>
          <a:xfrm>
            <a:off x="9660456" y="2536455"/>
            <a:ext cx="8298376" cy="4542057"/>
            <a:chOff x="0" y="0"/>
            <a:chExt cx="11064501" cy="6056076"/>
          </a:xfrm>
        </p:grpSpPr>
        <p:sp>
          <p:nvSpPr>
            <p:cNvPr id="8" name="TextBox 8"/>
            <p:cNvSpPr txBox="1"/>
            <p:nvPr/>
          </p:nvSpPr>
          <p:spPr>
            <a:xfrm>
              <a:off x="0" y="-57150"/>
              <a:ext cx="11064501" cy="746382"/>
            </a:xfrm>
            <a:prstGeom prst="rect">
              <a:avLst/>
            </a:prstGeom>
          </p:spPr>
          <p:txBody>
            <a:bodyPr lIns="0" tIns="0" rIns="0" bIns="0" rtlCol="0" anchor="t">
              <a:spAutoFit/>
            </a:bodyPr>
            <a:lstStyle/>
            <a:p>
              <a:pPr>
                <a:lnSpc>
                  <a:spcPts val="4100"/>
                </a:lnSpc>
              </a:pPr>
              <a:r>
                <a:rPr lang="en-US" sz="3417">
                  <a:solidFill>
                    <a:srgbClr val="191919"/>
                  </a:solidFill>
                  <a:latin typeface="Telegraf Bold"/>
                </a:rPr>
                <a:t>Non-Qualifying Service:</a:t>
              </a:r>
            </a:p>
          </p:txBody>
        </p:sp>
        <p:sp>
          <p:nvSpPr>
            <p:cNvPr id="9" name="TextBox 9"/>
            <p:cNvSpPr txBox="1"/>
            <p:nvPr/>
          </p:nvSpPr>
          <p:spPr>
            <a:xfrm>
              <a:off x="0" y="1174196"/>
              <a:ext cx="11064501" cy="4881880"/>
            </a:xfrm>
            <a:prstGeom prst="rect">
              <a:avLst/>
            </a:prstGeom>
          </p:spPr>
          <p:txBody>
            <a:bodyPr lIns="0" tIns="0" rIns="0" bIns="0" rtlCol="0" anchor="t">
              <a:spAutoFit/>
            </a:bodyPr>
            <a:lstStyle/>
            <a:p>
              <a:pPr>
                <a:lnSpc>
                  <a:spcPts val="2940"/>
                </a:lnSpc>
              </a:pPr>
              <a:r>
                <a:rPr lang="en-US" sz="2100" spc="42" dirty="0">
                  <a:solidFill>
                    <a:srgbClr val="191919"/>
                  </a:solidFill>
                  <a:latin typeface="Arimo Bold"/>
                </a:rPr>
                <a:t>- Title 32 ADOS/ADSW </a:t>
              </a:r>
            </a:p>
            <a:p>
              <a:pPr>
                <a:lnSpc>
                  <a:spcPts val="2940"/>
                </a:lnSpc>
              </a:pPr>
              <a:r>
                <a:rPr lang="en-US" sz="2100" spc="42" dirty="0">
                  <a:solidFill>
                    <a:srgbClr val="191919"/>
                  </a:solidFill>
                  <a:latin typeface="Arimo Bold"/>
                </a:rPr>
                <a:t>(Other than 11 Sep 01 – 31 May 02, in which orders state </a:t>
              </a:r>
            </a:p>
            <a:p>
              <a:pPr>
                <a:lnSpc>
                  <a:spcPts val="2940"/>
                </a:lnSpc>
              </a:pPr>
              <a:r>
                <a:rPr lang="en-US" sz="2100" spc="42" dirty="0">
                  <a:solidFill>
                    <a:srgbClr val="191919"/>
                  </a:solidFill>
                  <a:latin typeface="Arimo Bold"/>
                </a:rPr>
                <a:t> “In Support of Operation Noble Eagle”)</a:t>
              </a:r>
            </a:p>
            <a:p>
              <a:pPr>
                <a:lnSpc>
                  <a:spcPts val="1400"/>
                </a:lnSpc>
              </a:pPr>
              <a:endParaRPr lang="en-US" sz="2100" spc="42" dirty="0">
                <a:solidFill>
                  <a:srgbClr val="191919"/>
                </a:solidFill>
                <a:latin typeface="Arimo Bold"/>
              </a:endParaRPr>
            </a:p>
            <a:p>
              <a:pPr>
                <a:lnSpc>
                  <a:spcPts val="2940"/>
                </a:lnSpc>
              </a:pPr>
              <a:r>
                <a:rPr lang="en-US" sz="2100" spc="42" dirty="0">
                  <a:solidFill>
                    <a:srgbClr val="191919"/>
                  </a:solidFill>
                  <a:latin typeface="Telegraf"/>
                </a:rPr>
                <a:t>- </a:t>
              </a:r>
              <a:r>
                <a:rPr lang="en-US" sz="2100" spc="42" dirty="0">
                  <a:solidFill>
                    <a:srgbClr val="191919"/>
                  </a:solidFill>
                  <a:latin typeface="Arimo Bold"/>
                </a:rPr>
                <a:t>Service Academy Contract Period</a:t>
              </a:r>
            </a:p>
            <a:p>
              <a:pPr>
                <a:lnSpc>
                  <a:spcPts val="1400"/>
                </a:lnSpc>
              </a:pPr>
              <a:endParaRPr lang="en-US" sz="2100" spc="42" dirty="0">
                <a:solidFill>
                  <a:srgbClr val="191919"/>
                </a:solidFill>
                <a:latin typeface="Arimo Bold"/>
              </a:endParaRPr>
            </a:p>
            <a:p>
              <a:pPr>
                <a:lnSpc>
                  <a:spcPts val="2940"/>
                </a:lnSpc>
              </a:pPr>
              <a:r>
                <a:rPr lang="en-US" sz="2100" spc="42" dirty="0">
                  <a:solidFill>
                    <a:srgbClr val="191919"/>
                  </a:solidFill>
                  <a:latin typeface="Telegraf"/>
                </a:rPr>
                <a:t>- </a:t>
              </a:r>
              <a:r>
                <a:rPr lang="en-US" sz="2100" spc="42" dirty="0">
                  <a:solidFill>
                    <a:srgbClr val="191919"/>
                  </a:solidFill>
                  <a:latin typeface="Arimo Bold"/>
                </a:rPr>
                <a:t>ROTC Active Duty Contract Period</a:t>
              </a:r>
            </a:p>
            <a:p>
              <a:pPr>
                <a:lnSpc>
                  <a:spcPts val="1400"/>
                </a:lnSpc>
              </a:pPr>
              <a:endParaRPr lang="en-US" sz="2100" spc="42" dirty="0">
                <a:solidFill>
                  <a:srgbClr val="191919"/>
                </a:solidFill>
                <a:latin typeface="Arimo Bold"/>
              </a:endParaRPr>
            </a:p>
            <a:p>
              <a:pPr>
                <a:lnSpc>
                  <a:spcPts val="2940"/>
                </a:lnSpc>
              </a:pPr>
              <a:r>
                <a:rPr lang="en-US" sz="2100" spc="42" dirty="0">
                  <a:solidFill>
                    <a:srgbClr val="191919"/>
                  </a:solidFill>
                  <a:latin typeface="Telegraf Bold"/>
                </a:rPr>
                <a:t>- </a:t>
              </a:r>
              <a:r>
                <a:rPr lang="en-US" sz="2100" spc="42" dirty="0">
                  <a:solidFill>
                    <a:srgbClr val="191919"/>
                  </a:solidFill>
                  <a:latin typeface="Arimo Bold"/>
                </a:rPr>
                <a:t>Active Duty used for Active Duty Loan Repayment</a:t>
              </a:r>
            </a:p>
            <a:p>
              <a:pPr>
                <a:lnSpc>
                  <a:spcPts val="1400"/>
                </a:lnSpc>
              </a:pPr>
              <a:endParaRPr lang="en-US" sz="2100" spc="42" dirty="0">
                <a:solidFill>
                  <a:srgbClr val="191919"/>
                </a:solidFill>
                <a:latin typeface="Arimo Bold"/>
              </a:endParaRPr>
            </a:p>
            <a:p>
              <a:pPr>
                <a:lnSpc>
                  <a:spcPts val="2940"/>
                </a:lnSpc>
              </a:pPr>
              <a:r>
                <a:rPr lang="en-US" sz="2100" spc="42" dirty="0">
                  <a:solidFill>
                    <a:srgbClr val="191919"/>
                  </a:solidFill>
                  <a:latin typeface="Telegraf"/>
                </a:rPr>
                <a:t>-</a:t>
              </a:r>
              <a:r>
                <a:rPr lang="en-US" sz="2100" spc="42" dirty="0">
                  <a:solidFill>
                    <a:srgbClr val="191919"/>
                  </a:solidFill>
                  <a:latin typeface="Telegraf Bold"/>
                </a:rPr>
                <a:t> A</a:t>
              </a:r>
              <a:r>
                <a:rPr lang="en-US" sz="2100" spc="42" dirty="0">
                  <a:solidFill>
                    <a:srgbClr val="191919"/>
                  </a:solidFill>
                  <a:latin typeface="Arimo Bold"/>
                </a:rPr>
                <a:t>ctive Duty period receiving less than Honorable discharge</a:t>
              </a:r>
            </a:p>
          </p:txBody>
        </p:sp>
      </p:grpSp>
      <p:sp>
        <p:nvSpPr>
          <p:cNvPr id="10" name="TextBox 10"/>
          <p:cNvSpPr txBox="1"/>
          <p:nvPr/>
        </p:nvSpPr>
        <p:spPr>
          <a:xfrm>
            <a:off x="10359988" y="961836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
        <p:nvSpPr>
          <p:cNvPr id="11" name="TextBox 11"/>
          <p:cNvSpPr txBox="1"/>
          <p:nvPr/>
        </p:nvSpPr>
        <p:spPr>
          <a:xfrm>
            <a:off x="774524" y="276454"/>
            <a:ext cx="5804743" cy="944245"/>
          </a:xfrm>
          <a:prstGeom prst="rect">
            <a:avLst/>
          </a:prstGeom>
        </p:spPr>
        <p:txBody>
          <a:bodyPr lIns="0" tIns="0" rIns="0" bIns="0" rtlCol="0" anchor="t">
            <a:spAutoFit/>
          </a:bodyPr>
          <a:lstStyle/>
          <a:p>
            <a:pPr algn="ctr">
              <a:lnSpc>
                <a:spcPts val="7279"/>
              </a:lnSpc>
            </a:pPr>
            <a:r>
              <a:rPr lang="en-US" sz="5199">
                <a:solidFill>
                  <a:srgbClr val="FFFFFF"/>
                </a:solidFill>
                <a:latin typeface="Telegraf"/>
              </a:rPr>
              <a:t>How Do I Qualify?</a:t>
            </a:r>
            <a:r>
              <a:rPr lang="en-US" sz="5199">
                <a:solidFill>
                  <a:srgbClr val="000000"/>
                </a:solidFill>
                <a:latin typeface="Telegraf"/>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23251" r="23251" b="4195"/>
          <a:stretch>
            <a:fillRect/>
          </a:stretch>
        </p:blipFill>
        <p:spPr>
          <a:xfrm>
            <a:off x="7364815" y="63699"/>
            <a:ext cx="10900773" cy="10200117"/>
          </a:xfrm>
          <a:prstGeom prst="rect">
            <a:avLst/>
          </a:prstGeom>
        </p:spPr>
      </p:pic>
      <p:sp>
        <p:nvSpPr>
          <p:cNvPr id="3" name="AutoShape 3"/>
          <p:cNvSpPr/>
          <p:nvPr/>
        </p:nvSpPr>
        <p:spPr>
          <a:xfrm>
            <a:off x="0" y="0"/>
            <a:ext cx="7450548" cy="10287000"/>
          </a:xfrm>
          <a:prstGeom prst="rect">
            <a:avLst/>
          </a:prstGeom>
          <a:solidFill>
            <a:srgbClr val="FEE600"/>
          </a:solidFill>
        </p:spPr>
        <p:txBody>
          <a:bodyPr/>
          <a:lstStyle/>
          <a:p>
            <a:endParaRPr lang="en-US"/>
          </a:p>
        </p:txBody>
      </p:sp>
      <p:pic>
        <p:nvPicPr>
          <p:cNvPr id="4" name="Picture 4"/>
          <p:cNvPicPr>
            <a:picLocks noChangeAspect="1"/>
          </p:cNvPicPr>
          <p:nvPr/>
        </p:nvPicPr>
        <p:blipFill>
          <a:blip r:embed="rId3"/>
          <a:srcRect l="30988" t="13291"/>
          <a:stretch>
            <a:fillRect/>
          </a:stretch>
        </p:blipFill>
        <p:spPr>
          <a:xfrm>
            <a:off x="0" y="271025"/>
            <a:ext cx="4424674" cy="2429892"/>
          </a:xfrm>
          <a:prstGeom prst="rect">
            <a:avLst/>
          </a:prstGeom>
        </p:spPr>
      </p:pic>
      <p:sp>
        <p:nvSpPr>
          <p:cNvPr id="5" name="TextBox 5"/>
          <p:cNvSpPr txBox="1"/>
          <p:nvPr/>
        </p:nvSpPr>
        <p:spPr>
          <a:xfrm>
            <a:off x="735040" y="2538992"/>
            <a:ext cx="5817742" cy="3983991"/>
          </a:xfrm>
          <a:prstGeom prst="rect">
            <a:avLst/>
          </a:prstGeom>
        </p:spPr>
        <p:txBody>
          <a:bodyPr lIns="0" tIns="0" rIns="0" bIns="0" rtlCol="0" anchor="t">
            <a:spAutoFit/>
          </a:bodyPr>
          <a:lstStyle/>
          <a:p>
            <a:pPr marL="0" lvl="0" indent="0" algn="ctr">
              <a:lnSpc>
                <a:spcPts val="7600"/>
              </a:lnSpc>
            </a:pPr>
            <a:r>
              <a:rPr lang="en-US" sz="7600" dirty="0">
                <a:solidFill>
                  <a:srgbClr val="191919"/>
                </a:solidFill>
                <a:latin typeface="Telegraf Bold Bold"/>
              </a:rPr>
              <a:t>Post-9/11 GI Bill Payment Tiers</a:t>
            </a:r>
          </a:p>
        </p:txBody>
      </p:sp>
      <p:grpSp>
        <p:nvGrpSpPr>
          <p:cNvPr id="6" name="Group 6"/>
          <p:cNvGrpSpPr/>
          <p:nvPr/>
        </p:nvGrpSpPr>
        <p:grpSpPr>
          <a:xfrm>
            <a:off x="1021324" y="6191897"/>
            <a:ext cx="5538304" cy="3451537"/>
            <a:chOff x="0" y="0"/>
            <a:chExt cx="7384406" cy="4602050"/>
          </a:xfrm>
        </p:grpSpPr>
        <p:sp>
          <p:nvSpPr>
            <p:cNvPr id="7" name="TextBox 7"/>
            <p:cNvSpPr txBox="1"/>
            <p:nvPr/>
          </p:nvSpPr>
          <p:spPr>
            <a:xfrm>
              <a:off x="0" y="-47625"/>
              <a:ext cx="7384406" cy="733425"/>
            </a:xfrm>
            <a:prstGeom prst="rect">
              <a:avLst/>
            </a:prstGeom>
          </p:spPr>
          <p:txBody>
            <a:bodyPr lIns="0" tIns="0" rIns="0" bIns="0" rtlCol="0" anchor="t">
              <a:spAutoFit/>
            </a:bodyPr>
            <a:lstStyle/>
            <a:p>
              <a:pPr>
                <a:lnSpc>
                  <a:spcPts val="4079"/>
                </a:lnSpc>
              </a:pPr>
              <a:endParaRPr/>
            </a:p>
          </p:txBody>
        </p:sp>
        <p:sp>
          <p:nvSpPr>
            <p:cNvPr id="8" name="TextBox 8"/>
            <p:cNvSpPr txBox="1"/>
            <p:nvPr/>
          </p:nvSpPr>
          <p:spPr>
            <a:xfrm>
              <a:off x="0" y="1167970"/>
              <a:ext cx="7384406" cy="3434080"/>
            </a:xfrm>
            <a:prstGeom prst="rect">
              <a:avLst/>
            </a:prstGeom>
          </p:spPr>
          <p:txBody>
            <a:bodyPr lIns="0" tIns="0" rIns="0" bIns="0" rtlCol="0" anchor="t">
              <a:spAutoFit/>
            </a:bodyPr>
            <a:lstStyle/>
            <a:p>
              <a:pPr>
                <a:lnSpc>
                  <a:spcPts val="2940"/>
                </a:lnSpc>
              </a:pPr>
              <a:r>
                <a:rPr lang="en-US" sz="2100" spc="42" dirty="0">
                  <a:solidFill>
                    <a:srgbClr val="191919"/>
                  </a:solidFill>
                  <a:latin typeface="Telegraf"/>
                </a:rPr>
                <a:t>Basic Training and AIT c</a:t>
              </a:r>
              <a:r>
                <a:rPr lang="en-US" sz="2100" spc="24" dirty="0">
                  <a:solidFill>
                    <a:srgbClr val="191919"/>
                  </a:solidFill>
                  <a:latin typeface="Arimo"/>
                </a:rPr>
                <a:t>an be added to established qualifying time if:</a:t>
              </a:r>
            </a:p>
            <a:p>
              <a:pPr>
                <a:lnSpc>
                  <a:spcPts val="1400"/>
                </a:lnSpc>
              </a:pPr>
              <a:endParaRPr lang="en-US" sz="2100" spc="24" dirty="0">
                <a:solidFill>
                  <a:srgbClr val="191919"/>
                </a:solidFill>
                <a:latin typeface="Arimo"/>
              </a:endParaRPr>
            </a:p>
            <a:p>
              <a:pPr>
                <a:lnSpc>
                  <a:spcPts val="2940"/>
                </a:lnSpc>
              </a:pPr>
              <a:r>
                <a:rPr lang="en-US" sz="2100" spc="42" dirty="0">
                  <a:solidFill>
                    <a:srgbClr val="191919"/>
                  </a:solidFill>
                  <a:latin typeface="Telegraf"/>
                </a:rPr>
                <a:t>- </a:t>
              </a:r>
              <a:r>
                <a:rPr lang="en-US" sz="2100" spc="24" dirty="0">
                  <a:solidFill>
                    <a:srgbClr val="191919"/>
                  </a:solidFill>
                  <a:latin typeface="Arimo"/>
                </a:rPr>
                <a:t>You have already completed 24 months of other qualifying active duty time; and</a:t>
              </a:r>
            </a:p>
            <a:p>
              <a:pPr>
                <a:lnSpc>
                  <a:spcPts val="1400"/>
                </a:lnSpc>
              </a:pPr>
              <a:endParaRPr lang="en-US" sz="2100" spc="24" dirty="0">
                <a:solidFill>
                  <a:srgbClr val="191919"/>
                </a:solidFill>
                <a:latin typeface="Arimo"/>
              </a:endParaRPr>
            </a:p>
            <a:p>
              <a:pPr>
                <a:lnSpc>
                  <a:spcPts val="2940"/>
                </a:lnSpc>
              </a:pPr>
              <a:r>
                <a:rPr lang="en-US" sz="2100" spc="42" dirty="0">
                  <a:solidFill>
                    <a:srgbClr val="191919"/>
                  </a:solidFill>
                  <a:latin typeface="Telegraf"/>
                </a:rPr>
                <a:t>- </a:t>
              </a:r>
              <a:r>
                <a:rPr lang="en-US" sz="2100" spc="24" dirty="0">
                  <a:solidFill>
                    <a:srgbClr val="191919"/>
                  </a:solidFill>
                  <a:latin typeface="Arimo"/>
                </a:rPr>
                <a:t>Your Basic Training and/or AIT occurred on or after 9/11/2001</a:t>
              </a:r>
            </a:p>
          </p:txBody>
        </p:sp>
      </p:grpSp>
      <p:sp>
        <p:nvSpPr>
          <p:cNvPr id="9" name="TextBox 9"/>
          <p:cNvSpPr txBox="1"/>
          <p:nvPr/>
        </p:nvSpPr>
        <p:spPr>
          <a:xfrm>
            <a:off x="7660104" y="2630985"/>
            <a:ext cx="8795599" cy="2958190"/>
          </a:xfrm>
          <a:prstGeom prst="rect">
            <a:avLst/>
          </a:prstGeom>
        </p:spPr>
        <p:txBody>
          <a:bodyPr lIns="0" tIns="0" rIns="0" bIns="0" rtlCol="0" anchor="t">
            <a:spAutoFit/>
          </a:bodyPr>
          <a:lstStyle/>
          <a:p>
            <a:pPr>
              <a:lnSpc>
                <a:spcPts val="3955"/>
              </a:lnSpc>
            </a:pPr>
            <a:r>
              <a:rPr lang="en-US" sz="2081" spc="333">
                <a:solidFill>
                  <a:srgbClr val="FFFFFF"/>
                </a:solidFill>
                <a:latin typeface="Telegraf"/>
              </a:rPr>
              <a:t>At least 36 cumulative months or Purple Heart Award</a:t>
            </a:r>
            <a:r>
              <a:rPr lang="en-US" sz="2081" spc="333">
                <a:solidFill>
                  <a:srgbClr val="FFFFFF"/>
                </a:solidFill>
                <a:latin typeface="Telegraf Bold"/>
              </a:rPr>
              <a:t>  </a:t>
            </a:r>
          </a:p>
          <a:p>
            <a:pPr>
              <a:lnSpc>
                <a:spcPts val="3955"/>
              </a:lnSpc>
            </a:pPr>
            <a:r>
              <a:rPr lang="en-US" sz="2081" spc="269">
                <a:solidFill>
                  <a:srgbClr val="FFFFFF"/>
                </a:solidFill>
                <a:latin typeface="Telegraf"/>
              </a:rPr>
              <a:t>At least 30 cumulative months</a:t>
            </a:r>
          </a:p>
          <a:p>
            <a:pPr>
              <a:lnSpc>
                <a:spcPts val="3955"/>
              </a:lnSpc>
            </a:pPr>
            <a:r>
              <a:rPr lang="en-US" sz="2081" spc="333">
                <a:solidFill>
                  <a:srgbClr val="FFFFFF"/>
                </a:solidFill>
                <a:latin typeface="Telegraf"/>
              </a:rPr>
              <a:t>At least 24 cumulative months</a:t>
            </a:r>
          </a:p>
          <a:p>
            <a:pPr>
              <a:lnSpc>
                <a:spcPts val="3955"/>
              </a:lnSpc>
            </a:pPr>
            <a:r>
              <a:rPr lang="en-US" sz="2081" spc="333">
                <a:solidFill>
                  <a:srgbClr val="FFFFFF"/>
                </a:solidFill>
                <a:latin typeface="Telegraf"/>
              </a:rPr>
              <a:t>At least 18 cumulative months</a:t>
            </a:r>
          </a:p>
          <a:p>
            <a:pPr>
              <a:lnSpc>
                <a:spcPts val="3955"/>
              </a:lnSpc>
            </a:pPr>
            <a:r>
              <a:rPr lang="en-US" sz="2081" spc="333">
                <a:solidFill>
                  <a:srgbClr val="FFFFFF"/>
                </a:solidFill>
                <a:latin typeface="Telegraf"/>
              </a:rPr>
              <a:t>At least 6 cumulative months</a:t>
            </a:r>
          </a:p>
          <a:p>
            <a:pPr>
              <a:lnSpc>
                <a:spcPts val="3955"/>
              </a:lnSpc>
            </a:pPr>
            <a:r>
              <a:rPr lang="en-US" sz="2081" spc="333">
                <a:solidFill>
                  <a:srgbClr val="FFFFFF"/>
                </a:solidFill>
                <a:latin typeface="Telegraf"/>
              </a:rPr>
              <a:t>At least 90 aggregate days</a:t>
            </a:r>
          </a:p>
        </p:txBody>
      </p:sp>
      <p:sp>
        <p:nvSpPr>
          <p:cNvPr id="10" name="TextBox 10"/>
          <p:cNvSpPr txBox="1"/>
          <p:nvPr/>
        </p:nvSpPr>
        <p:spPr>
          <a:xfrm>
            <a:off x="15589946" y="2538992"/>
            <a:ext cx="2024666" cy="3381763"/>
          </a:xfrm>
          <a:prstGeom prst="rect">
            <a:avLst/>
          </a:prstGeom>
        </p:spPr>
        <p:txBody>
          <a:bodyPr lIns="0" tIns="0" rIns="0" bIns="0" rtlCol="0" anchor="t">
            <a:spAutoFit/>
          </a:bodyPr>
          <a:lstStyle/>
          <a:p>
            <a:pPr algn="r">
              <a:lnSpc>
                <a:spcPts val="3859"/>
              </a:lnSpc>
            </a:pPr>
            <a:r>
              <a:rPr lang="en-US" sz="2031" spc="325">
                <a:solidFill>
                  <a:srgbClr val="FFFFFF"/>
                </a:solidFill>
                <a:latin typeface="Telegraf"/>
              </a:rPr>
              <a:t>100%</a:t>
            </a:r>
          </a:p>
          <a:p>
            <a:pPr algn="r">
              <a:lnSpc>
                <a:spcPts val="3859"/>
              </a:lnSpc>
            </a:pPr>
            <a:r>
              <a:rPr lang="en-US" sz="2031" spc="325">
                <a:solidFill>
                  <a:srgbClr val="FFFFFF"/>
                </a:solidFill>
                <a:latin typeface="Telegraf"/>
              </a:rPr>
              <a:t>90%</a:t>
            </a:r>
          </a:p>
          <a:p>
            <a:pPr algn="r">
              <a:lnSpc>
                <a:spcPts val="3859"/>
              </a:lnSpc>
            </a:pPr>
            <a:r>
              <a:rPr lang="en-US" sz="2031" spc="325">
                <a:solidFill>
                  <a:srgbClr val="FFFFFF"/>
                </a:solidFill>
                <a:latin typeface="Telegraf"/>
              </a:rPr>
              <a:t>80%</a:t>
            </a:r>
          </a:p>
          <a:p>
            <a:pPr algn="r">
              <a:lnSpc>
                <a:spcPts val="3859"/>
              </a:lnSpc>
            </a:pPr>
            <a:r>
              <a:rPr lang="en-US" sz="2031" spc="325">
                <a:solidFill>
                  <a:srgbClr val="FFFFFF"/>
                </a:solidFill>
                <a:latin typeface="Telegraf"/>
              </a:rPr>
              <a:t>70%</a:t>
            </a:r>
          </a:p>
          <a:p>
            <a:pPr algn="r">
              <a:lnSpc>
                <a:spcPts val="3859"/>
              </a:lnSpc>
            </a:pPr>
            <a:r>
              <a:rPr lang="en-US" sz="2031" spc="325">
                <a:solidFill>
                  <a:srgbClr val="FFFFFF"/>
                </a:solidFill>
                <a:latin typeface="Telegraf"/>
              </a:rPr>
              <a:t>60%</a:t>
            </a:r>
          </a:p>
          <a:p>
            <a:pPr algn="r">
              <a:lnSpc>
                <a:spcPts val="3859"/>
              </a:lnSpc>
            </a:pPr>
            <a:r>
              <a:rPr lang="en-US" sz="2031" spc="325">
                <a:solidFill>
                  <a:srgbClr val="FFFFFF"/>
                </a:solidFill>
                <a:latin typeface="Telegraf"/>
              </a:rPr>
              <a:t>50%</a:t>
            </a:r>
          </a:p>
          <a:p>
            <a:pPr algn="r">
              <a:lnSpc>
                <a:spcPts val="3859"/>
              </a:lnSpc>
            </a:pPr>
            <a:endParaRPr lang="en-US" sz="2031" spc="325">
              <a:solidFill>
                <a:srgbClr val="FFFFFF"/>
              </a:solidFill>
              <a:latin typeface="Telegraf"/>
            </a:endParaRPr>
          </a:p>
        </p:txBody>
      </p:sp>
      <p:sp>
        <p:nvSpPr>
          <p:cNvPr id="11" name="TextBox 11"/>
          <p:cNvSpPr txBox="1"/>
          <p:nvPr/>
        </p:nvSpPr>
        <p:spPr>
          <a:xfrm>
            <a:off x="7450548" y="1818280"/>
            <a:ext cx="6815242" cy="774085"/>
          </a:xfrm>
          <a:prstGeom prst="rect">
            <a:avLst/>
          </a:prstGeom>
        </p:spPr>
        <p:txBody>
          <a:bodyPr lIns="0" tIns="0" rIns="0" bIns="0" rtlCol="0" anchor="t">
            <a:spAutoFit/>
          </a:bodyPr>
          <a:lstStyle/>
          <a:p>
            <a:pPr algn="ctr">
              <a:lnSpc>
                <a:spcPts val="3008"/>
              </a:lnSpc>
            </a:pPr>
            <a:r>
              <a:rPr lang="en-US" sz="2149">
                <a:solidFill>
                  <a:srgbClr val="FEE600"/>
                </a:solidFill>
                <a:latin typeface="Telegraf"/>
              </a:rPr>
              <a:t>Service requirements on/after 9/11/01 </a:t>
            </a:r>
          </a:p>
          <a:p>
            <a:pPr algn="ctr">
              <a:lnSpc>
                <a:spcPts val="3008"/>
              </a:lnSpc>
            </a:pPr>
            <a:r>
              <a:rPr lang="en-US" sz="2149">
                <a:solidFill>
                  <a:srgbClr val="FEE600"/>
                </a:solidFill>
                <a:latin typeface="Telegraf"/>
              </a:rPr>
              <a:t>an individual must serve:</a:t>
            </a:r>
          </a:p>
        </p:txBody>
      </p:sp>
      <p:sp>
        <p:nvSpPr>
          <p:cNvPr id="12" name="TextBox 12"/>
          <p:cNvSpPr txBox="1"/>
          <p:nvPr/>
        </p:nvSpPr>
        <p:spPr>
          <a:xfrm>
            <a:off x="15857457" y="1827805"/>
            <a:ext cx="2430543" cy="657746"/>
          </a:xfrm>
          <a:prstGeom prst="rect">
            <a:avLst/>
          </a:prstGeom>
        </p:spPr>
        <p:txBody>
          <a:bodyPr lIns="0" tIns="0" rIns="0" bIns="0" rtlCol="0" anchor="t">
            <a:spAutoFit/>
          </a:bodyPr>
          <a:lstStyle/>
          <a:p>
            <a:pPr algn="ctr">
              <a:lnSpc>
                <a:spcPts val="2596"/>
              </a:lnSpc>
            </a:pPr>
            <a:r>
              <a:rPr lang="en-US" sz="1854">
                <a:solidFill>
                  <a:srgbClr val="FEE600"/>
                </a:solidFill>
                <a:latin typeface="Telegraf"/>
              </a:rPr>
              <a:t>Payment tier percentage</a:t>
            </a:r>
          </a:p>
        </p:txBody>
      </p:sp>
      <p:sp>
        <p:nvSpPr>
          <p:cNvPr id="13" name="TextBox 13"/>
          <p:cNvSpPr txBox="1"/>
          <p:nvPr/>
        </p:nvSpPr>
        <p:spPr>
          <a:xfrm>
            <a:off x="8038080" y="6227791"/>
            <a:ext cx="9357835" cy="817879"/>
          </a:xfrm>
          <a:prstGeom prst="rect">
            <a:avLst/>
          </a:prstGeom>
        </p:spPr>
        <p:txBody>
          <a:bodyPr lIns="0" tIns="0" rIns="0" bIns="0" rtlCol="0" anchor="t">
            <a:spAutoFit/>
          </a:bodyPr>
          <a:lstStyle/>
          <a:p>
            <a:pPr algn="ctr">
              <a:lnSpc>
                <a:spcPts val="3220"/>
              </a:lnSpc>
            </a:pPr>
            <a:r>
              <a:rPr lang="en-US" sz="2300">
                <a:solidFill>
                  <a:srgbClr val="FEE600"/>
                </a:solidFill>
                <a:latin typeface="Telegraf"/>
              </a:rPr>
              <a:t> * Payment Tier applies to Tuition &amp; Fees, Books &amp; Supplies Stipend, and Housing Stipend</a:t>
            </a:r>
          </a:p>
        </p:txBody>
      </p:sp>
      <p:sp>
        <p:nvSpPr>
          <p:cNvPr id="14" name="TextBox 14"/>
          <p:cNvSpPr txBox="1"/>
          <p:nvPr/>
        </p:nvSpPr>
        <p:spPr>
          <a:xfrm>
            <a:off x="10993526" y="9614859"/>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FFFFF"/>
                </a:solidFill>
                <a:latin typeface="Telegraf Medium"/>
              </a:rPr>
              <a:t>TN ARMY NATIONAL GUARD EDUCATION SERVICES OFFICE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8016"/>
          <a:stretch>
            <a:fillRect/>
          </a:stretch>
        </p:blipFill>
        <p:spPr>
          <a:xfrm>
            <a:off x="7450548" y="0"/>
            <a:ext cx="10837452" cy="10287000"/>
          </a:xfrm>
          <a:prstGeom prst="rect">
            <a:avLst/>
          </a:prstGeom>
        </p:spPr>
      </p:pic>
      <p:sp>
        <p:nvSpPr>
          <p:cNvPr id="3" name="AutoShape 3"/>
          <p:cNvSpPr/>
          <p:nvPr/>
        </p:nvSpPr>
        <p:spPr>
          <a:xfrm>
            <a:off x="0" y="0"/>
            <a:ext cx="7450548" cy="10287000"/>
          </a:xfrm>
          <a:prstGeom prst="rect">
            <a:avLst/>
          </a:prstGeom>
          <a:solidFill>
            <a:srgbClr val="FEE600"/>
          </a:solidFill>
        </p:spPr>
        <p:txBody>
          <a:bodyPr/>
          <a:lstStyle/>
          <a:p>
            <a:endParaRPr lang="en-US"/>
          </a:p>
        </p:txBody>
      </p:sp>
      <p:grpSp>
        <p:nvGrpSpPr>
          <p:cNvPr id="4" name="Group 4"/>
          <p:cNvGrpSpPr/>
          <p:nvPr/>
        </p:nvGrpSpPr>
        <p:grpSpPr>
          <a:xfrm>
            <a:off x="9215841" y="3559643"/>
            <a:ext cx="1055905" cy="1055905"/>
            <a:chOff x="0" y="0"/>
            <a:chExt cx="2311400" cy="2311400"/>
          </a:xfrm>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6" name="Group 6"/>
          <p:cNvGrpSpPr/>
          <p:nvPr/>
        </p:nvGrpSpPr>
        <p:grpSpPr>
          <a:xfrm>
            <a:off x="9144000" y="6070755"/>
            <a:ext cx="1055905" cy="1055905"/>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8" name="Group 8"/>
          <p:cNvGrpSpPr/>
          <p:nvPr/>
        </p:nvGrpSpPr>
        <p:grpSpPr>
          <a:xfrm>
            <a:off x="9144000" y="8585835"/>
            <a:ext cx="1055905" cy="1055905"/>
            <a:chOff x="0" y="0"/>
            <a:chExt cx="2311400" cy="2311400"/>
          </a:xfrm>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10" name="Group 10"/>
          <p:cNvGrpSpPr/>
          <p:nvPr/>
        </p:nvGrpSpPr>
        <p:grpSpPr>
          <a:xfrm>
            <a:off x="9181256" y="1444577"/>
            <a:ext cx="1055905" cy="1055905"/>
            <a:chOff x="0" y="0"/>
            <a:chExt cx="2311400" cy="2311400"/>
          </a:xfrm>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9402567" y="6337648"/>
            <a:ext cx="538771" cy="5221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89854" y="1711470"/>
            <a:ext cx="507879" cy="522118"/>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26126" y="3769929"/>
            <a:ext cx="635333" cy="63533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360299" y="8770031"/>
            <a:ext cx="697819" cy="697819"/>
          </a:xfrm>
          <a:prstGeom prst="rect">
            <a:avLst/>
          </a:prstGeom>
        </p:spPr>
      </p:pic>
      <p:pic>
        <p:nvPicPr>
          <p:cNvPr id="16" name="Picture 16"/>
          <p:cNvPicPr>
            <a:picLocks noChangeAspect="1"/>
          </p:cNvPicPr>
          <p:nvPr/>
        </p:nvPicPr>
        <p:blipFill>
          <a:blip r:embed="rId11"/>
          <a:srcRect l="29573" t="6336"/>
          <a:stretch>
            <a:fillRect/>
          </a:stretch>
        </p:blipFill>
        <p:spPr>
          <a:xfrm>
            <a:off x="0" y="0"/>
            <a:ext cx="4515420" cy="2624807"/>
          </a:xfrm>
          <a:prstGeom prst="rect">
            <a:avLst/>
          </a:prstGeom>
        </p:spPr>
      </p:pic>
      <p:sp>
        <p:nvSpPr>
          <p:cNvPr id="17" name="TextBox 17"/>
          <p:cNvSpPr txBox="1"/>
          <p:nvPr/>
        </p:nvSpPr>
        <p:spPr>
          <a:xfrm>
            <a:off x="816403" y="3166110"/>
            <a:ext cx="5817742" cy="4184651"/>
          </a:xfrm>
          <a:prstGeom prst="rect">
            <a:avLst/>
          </a:prstGeom>
        </p:spPr>
        <p:txBody>
          <a:bodyPr lIns="0" tIns="0" rIns="0" bIns="0" rtlCol="0" anchor="t">
            <a:spAutoFit/>
          </a:bodyPr>
          <a:lstStyle/>
          <a:p>
            <a:pPr marL="0" lvl="0" indent="0" algn="ctr">
              <a:lnSpc>
                <a:spcPts val="8000"/>
              </a:lnSpc>
            </a:pPr>
            <a:r>
              <a:rPr lang="en-US" sz="8000">
                <a:solidFill>
                  <a:srgbClr val="191919"/>
                </a:solidFill>
                <a:latin typeface="Telegraf Bold Bold"/>
              </a:rPr>
              <a:t>How to Apply for GI Bill Benefits</a:t>
            </a:r>
          </a:p>
        </p:txBody>
      </p:sp>
      <p:sp>
        <p:nvSpPr>
          <p:cNvPr id="18" name="TextBox 18"/>
          <p:cNvSpPr txBox="1"/>
          <p:nvPr/>
        </p:nvSpPr>
        <p:spPr>
          <a:xfrm>
            <a:off x="10917399" y="1635270"/>
            <a:ext cx="5538304" cy="434340"/>
          </a:xfrm>
          <a:prstGeom prst="rect">
            <a:avLst/>
          </a:prstGeom>
        </p:spPr>
        <p:txBody>
          <a:bodyPr lIns="0" tIns="0" rIns="0" bIns="0" rtlCol="0" anchor="t">
            <a:spAutoFit/>
          </a:bodyPr>
          <a:lstStyle/>
          <a:p>
            <a:pPr algn="l">
              <a:lnSpc>
                <a:spcPts val="3359"/>
              </a:lnSpc>
            </a:pPr>
            <a:r>
              <a:rPr lang="en-US" sz="2400" spc="48">
                <a:solidFill>
                  <a:srgbClr val="FFFFFF"/>
                </a:solidFill>
                <a:latin typeface="Telegraf"/>
              </a:rPr>
              <a:t>Apply online at www.va.gov</a:t>
            </a:r>
          </a:p>
        </p:txBody>
      </p:sp>
      <p:sp>
        <p:nvSpPr>
          <p:cNvPr id="19" name="TextBox 19"/>
          <p:cNvSpPr txBox="1"/>
          <p:nvPr/>
        </p:nvSpPr>
        <p:spPr>
          <a:xfrm>
            <a:off x="10917399" y="3032760"/>
            <a:ext cx="6645121" cy="2110740"/>
          </a:xfrm>
          <a:prstGeom prst="rect">
            <a:avLst/>
          </a:prstGeom>
        </p:spPr>
        <p:txBody>
          <a:bodyPr lIns="0" tIns="0" rIns="0" bIns="0" rtlCol="0" anchor="t">
            <a:spAutoFit/>
          </a:bodyPr>
          <a:lstStyle/>
          <a:p>
            <a:pPr>
              <a:lnSpc>
                <a:spcPts val="3359"/>
              </a:lnSpc>
            </a:pPr>
            <a:r>
              <a:rPr lang="en-US" sz="2400" spc="48">
                <a:solidFill>
                  <a:srgbClr val="FFFFFF"/>
                </a:solidFill>
                <a:latin typeface="Telegraf"/>
              </a:rPr>
              <a:t>Information needed:</a:t>
            </a:r>
          </a:p>
          <a:p>
            <a:pPr>
              <a:lnSpc>
                <a:spcPts val="3359"/>
              </a:lnSpc>
            </a:pPr>
            <a:r>
              <a:rPr lang="en-US" sz="2400" spc="48">
                <a:solidFill>
                  <a:srgbClr val="FFFFFF"/>
                </a:solidFill>
                <a:latin typeface="Telegraf"/>
              </a:rPr>
              <a:t>- School name and course of study</a:t>
            </a:r>
          </a:p>
          <a:p>
            <a:pPr>
              <a:lnSpc>
                <a:spcPts val="3359"/>
              </a:lnSpc>
            </a:pPr>
            <a:r>
              <a:rPr lang="en-US" sz="2400" spc="48">
                <a:solidFill>
                  <a:srgbClr val="FFFFFF"/>
                </a:solidFill>
                <a:latin typeface="Telegraf"/>
              </a:rPr>
              <a:t>-Personal information (address, phone, etc.)</a:t>
            </a:r>
          </a:p>
          <a:p>
            <a:pPr marL="0" lvl="1" indent="0" algn="l">
              <a:lnSpc>
                <a:spcPts val="3359"/>
              </a:lnSpc>
              <a:spcBef>
                <a:spcPct val="0"/>
              </a:spcBef>
            </a:pPr>
            <a:r>
              <a:rPr lang="en-US" sz="2400" spc="48">
                <a:solidFill>
                  <a:srgbClr val="FFFFFF"/>
                </a:solidFill>
                <a:latin typeface="Telegraf"/>
              </a:rPr>
              <a:t>- Bank account routing number and account number </a:t>
            </a:r>
          </a:p>
        </p:txBody>
      </p:sp>
      <p:sp>
        <p:nvSpPr>
          <p:cNvPr id="20" name="TextBox 20"/>
          <p:cNvSpPr txBox="1"/>
          <p:nvPr/>
        </p:nvSpPr>
        <p:spPr>
          <a:xfrm>
            <a:off x="10917399" y="5691995"/>
            <a:ext cx="6645121" cy="2529840"/>
          </a:xfrm>
          <a:prstGeom prst="rect">
            <a:avLst/>
          </a:prstGeom>
        </p:spPr>
        <p:txBody>
          <a:bodyPr lIns="0" tIns="0" rIns="0" bIns="0" rtlCol="0" anchor="t">
            <a:spAutoFit/>
          </a:bodyPr>
          <a:lstStyle/>
          <a:p>
            <a:pPr>
              <a:lnSpc>
                <a:spcPts val="3359"/>
              </a:lnSpc>
            </a:pPr>
            <a:r>
              <a:rPr lang="en-US" sz="2400" spc="48">
                <a:solidFill>
                  <a:srgbClr val="FFFFFF"/>
                </a:solidFill>
                <a:latin typeface="Telegraf"/>
              </a:rPr>
              <a:t>Supporting documents:</a:t>
            </a:r>
          </a:p>
          <a:p>
            <a:pPr>
              <a:lnSpc>
                <a:spcPts val="3359"/>
              </a:lnSpc>
            </a:pPr>
            <a:r>
              <a:rPr lang="en-US" sz="2400" spc="48">
                <a:solidFill>
                  <a:srgbClr val="FFFFFF"/>
                </a:solidFill>
                <a:latin typeface="Telegraf"/>
              </a:rPr>
              <a:t>- DD 214 and/or Orders (Title 10 Mobilizations, Title 10 AGR/ADOS, Title 32 AGR)</a:t>
            </a:r>
          </a:p>
          <a:p>
            <a:pPr marL="0" lvl="1" indent="0" algn="l">
              <a:lnSpc>
                <a:spcPts val="3359"/>
              </a:lnSpc>
              <a:spcBef>
                <a:spcPct val="0"/>
              </a:spcBef>
            </a:pPr>
            <a:r>
              <a:rPr lang="en-US" sz="2400" spc="48">
                <a:solidFill>
                  <a:srgbClr val="FFFFFF"/>
                </a:solidFill>
                <a:latin typeface="Telegraf"/>
              </a:rPr>
              <a:t>- Ensure all orders/DD 214s and current NGB 23 are in your iPERMS record</a:t>
            </a:r>
          </a:p>
        </p:txBody>
      </p:sp>
      <p:sp>
        <p:nvSpPr>
          <p:cNvPr id="21" name="TextBox 21"/>
          <p:cNvSpPr txBox="1"/>
          <p:nvPr/>
        </p:nvSpPr>
        <p:spPr>
          <a:xfrm>
            <a:off x="10917399" y="8693831"/>
            <a:ext cx="5538304" cy="853440"/>
          </a:xfrm>
          <a:prstGeom prst="rect">
            <a:avLst/>
          </a:prstGeom>
        </p:spPr>
        <p:txBody>
          <a:bodyPr lIns="0" tIns="0" rIns="0" bIns="0" rtlCol="0" anchor="t">
            <a:spAutoFit/>
          </a:bodyPr>
          <a:lstStyle/>
          <a:p>
            <a:pPr>
              <a:lnSpc>
                <a:spcPts val="3359"/>
              </a:lnSpc>
            </a:pPr>
            <a:r>
              <a:rPr lang="en-US" sz="2400" spc="48">
                <a:solidFill>
                  <a:srgbClr val="FFFFFF"/>
                </a:solidFill>
                <a:latin typeface="Telegraf"/>
              </a:rPr>
              <a:t>For VA Education Support</a:t>
            </a:r>
          </a:p>
          <a:p>
            <a:pPr marL="0" lvl="1" indent="0" algn="l">
              <a:lnSpc>
                <a:spcPts val="3359"/>
              </a:lnSpc>
              <a:spcBef>
                <a:spcPct val="0"/>
              </a:spcBef>
            </a:pPr>
            <a:r>
              <a:rPr lang="en-US" sz="2400" spc="48">
                <a:solidFill>
                  <a:srgbClr val="FFFFFF"/>
                </a:solidFill>
                <a:latin typeface="Telegraf"/>
              </a:rPr>
              <a:t>- Call 1-888-442-4551</a:t>
            </a:r>
          </a:p>
        </p:txBody>
      </p:sp>
      <p:sp>
        <p:nvSpPr>
          <p:cNvPr id="22" name="TextBox 22"/>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191919"/>
                </a:solidFill>
                <a:latin typeface="Telegraf Medium"/>
              </a:rPr>
              <a:t>TN ARMY NATIONAL GUARD EDUCATION SERVICES OFFICE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9394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5703" y="865655"/>
            <a:ext cx="803597" cy="355044"/>
          </a:xfrm>
          <a:prstGeom prst="rect">
            <a:avLst/>
          </a:prstGeom>
        </p:spPr>
      </p:pic>
      <p:sp>
        <p:nvSpPr>
          <p:cNvPr id="3" name="AutoShape 3"/>
          <p:cNvSpPr/>
          <p:nvPr/>
        </p:nvSpPr>
        <p:spPr>
          <a:xfrm>
            <a:off x="0" y="7981751"/>
            <a:ext cx="11023098" cy="2305249"/>
          </a:xfrm>
          <a:prstGeom prst="rect">
            <a:avLst/>
          </a:prstGeom>
          <a:solidFill>
            <a:srgbClr val="191919"/>
          </a:solidFill>
        </p:spPr>
        <p:txBody>
          <a:bodyPr/>
          <a:lstStyle/>
          <a:p>
            <a:endParaRPr lang="en-US"/>
          </a:p>
        </p:txBody>
      </p:sp>
      <p:grpSp>
        <p:nvGrpSpPr>
          <p:cNvPr id="4" name="Group 4"/>
          <p:cNvGrpSpPr>
            <a:grpSpLocks noChangeAspect="1"/>
          </p:cNvGrpSpPr>
          <p:nvPr/>
        </p:nvGrpSpPr>
        <p:grpSpPr>
          <a:xfrm>
            <a:off x="0" y="14847"/>
            <a:ext cx="14719734" cy="8279747"/>
            <a:chOff x="0" y="0"/>
            <a:chExt cx="11289030" cy="6350000"/>
          </a:xfrm>
        </p:grpSpPr>
        <p:sp>
          <p:nvSpPr>
            <p:cNvPr id="5" name="Freeform 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t="-9250" b="-9250"/>
              </a:stretch>
            </a:blipFill>
          </p:spPr>
          <p:txBody>
            <a:bodyPr/>
            <a:lstStyle/>
            <a:p>
              <a:endParaRPr lang="en-US"/>
            </a:p>
          </p:txBody>
        </p:sp>
      </p:grpSp>
      <p:grpSp>
        <p:nvGrpSpPr>
          <p:cNvPr id="6" name="Group 6"/>
          <p:cNvGrpSpPr/>
          <p:nvPr/>
        </p:nvGrpSpPr>
        <p:grpSpPr>
          <a:xfrm>
            <a:off x="8858542" y="0"/>
            <a:ext cx="9429458" cy="10287000"/>
            <a:chOff x="0" y="0"/>
            <a:chExt cx="2257282" cy="2462566"/>
          </a:xfrm>
        </p:grpSpPr>
        <p:sp>
          <p:nvSpPr>
            <p:cNvPr id="7" name="Freeform 7"/>
            <p:cNvSpPr/>
            <p:nvPr/>
          </p:nvSpPr>
          <p:spPr>
            <a:xfrm>
              <a:off x="0" y="0"/>
              <a:ext cx="2257282" cy="2462566"/>
            </a:xfrm>
            <a:custGeom>
              <a:avLst/>
              <a:gdLst/>
              <a:ahLst/>
              <a:cxnLst/>
              <a:rect l="l" t="t" r="r" b="b"/>
              <a:pathLst>
                <a:path w="2257282" h="2462566">
                  <a:moveTo>
                    <a:pt x="2132822" y="2462566"/>
                  </a:moveTo>
                  <a:lnTo>
                    <a:pt x="124460" y="2462566"/>
                  </a:lnTo>
                  <a:cubicBezTo>
                    <a:pt x="55880" y="2462566"/>
                    <a:pt x="0" y="2406686"/>
                    <a:pt x="0" y="2338106"/>
                  </a:cubicBezTo>
                  <a:lnTo>
                    <a:pt x="0" y="124460"/>
                  </a:lnTo>
                  <a:cubicBezTo>
                    <a:pt x="0" y="55880"/>
                    <a:pt x="55880" y="0"/>
                    <a:pt x="124460" y="0"/>
                  </a:cubicBezTo>
                  <a:lnTo>
                    <a:pt x="2132822" y="0"/>
                  </a:lnTo>
                  <a:cubicBezTo>
                    <a:pt x="2201402" y="0"/>
                    <a:pt x="2257282" y="55880"/>
                    <a:pt x="2257282" y="124460"/>
                  </a:cubicBezTo>
                  <a:lnTo>
                    <a:pt x="2257282" y="2338106"/>
                  </a:lnTo>
                  <a:cubicBezTo>
                    <a:pt x="2257282" y="2406686"/>
                    <a:pt x="2201402" y="2462566"/>
                    <a:pt x="2132822" y="2462566"/>
                  </a:cubicBezTo>
                  <a:close/>
                </a:path>
              </a:pathLst>
            </a:custGeom>
            <a:solidFill>
              <a:srgbClr val="FEE600"/>
            </a:solidFill>
          </p:spPr>
          <p:txBody>
            <a:bodyPr/>
            <a:lstStyle/>
            <a:p>
              <a:endParaRPr lang="en-US"/>
            </a:p>
          </p:txBody>
        </p:sp>
      </p:grpSp>
      <p:sp>
        <p:nvSpPr>
          <p:cNvPr id="8" name="TextBox 8"/>
          <p:cNvSpPr txBox="1"/>
          <p:nvPr/>
        </p:nvSpPr>
        <p:spPr>
          <a:xfrm>
            <a:off x="9245518" y="894230"/>
            <a:ext cx="8707487" cy="1355727"/>
          </a:xfrm>
          <a:prstGeom prst="rect">
            <a:avLst/>
          </a:prstGeom>
        </p:spPr>
        <p:txBody>
          <a:bodyPr lIns="0" tIns="0" rIns="0" bIns="0" rtlCol="0" anchor="t">
            <a:spAutoFit/>
          </a:bodyPr>
          <a:lstStyle/>
          <a:p>
            <a:pPr marL="0" lvl="0" indent="0" algn="ctr">
              <a:lnSpc>
                <a:spcPts val="5000"/>
              </a:lnSpc>
            </a:pPr>
            <a:r>
              <a:rPr lang="en-US" sz="5000">
                <a:solidFill>
                  <a:srgbClr val="191919"/>
                </a:solidFill>
                <a:latin typeface="Telegraf Bold Bold"/>
              </a:rPr>
              <a:t>Transfer of Education Benefits (TEB)</a:t>
            </a:r>
          </a:p>
        </p:txBody>
      </p:sp>
      <p:sp>
        <p:nvSpPr>
          <p:cNvPr id="9" name="TextBox 9"/>
          <p:cNvSpPr txBox="1"/>
          <p:nvPr/>
        </p:nvSpPr>
        <p:spPr>
          <a:xfrm>
            <a:off x="9245518" y="2962175"/>
            <a:ext cx="8707487" cy="1028700"/>
          </a:xfrm>
          <a:prstGeom prst="rect">
            <a:avLst/>
          </a:prstGeom>
        </p:spPr>
        <p:txBody>
          <a:bodyPr lIns="0" tIns="0" rIns="0" bIns="0" rtlCol="0" anchor="t">
            <a:spAutoFit/>
          </a:bodyPr>
          <a:lstStyle/>
          <a:p>
            <a:pPr>
              <a:lnSpc>
                <a:spcPts val="2640"/>
              </a:lnSpc>
            </a:pPr>
            <a:r>
              <a:rPr lang="en-US" sz="2200">
                <a:solidFill>
                  <a:srgbClr val="191919"/>
                </a:solidFill>
                <a:latin typeface="Telegraf Bold"/>
              </a:rPr>
              <a:t>A GI Bill Program that allows Service Members to transfer their Post-9/11 GI Bill benefits to spouses/dependents in exchange for continued service</a:t>
            </a:r>
          </a:p>
        </p:txBody>
      </p:sp>
      <p:sp>
        <p:nvSpPr>
          <p:cNvPr id="10" name="TextBox 10"/>
          <p:cNvSpPr txBox="1"/>
          <p:nvPr/>
        </p:nvSpPr>
        <p:spPr>
          <a:xfrm>
            <a:off x="9245518" y="4587185"/>
            <a:ext cx="8809005" cy="1986915"/>
          </a:xfrm>
          <a:prstGeom prst="rect">
            <a:avLst/>
          </a:prstGeom>
        </p:spPr>
        <p:txBody>
          <a:bodyPr lIns="0" tIns="0" rIns="0" bIns="0" rtlCol="0" anchor="t">
            <a:spAutoFit/>
          </a:bodyPr>
          <a:lstStyle/>
          <a:p>
            <a:pPr>
              <a:lnSpc>
                <a:spcPts val="3779"/>
              </a:lnSpc>
            </a:pPr>
            <a:r>
              <a:rPr lang="en-US" sz="2699" dirty="0">
                <a:solidFill>
                  <a:srgbClr val="191919"/>
                </a:solidFill>
                <a:latin typeface="Telegraf Bold"/>
              </a:rPr>
              <a:t>How Do I Qualify? </a:t>
            </a:r>
          </a:p>
          <a:p>
            <a:pPr marL="453390" lvl="1" indent="-226695">
              <a:lnSpc>
                <a:spcPts val="2940"/>
              </a:lnSpc>
              <a:buFont typeface="Arial"/>
              <a:buChar char="•"/>
            </a:pPr>
            <a:r>
              <a:rPr lang="en-US" sz="2100" dirty="0">
                <a:solidFill>
                  <a:srgbClr val="191919"/>
                </a:solidFill>
                <a:latin typeface="Arimo"/>
              </a:rPr>
              <a:t>Be currently serving in the Armed Forces, and</a:t>
            </a:r>
          </a:p>
          <a:p>
            <a:pPr marL="453390" lvl="1" indent="-226695">
              <a:lnSpc>
                <a:spcPts val="2940"/>
              </a:lnSpc>
              <a:buFont typeface="Arial"/>
              <a:buChar char="•"/>
            </a:pPr>
            <a:r>
              <a:rPr lang="en-US" sz="2100" dirty="0">
                <a:solidFill>
                  <a:srgbClr val="191919"/>
                </a:solidFill>
                <a:latin typeface="Arimo"/>
              </a:rPr>
              <a:t>Have completed at least 6 years in the Armed Forces, and</a:t>
            </a:r>
          </a:p>
          <a:p>
            <a:pPr marL="453390" lvl="1" indent="-226695">
              <a:lnSpc>
                <a:spcPts val="2940"/>
              </a:lnSpc>
              <a:buFont typeface="Arial"/>
              <a:buChar char="•"/>
            </a:pPr>
            <a:r>
              <a:rPr lang="en-US" sz="2100" dirty="0">
                <a:solidFill>
                  <a:srgbClr val="191919"/>
                </a:solidFill>
                <a:latin typeface="Arimo"/>
              </a:rPr>
              <a:t>Not have any adverse action flags, and</a:t>
            </a:r>
          </a:p>
          <a:p>
            <a:pPr marL="453390" lvl="1" indent="-226695" algn="l">
              <a:lnSpc>
                <a:spcPts val="2940"/>
              </a:lnSpc>
              <a:spcBef>
                <a:spcPct val="0"/>
              </a:spcBef>
              <a:buFont typeface="Arial"/>
              <a:buChar char="•"/>
            </a:pPr>
            <a:r>
              <a:rPr lang="en-US" sz="2100" dirty="0">
                <a:solidFill>
                  <a:srgbClr val="191919"/>
                </a:solidFill>
                <a:latin typeface="Arimo"/>
              </a:rPr>
              <a:t>Agree to serve 4 years from the transfer request date</a:t>
            </a:r>
          </a:p>
        </p:txBody>
      </p:sp>
      <p:sp>
        <p:nvSpPr>
          <p:cNvPr id="11" name="TextBox 11"/>
          <p:cNvSpPr txBox="1"/>
          <p:nvPr/>
        </p:nvSpPr>
        <p:spPr>
          <a:xfrm>
            <a:off x="754624" y="9368896"/>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
        <p:nvSpPr>
          <p:cNvPr id="12" name="TextBox 12"/>
          <p:cNvSpPr txBox="1"/>
          <p:nvPr/>
        </p:nvSpPr>
        <p:spPr>
          <a:xfrm>
            <a:off x="9144000" y="7133448"/>
            <a:ext cx="8809005" cy="2264023"/>
          </a:xfrm>
          <a:prstGeom prst="rect">
            <a:avLst/>
          </a:prstGeom>
        </p:spPr>
        <p:txBody>
          <a:bodyPr lIns="0" tIns="0" rIns="0" bIns="0" rtlCol="0" anchor="t">
            <a:spAutoFit/>
          </a:bodyPr>
          <a:lstStyle/>
          <a:p>
            <a:pPr>
              <a:lnSpc>
                <a:spcPts val="2485"/>
              </a:lnSpc>
              <a:spcBef>
                <a:spcPct val="0"/>
              </a:spcBef>
            </a:pPr>
            <a:r>
              <a:rPr lang="en-US" sz="2070" dirty="0">
                <a:solidFill>
                  <a:srgbClr val="000000"/>
                </a:solidFill>
                <a:latin typeface="Telegraf Bold"/>
              </a:rPr>
              <a:t>Important!</a:t>
            </a:r>
          </a:p>
          <a:p>
            <a:pPr>
              <a:lnSpc>
                <a:spcPts val="1183"/>
              </a:lnSpc>
              <a:spcBef>
                <a:spcPct val="0"/>
              </a:spcBef>
            </a:pPr>
            <a:endParaRPr lang="en-US" sz="2070" dirty="0">
              <a:solidFill>
                <a:srgbClr val="000000"/>
              </a:solidFill>
              <a:latin typeface="Telegraf Bold"/>
            </a:endParaRPr>
          </a:p>
          <a:p>
            <a:pPr marL="447094" lvl="1" indent="-223547">
              <a:lnSpc>
                <a:spcPts val="2485"/>
              </a:lnSpc>
              <a:buFont typeface="Arial"/>
              <a:buChar char="•"/>
            </a:pPr>
            <a:r>
              <a:rPr lang="en-US" sz="2070" dirty="0">
                <a:solidFill>
                  <a:srgbClr val="000000"/>
                </a:solidFill>
                <a:latin typeface="Telegraf"/>
              </a:rPr>
              <a:t>Must initiate transfer of benefits while serving in the Armed Forces</a:t>
            </a:r>
          </a:p>
          <a:p>
            <a:pPr>
              <a:lnSpc>
                <a:spcPts val="828"/>
              </a:lnSpc>
              <a:spcBef>
                <a:spcPct val="0"/>
              </a:spcBef>
            </a:pPr>
            <a:endParaRPr lang="en-US" sz="2070" dirty="0">
              <a:solidFill>
                <a:srgbClr val="000000"/>
              </a:solidFill>
              <a:latin typeface="Telegraf"/>
            </a:endParaRPr>
          </a:p>
          <a:p>
            <a:pPr marL="447094" lvl="1" indent="-223547">
              <a:lnSpc>
                <a:spcPts val="2485"/>
              </a:lnSpc>
              <a:buFont typeface="Arial"/>
              <a:buChar char="•"/>
            </a:pPr>
            <a:r>
              <a:rPr lang="en-US" sz="2070" dirty="0">
                <a:solidFill>
                  <a:srgbClr val="000000"/>
                </a:solidFill>
                <a:latin typeface="Telegraf"/>
              </a:rPr>
              <a:t>After retiring or separating, can revoke or modify only existing transferred benefits</a:t>
            </a:r>
          </a:p>
          <a:p>
            <a:pPr>
              <a:lnSpc>
                <a:spcPts val="828"/>
              </a:lnSpc>
            </a:pPr>
            <a:endParaRPr lang="en-US" sz="2070" dirty="0">
              <a:solidFill>
                <a:srgbClr val="000000"/>
              </a:solidFill>
              <a:latin typeface="Telegraf"/>
            </a:endParaRPr>
          </a:p>
          <a:p>
            <a:pPr marL="447094" lvl="1" indent="-223547">
              <a:lnSpc>
                <a:spcPts val="2485"/>
              </a:lnSpc>
              <a:buFont typeface="Arial"/>
              <a:buChar char="•"/>
            </a:pPr>
            <a:r>
              <a:rPr lang="en-US" sz="2070" dirty="0">
                <a:solidFill>
                  <a:srgbClr val="000000"/>
                </a:solidFill>
                <a:latin typeface="Telegraf"/>
              </a:rPr>
              <a:t>Failure to complete 4-year contract will result in termination and recoupment of used benefits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0174" r="9699"/>
          <a:stretch>
            <a:fillRect/>
          </a:stretch>
        </p:blipFill>
        <p:spPr>
          <a:xfrm>
            <a:off x="0" y="0"/>
            <a:ext cx="9277742" cy="10287000"/>
          </a:xfrm>
          <a:prstGeom prst="rect">
            <a:avLst/>
          </a:prstGeom>
        </p:spPr>
      </p:pic>
      <p:grpSp>
        <p:nvGrpSpPr>
          <p:cNvPr id="3" name="Group 3"/>
          <p:cNvGrpSpPr/>
          <p:nvPr/>
        </p:nvGrpSpPr>
        <p:grpSpPr>
          <a:xfrm>
            <a:off x="8715258" y="2489600"/>
            <a:ext cx="1124970" cy="1104848"/>
            <a:chOff x="0" y="0"/>
            <a:chExt cx="672428" cy="660400"/>
          </a:xfrm>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grpSp>
        <p:nvGrpSpPr>
          <p:cNvPr id="5" name="Group 5"/>
          <p:cNvGrpSpPr/>
          <p:nvPr/>
        </p:nvGrpSpPr>
        <p:grpSpPr>
          <a:xfrm>
            <a:off x="8715258" y="4811396"/>
            <a:ext cx="1124970" cy="1104848"/>
            <a:chOff x="0" y="0"/>
            <a:chExt cx="672428" cy="660400"/>
          </a:xfrm>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grpSp>
        <p:nvGrpSpPr>
          <p:cNvPr id="7" name="Group 7"/>
          <p:cNvGrpSpPr/>
          <p:nvPr/>
        </p:nvGrpSpPr>
        <p:grpSpPr>
          <a:xfrm>
            <a:off x="8715258" y="6822089"/>
            <a:ext cx="1124970" cy="1104848"/>
            <a:chOff x="0" y="0"/>
            <a:chExt cx="672428" cy="660400"/>
          </a:xfrm>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txBody>
            <a:bodyPr/>
            <a:lstStyle/>
            <a:p>
              <a:endParaRPr lang="en-US"/>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2831210"/>
            <a:ext cx="546923" cy="42162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5099350"/>
            <a:ext cx="546923" cy="4216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7163699"/>
            <a:ext cx="546923" cy="421628"/>
          </a:xfrm>
          <a:prstGeom prst="rect">
            <a:avLst/>
          </a:prstGeom>
        </p:spPr>
      </p:pic>
      <p:pic>
        <p:nvPicPr>
          <p:cNvPr id="12" name="Picture 12"/>
          <p:cNvPicPr>
            <a:picLocks noChangeAspect="1"/>
          </p:cNvPicPr>
          <p:nvPr/>
        </p:nvPicPr>
        <p:blipFill>
          <a:blip r:embed="rId5"/>
          <a:srcRect l="31451" t="11161"/>
          <a:stretch>
            <a:fillRect/>
          </a:stretch>
        </p:blipFill>
        <p:spPr>
          <a:xfrm>
            <a:off x="0" y="0"/>
            <a:ext cx="4394973" cy="2489600"/>
          </a:xfrm>
          <a:prstGeom prst="rect">
            <a:avLst/>
          </a:prstGeom>
        </p:spPr>
      </p:pic>
      <p:sp>
        <p:nvSpPr>
          <p:cNvPr id="13" name="TextBox 13"/>
          <p:cNvSpPr txBox="1"/>
          <p:nvPr/>
        </p:nvSpPr>
        <p:spPr>
          <a:xfrm>
            <a:off x="10291824" y="290830"/>
            <a:ext cx="7371271" cy="1513840"/>
          </a:xfrm>
          <a:prstGeom prst="rect">
            <a:avLst/>
          </a:prstGeom>
        </p:spPr>
        <p:txBody>
          <a:bodyPr lIns="0" tIns="0" rIns="0" bIns="0" rtlCol="0" anchor="t">
            <a:spAutoFit/>
          </a:bodyPr>
          <a:lstStyle/>
          <a:p>
            <a:pPr marL="0" lvl="0" indent="0" algn="ctr">
              <a:lnSpc>
                <a:spcPts val="5600"/>
              </a:lnSpc>
              <a:spcBef>
                <a:spcPct val="0"/>
              </a:spcBef>
            </a:pPr>
            <a:r>
              <a:rPr lang="en-US" sz="5600">
                <a:solidFill>
                  <a:srgbClr val="191919"/>
                </a:solidFill>
                <a:latin typeface="Telegraf"/>
              </a:rPr>
              <a:t>Transfer of Education Benefits (TEB) </a:t>
            </a:r>
          </a:p>
        </p:txBody>
      </p:sp>
      <p:grpSp>
        <p:nvGrpSpPr>
          <p:cNvPr id="14" name="Group 14"/>
          <p:cNvGrpSpPr/>
          <p:nvPr/>
        </p:nvGrpSpPr>
        <p:grpSpPr>
          <a:xfrm>
            <a:off x="10291824" y="2306282"/>
            <a:ext cx="7521722" cy="2326584"/>
            <a:chOff x="0" y="0"/>
            <a:chExt cx="10028962" cy="3102112"/>
          </a:xfrm>
        </p:grpSpPr>
        <p:sp>
          <p:nvSpPr>
            <p:cNvPr id="15" name="TextBox 15"/>
            <p:cNvSpPr txBox="1"/>
            <p:nvPr/>
          </p:nvSpPr>
          <p:spPr>
            <a:xfrm>
              <a:off x="0" y="620532"/>
              <a:ext cx="10028962" cy="2481580"/>
            </a:xfrm>
            <a:prstGeom prst="rect">
              <a:avLst/>
            </a:prstGeom>
          </p:spPr>
          <p:txBody>
            <a:bodyPr lIns="0" tIns="0" rIns="0" bIns="0" rtlCol="0" anchor="t">
              <a:spAutoFit/>
            </a:bodyPr>
            <a:lstStyle/>
            <a:p>
              <a:pPr>
                <a:lnSpc>
                  <a:spcPts val="2940"/>
                </a:lnSpc>
              </a:pPr>
              <a:r>
                <a:rPr lang="en-US" sz="2100">
                  <a:solidFill>
                    <a:srgbClr val="191919"/>
                  </a:solidFill>
                  <a:latin typeface="Telegraf"/>
                </a:rPr>
                <a:t>- Service Members may transfer remaining months of Post-9/11 benefit or up to 36 months of benefits, whichever is less. </a:t>
              </a:r>
            </a:p>
            <a:p>
              <a:pPr>
                <a:lnSpc>
                  <a:spcPts val="2940"/>
                </a:lnSpc>
              </a:pPr>
              <a:r>
                <a:rPr lang="en-US" sz="2100">
                  <a:solidFill>
                    <a:srgbClr val="191919"/>
                  </a:solidFill>
                  <a:latin typeface="Telegraf"/>
                </a:rPr>
                <a:t>- Only available to DEERS eligible dependents.</a:t>
              </a:r>
            </a:p>
            <a:p>
              <a:pPr>
                <a:lnSpc>
                  <a:spcPts val="2940"/>
                </a:lnSpc>
              </a:pPr>
              <a:endParaRPr lang="en-US" sz="2100">
                <a:solidFill>
                  <a:srgbClr val="191919"/>
                </a:solidFill>
                <a:latin typeface="Telegraf"/>
              </a:endParaRPr>
            </a:p>
          </p:txBody>
        </p:sp>
        <p:sp>
          <p:nvSpPr>
            <p:cNvPr id="16" name="TextBox 16"/>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What do I get?</a:t>
              </a:r>
            </a:p>
          </p:txBody>
        </p:sp>
      </p:grpSp>
      <p:grpSp>
        <p:nvGrpSpPr>
          <p:cNvPr id="17" name="Group 17"/>
          <p:cNvGrpSpPr/>
          <p:nvPr/>
        </p:nvGrpSpPr>
        <p:grpSpPr>
          <a:xfrm>
            <a:off x="10216599" y="4704084"/>
            <a:ext cx="7521722" cy="1212159"/>
            <a:chOff x="0" y="0"/>
            <a:chExt cx="10028962" cy="1616212"/>
          </a:xfrm>
        </p:grpSpPr>
        <p:sp>
          <p:nvSpPr>
            <p:cNvPr id="18" name="TextBox 18"/>
            <p:cNvSpPr txBox="1"/>
            <p:nvPr/>
          </p:nvSpPr>
          <p:spPr>
            <a:xfrm>
              <a:off x="0" y="620532"/>
              <a:ext cx="10028962" cy="995680"/>
            </a:xfrm>
            <a:prstGeom prst="rect">
              <a:avLst/>
            </a:prstGeom>
          </p:spPr>
          <p:txBody>
            <a:bodyPr lIns="0" tIns="0" rIns="0" bIns="0" rtlCol="0" anchor="t">
              <a:spAutoFit/>
            </a:bodyPr>
            <a:lstStyle/>
            <a:p>
              <a:pPr>
                <a:lnSpc>
                  <a:spcPts val="2940"/>
                </a:lnSpc>
              </a:pPr>
              <a:r>
                <a:rPr lang="en-US" sz="2100">
                  <a:solidFill>
                    <a:srgbClr val="191919"/>
                  </a:solidFill>
                  <a:latin typeface="Telegraf"/>
                </a:rPr>
                <a:t>- Can use immediately after receiving approved TEB</a:t>
              </a:r>
            </a:p>
            <a:p>
              <a:pPr>
                <a:lnSpc>
                  <a:spcPts val="2940"/>
                </a:lnSpc>
              </a:pPr>
              <a:r>
                <a:rPr lang="en-US" sz="2100">
                  <a:solidFill>
                    <a:srgbClr val="191919"/>
                  </a:solidFill>
                  <a:latin typeface="Telegraf"/>
                </a:rPr>
                <a:t>- </a:t>
              </a:r>
              <a:r>
                <a:rPr lang="en-US" sz="2100">
                  <a:solidFill>
                    <a:srgbClr val="191919"/>
                  </a:solidFill>
                  <a:latin typeface="Arimo"/>
                </a:rPr>
                <a:t>Same payments and delimiting date as transferring Soldier</a:t>
              </a:r>
            </a:p>
          </p:txBody>
        </p:sp>
        <p:sp>
          <p:nvSpPr>
            <p:cNvPr id="19" name="TextBox 19"/>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Spouse</a:t>
              </a:r>
            </a:p>
          </p:txBody>
        </p:sp>
      </p:grpSp>
      <p:grpSp>
        <p:nvGrpSpPr>
          <p:cNvPr id="20" name="Group 20"/>
          <p:cNvGrpSpPr/>
          <p:nvPr/>
        </p:nvGrpSpPr>
        <p:grpSpPr>
          <a:xfrm>
            <a:off x="10216599" y="6480479"/>
            <a:ext cx="7521722" cy="3441009"/>
            <a:chOff x="0" y="0"/>
            <a:chExt cx="10028962" cy="4588012"/>
          </a:xfrm>
        </p:grpSpPr>
        <p:sp>
          <p:nvSpPr>
            <p:cNvPr id="21" name="TextBox 21"/>
            <p:cNvSpPr txBox="1"/>
            <p:nvPr/>
          </p:nvSpPr>
          <p:spPr>
            <a:xfrm>
              <a:off x="0" y="620532"/>
              <a:ext cx="10028962" cy="39674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Must transfer before child turns 21 (before 23 if a full-time student)</a:t>
              </a:r>
            </a:p>
            <a:p>
              <a:pPr>
                <a:lnSpc>
                  <a:spcPts val="2940"/>
                </a:lnSpc>
              </a:pPr>
              <a:r>
                <a:rPr lang="en-US" sz="2100" dirty="0">
                  <a:solidFill>
                    <a:srgbClr val="191919"/>
                  </a:solidFill>
                  <a:latin typeface="Telegraf"/>
                </a:rPr>
                <a:t>- </a:t>
              </a:r>
              <a:r>
                <a:rPr lang="en-US" sz="2100" dirty="0">
                  <a:solidFill>
                    <a:srgbClr val="191919"/>
                  </a:solidFill>
                  <a:latin typeface="Arimo"/>
                </a:rPr>
                <a:t>Can use after SM has served at least 10 years in the Armed Forces</a:t>
              </a:r>
            </a:p>
            <a:p>
              <a:pPr>
                <a:lnSpc>
                  <a:spcPts val="2940"/>
                </a:lnSpc>
              </a:pPr>
              <a:r>
                <a:rPr lang="en-US" sz="2100" dirty="0">
                  <a:solidFill>
                    <a:srgbClr val="191919"/>
                  </a:solidFill>
                  <a:latin typeface="Telegraf"/>
                </a:rPr>
                <a:t>- </a:t>
              </a:r>
              <a:r>
                <a:rPr lang="en-US" sz="2100" dirty="0">
                  <a:solidFill>
                    <a:srgbClr val="191919"/>
                  </a:solidFill>
                  <a:latin typeface="Arimo"/>
                </a:rPr>
                <a:t>Can use as early as age 18 or receipt of high school completion or equivalent cert.</a:t>
              </a:r>
            </a:p>
            <a:p>
              <a:pPr>
                <a:lnSpc>
                  <a:spcPts val="2940"/>
                </a:lnSpc>
              </a:pPr>
              <a:r>
                <a:rPr lang="en-US" sz="2100" dirty="0">
                  <a:solidFill>
                    <a:srgbClr val="191919"/>
                  </a:solidFill>
                  <a:latin typeface="Telegraf"/>
                </a:rPr>
                <a:t>- </a:t>
              </a:r>
              <a:r>
                <a:rPr lang="en-US" sz="2100" dirty="0">
                  <a:solidFill>
                    <a:srgbClr val="191919"/>
                  </a:solidFill>
                  <a:latin typeface="Arimo"/>
                </a:rPr>
                <a:t>Ends at age 26 or when transferred months are exhausted, whichever comes first</a:t>
              </a:r>
            </a:p>
          </p:txBody>
        </p:sp>
        <p:sp>
          <p:nvSpPr>
            <p:cNvPr id="22" name="TextBox 22"/>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Children</a:t>
              </a:r>
            </a:p>
          </p:txBody>
        </p:sp>
      </p:grpSp>
      <p:sp>
        <p:nvSpPr>
          <p:cNvPr id="23" name="TextBox 23"/>
          <p:cNvSpPr txBox="1"/>
          <p:nvPr/>
        </p:nvSpPr>
        <p:spPr>
          <a:xfrm>
            <a:off x="1189215" y="968336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E600"/>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5143500"/>
          </a:xfrm>
          <a:prstGeom prst="rect">
            <a:avLst/>
          </a:prstGeom>
          <a:solidFill>
            <a:srgbClr val="FFFFFF"/>
          </a:solidFill>
        </p:spPr>
        <p:txBody>
          <a:bodyPr/>
          <a:lstStyle/>
          <a:p>
            <a:endParaRPr lang="en-US"/>
          </a:p>
        </p:txBody>
      </p:sp>
      <p:sp>
        <p:nvSpPr>
          <p:cNvPr id="3" name="AutoShape 3"/>
          <p:cNvSpPr/>
          <p:nvPr/>
        </p:nvSpPr>
        <p:spPr>
          <a:xfrm>
            <a:off x="1380996" y="5144429"/>
            <a:ext cx="16907004" cy="39983"/>
          </a:xfrm>
          <a:prstGeom prst="rect">
            <a:avLst/>
          </a:prstGeom>
          <a:solidFill>
            <a:srgbClr val="191919"/>
          </a:solidFill>
        </p:spPr>
        <p:txBody>
          <a:bodyPr/>
          <a:lstStyle/>
          <a:p>
            <a:endParaRPr lang="en-US"/>
          </a:p>
        </p:txBody>
      </p:sp>
      <p:grpSp>
        <p:nvGrpSpPr>
          <p:cNvPr id="4" name="Group 4"/>
          <p:cNvGrpSpPr/>
          <p:nvPr/>
        </p:nvGrpSpPr>
        <p:grpSpPr>
          <a:xfrm>
            <a:off x="1232190" y="5013167"/>
            <a:ext cx="2846324" cy="3577747"/>
            <a:chOff x="0" y="0"/>
            <a:chExt cx="3795099" cy="4770328"/>
          </a:xfrm>
        </p:grpSpPr>
        <p:grpSp>
          <p:nvGrpSpPr>
            <p:cNvPr id="5" name="Group 5"/>
            <p:cNvGrpSpPr/>
            <p:nvPr/>
          </p:nvGrpSpPr>
          <p:grpSpPr>
            <a:xfrm>
              <a:off x="0" y="0"/>
              <a:ext cx="403941" cy="40394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7" name="TextBox 7"/>
            <p:cNvSpPr txBox="1"/>
            <p:nvPr/>
          </p:nvSpPr>
          <p:spPr>
            <a:xfrm>
              <a:off x="0" y="1942460"/>
              <a:ext cx="3437080" cy="2827868"/>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Contact the DVA at 1-888-422-4551 (888-GIBILL-1) to determine how many months are available to be transferred</a:t>
              </a:r>
            </a:p>
          </p:txBody>
        </p:sp>
        <p:sp>
          <p:nvSpPr>
            <p:cNvPr id="8" name="TextBox 8"/>
            <p:cNvSpPr txBox="1"/>
            <p:nvPr/>
          </p:nvSpPr>
          <p:spPr>
            <a:xfrm>
              <a:off x="0" y="1134822"/>
              <a:ext cx="3795099" cy="473075"/>
            </a:xfrm>
            <a:prstGeom prst="rect">
              <a:avLst/>
            </a:prstGeom>
          </p:spPr>
          <p:txBody>
            <a:bodyPr lIns="0" tIns="0" rIns="0" bIns="0" rtlCol="0" anchor="t">
              <a:spAutoFit/>
            </a:bodyPr>
            <a:lstStyle/>
            <a:p>
              <a:pPr>
                <a:lnSpc>
                  <a:spcPts val="2640"/>
                </a:lnSpc>
              </a:pPr>
              <a:r>
                <a:rPr lang="en-US" sz="2200">
                  <a:solidFill>
                    <a:srgbClr val="191919"/>
                  </a:solidFill>
                  <a:latin typeface="Telegraf Bold"/>
                </a:rPr>
                <a:t>Step 1</a:t>
              </a:r>
            </a:p>
          </p:txBody>
        </p:sp>
      </p:grpSp>
      <p:grpSp>
        <p:nvGrpSpPr>
          <p:cNvPr id="9" name="Group 9"/>
          <p:cNvGrpSpPr/>
          <p:nvPr/>
        </p:nvGrpSpPr>
        <p:grpSpPr>
          <a:xfrm>
            <a:off x="4528465" y="5013167"/>
            <a:ext cx="2846324" cy="2872895"/>
            <a:chOff x="0" y="0"/>
            <a:chExt cx="3795099" cy="3830526"/>
          </a:xfrm>
        </p:grpSpPr>
        <p:grpSp>
          <p:nvGrpSpPr>
            <p:cNvPr id="10" name="Group 10"/>
            <p:cNvGrpSpPr/>
            <p:nvPr/>
          </p:nvGrpSpPr>
          <p:grpSpPr>
            <a:xfrm>
              <a:off x="0" y="0"/>
              <a:ext cx="403941" cy="40394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12" name="TextBox 12"/>
            <p:cNvSpPr txBox="1"/>
            <p:nvPr/>
          </p:nvSpPr>
          <p:spPr>
            <a:xfrm>
              <a:off x="0" y="1942460"/>
              <a:ext cx="3795099" cy="1888067"/>
            </a:xfrm>
            <a:prstGeom prst="rect">
              <a:avLst/>
            </a:prstGeom>
          </p:spPr>
          <p:txBody>
            <a:bodyPr lIns="0" tIns="0" rIns="0" bIns="0" rtlCol="0" anchor="t">
              <a:spAutoFit/>
            </a:bodyPr>
            <a:lstStyle/>
            <a:p>
              <a:pPr marL="0" lvl="1" indent="0" algn="l">
                <a:lnSpc>
                  <a:spcPts val="2800"/>
                </a:lnSpc>
                <a:spcBef>
                  <a:spcPct val="0"/>
                </a:spcBef>
              </a:pPr>
              <a:r>
                <a:rPr lang="en-US" sz="2000">
                  <a:solidFill>
                    <a:srgbClr val="191919"/>
                  </a:solidFill>
                  <a:latin typeface="Telegraf"/>
                </a:rPr>
                <a:t>Complete a DA Form 4836 Extension of Enlistment (if needed) with unit</a:t>
              </a:r>
            </a:p>
          </p:txBody>
        </p:sp>
        <p:sp>
          <p:nvSpPr>
            <p:cNvPr id="13" name="TextBox 13"/>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a:solidFill>
                    <a:srgbClr val="191919"/>
                  </a:solidFill>
                  <a:latin typeface="Telegraf Bold"/>
                </a:rPr>
                <a:t>Step 2</a:t>
              </a:r>
            </a:p>
          </p:txBody>
        </p:sp>
      </p:grpSp>
      <p:grpSp>
        <p:nvGrpSpPr>
          <p:cNvPr id="14" name="Group 14"/>
          <p:cNvGrpSpPr/>
          <p:nvPr/>
        </p:nvGrpSpPr>
        <p:grpSpPr>
          <a:xfrm>
            <a:off x="7824740" y="5013167"/>
            <a:ext cx="2846324" cy="3930170"/>
            <a:chOff x="0" y="0"/>
            <a:chExt cx="3795099" cy="5240226"/>
          </a:xfrm>
        </p:grpSpPr>
        <p:grpSp>
          <p:nvGrpSpPr>
            <p:cNvPr id="15" name="Group 15"/>
            <p:cNvGrpSpPr/>
            <p:nvPr/>
          </p:nvGrpSpPr>
          <p:grpSpPr>
            <a:xfrm>
              <a:off x="0" y="0"/>
              <a:ext cx="403941" cy="403941"/>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17" name="TextBox 17"/>
            <p:cNvSpPr txBox="1"/>
            <p:nvPr/>
          </p:nvSpPr>
          <p:spPr>
            <a:xfrm>
              <a:off x="0" y="1942460"/>
              <a:ext cx="3795099" cy="3297767"/>
            </a:xfrm>
            <a:prstGeom prst="rect">
              <a:avLst/>
            </a:prstGeom>
          </p:spPr>
          <p:txBody>
            <a:bodyPr lIns="0" tIns="0" rIns="0" bIns="0" rtlCol="0" anchor="t">
              <a:spAutoFit/>
            </a:bodyPr>
            <a:lstStyle/>
            <a:p>
              <a:pPr marL="0" lvl="1" indent="0" algn="l">
                <a:lnSpc>
                  <a:spcPts val="2800"/>
                </a:lnSpc>
                <a:spcBef>
                  <a:spcPct val="0"/>
                </a:spcBef>
              </a:pPr>
              <a:r>
                <a:rPr lang="en-US" sz="2000">
                  <a:solidFill>
                    <a:srgbClr val="191919"/>
                  </a:solidFill>
                  <a:latin typeface="Telegraf"/>
                </a:rPr>
                <a:t> Ensure extension and current NGB 23 is uploaded into iPERMS (upload into GIMS or send to ESO to allow SM to receive approval sooner)</a:t>
              </a:r>
            </a:p>
          </p:txBody>
        </p:sp>
        <p:sp>
          <p:nvSpPr>
            <p:cNvPr id="18" name="TextBox 18"/>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a:solidFill>
                    <a:srgbClr val="191919"/>
                  </a:solidFill>
                  <a:latin typeface="Telegraf Bold"/>
                </a:rPr>
                <a:t>Step 3</a:t>
              </a:r>
            </a:p>
          </p:txBody>
        </p:sp>
      </p:grpSp>
      <p:grpSp>
        <p:nvGrpSpPr>
          <p:cNvPr id="19" name="Group 19"/>
          <p:cNvGrpSpPr/>
          <p:nvPr/>
        </p:nvGrpSpPr>
        <p:grpSpPr>
          <a:xfrm>
            <a:off x="11121014" y="5013167"/>
            <a:ext cx="2846324" cy="4987445"/>
            <a:chOff x="0" y="0"/>
            <a:chExt cx="3795099" cy="6649926"/>
          </a:xfrm>
        </p:grpSpPr>
        <p:grpSp>
          <p:nvGrpSpPr>
            <p:cNvPr id="20" name="Group 20"/>
            <p:cNvGrpSpPr/>
            <p:nvPr/>
          </p:nvGrpSpPr>
          <p:grpSpPr>
            <a:xfrm>
              <a:off x="0" y="0"/>
              <a:ext cx="403941" cy="40394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22" name="TextBox 22"/>
            <p:cNvSpPr txBox="1"/>
            <p:nvPr/>
          </p:nvSpPr>
          <p:spPr>
            <a:xfrm>
              <a:off x="0" y="1942460"/>
              <a:ext cx="3795099" cy="4707467"/>
            </a:xfrm>
            <a:prstGeom prst="rect">
              <a:avLst/>
            </a:prstGeom>
          </p:spPr>
          <p:txBody>
            <a:bodyPr lIns="0" tIns="0" rIns="0" bIns="0" rtlCol="0" anchor="t">
              <a:spAutoFit/>
            </a:bodyPr>
            <a:lstStyle/>
            <a:p>
              <a:pPr>
                <a:lnSpc>
                  <a:spcPts val="2800"/>
                </a:lnSpc>
              </a:pPr>
              <a:r>
                <a:rPr lang="en-US" sz="2000">
                  <a:solidFill>
                    <a:srgbClr val="191919"/>
                  </a:solidFill>
                  <a:latin typeface="Telegraf"/>
                </a:rPr>
                <a:t>Apply to transfer benefits on-line at: </a:t>
              </a:r>
              <a:r>
                <a:rPr lang="en-US" sz="2000">
                  <a:solidFill>
                    <a:srgbClr val="191919"/>
                  </a:solidFill>
                  <a:latin typeface="Arimo"/>
                </a:rPr>
                <a:t>https://www.dmdc.osd.mil/milconnect/ </a:t>
              </a:r>
            </a:p>
            <a:p>
              <a:pPr>
                <a:lnSpc>
                  <a:spcPts val="2800"/>
                </a:lnSpc>
              </a:pPr>
              <a:r>
                <a:rPr lang="en-US" sz="2000">
                  <a:solidFill>
                    <a:srgbClr val="191919"/>
                  </a:solidFill>
                  <a:latin typeface="Telegraf"/>
                </a:rPr>
                <a:t>    **</a:t>
              </a:r>
              <a:r>
                <a:rPr lang="en-US" sz="2000">
                  <a:solidFill>
                    <a:srgbClr val="191919"/>
                  </a:solidFill>
                  <a:latin typeface="Arimo"/>
                </a:rPr>
                <a:t>Follow instructions sent to Military email (army.mil or mail.mil) by Education Support Team (EST)</a:t>
              </a:r>
            </a:p>
            <a:p>
              <a:pPr marL="0" lvl="1" indent="0" algn="l">
                <a:lnSpc>
                  <a:spcPts val="2800"/>
                </a:lnSpc>
                <a:spcBef>
                  <a:spcPct val="0"/>
                </a:spcBef>
              </a:pPr>
              <a:endParaRPr lang="en-US" sz="2000">
                <a:solidFill>
                  <a:srgbClr val="191919"/>
                </a:solidFill>
                <a:latin typeface="Arimo"/>
              </a:endParaRPr>
            </a:p>
          </p:txBody>
        </p:sp>
        <p:sp>
          <p:nvSpPr>
            <p:cNvPr id="23" name="TextBox 23"/>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a:solidFill>
                    <a:srgbClr val="191919"/>
                  </a:solidFill>
                  <a:latin typeface="Telegraf Bold"/>
                </a:rPr>
                <a:t>Step 4</a:t>
              </a:r>
            </a:p>
          </p:txBody>
        </p:sp>
      </p:grpSp>
      <p:grpSp>
        <p:nvGrpSpPr>
          <p:cNvPr id="24" name="Group 24"/>
          <p:cNvGrpSpPr/>
          <p:nvPr/>
        </p:nvGrpSpPr>
        <p:grpSpPr>
          <a:xfrm>
            <a:off x="14417289" y="5013167"/>
            <a:ext cx="2846324" cy="3577745"/>
            <a:chOff x="0" y="0"/>
            <a:chExt cx="3795099" cy="4770326"/>
          </a:xfrm>
        </p:grpSpPr>
        <p:grpSp>
          <p:nvGrpSpPr>
            <p:cNvPr id="25" name="Group 25"/>
            <p:cNvGrpSpPr/>
            <p:nvPr/>
          </p:nvGrpSpPr>
          <p:grpSpPr>
            <a:xfrm>
              <a:off x="0" y="0"/>
              <a:ext cx="403941" cy="403941"/>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27" name="TextBox 27"/>
            <p:cNvSpPr txBox="1"/>
            <p:nvPr/>
          </p:nvSpPr>
          <p:spPr>
            <a:xfrm>
              <a:off x="0" y="1942460"/>
              <a:ext cx="3795099" cy="2827867"/>
            </a:xfrm>
            <a:prstGeom prst="rect">
              <a:avLst/>
            </a:prstGeom>
          </p:spPr>
          <p:txBody>
            <a:bodyPr lIns="0" tIns="0" rIns="0" bIns="0" rtlCol="0" anchor="t">
              <a:spAutoFit/>
            </a:bodyPr>
            <a:lstStyle/>
            <a:p>
              <a:pPr>
                <a:lnSpc>
                  <a:spcPts val="2800"/>
                </a:lnSpc>
              </a:pPr>
              <a:r>
                <a:rPr lang="en-US" sz="2000">
                  <a:solidFill>
                    <a:srgbClr val="191919"/>
                  </a:solidFill>
                  <a:latin typeface="Telegraf"/>
                </a:rPr>
                <a:t>Return to milConnect, print approval letter, write down your ‘Obligation End Date’ (OED) </a:t>
              </a:r>
            </a:p>
            <a:p>
              <a:pPr marL="0" lvl="1" indent="0" algn="l">
                <a:lnSpc>
                  <a:spcPts val="2800"/>
                </a:lnSpc>
                <a:spcBef>
                  <a:spcPct val="0"/>
                </a:spcBef>
              </a:pPr>
              <a:endParaRPr lang="en-US" sz="2000">
                <a:solidFill>
                  <a:srgbClr val="191919"/>
                </a:solidFill>
                <a:latin typeface="Telegraf"/>
              </a:endParaRPr>
            </a:p>
          </p:txBody>
        </p:sp>
        <p:sp>
          <p:nvSpPr>
            <p:cNvPr id="28" name="TextBox 28"/>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a:solidFill>
                    <a:srgbClr val="191919"/>
                  </a:solidFill>
                  <a:latin typeface="Telegraf Bold"/>
                </a:rPr>
                <a:t>Step 5</a:t>
              </a:r>
            </a:p>
          </p:txBody>
        </p:sp>
      </p:grpSp>
      <p:pic>
        <p:nvPicPr>
          <p:cNvPr id="29" name="Picture 29"/>
          <p:cNvPicPr>
            <a:picLocks noChangeAspect="1"/>
          </p:cNvPicPr>
          <p:nvPr/>
        </p:nvPicPr>
        <p:blipFill>
          <a:blip r:embed="rId2"/>
          <a:srcRect r="21552"/>
          <a:stretch>
            <a:fillRect/>
          </a:stretch>
        </p:blipFill>
        <p:spPr>
          <a:xfrm>
            <a:off x="13258357" y="0"/>
            <a:ext cx="5029643" cy="2802384"/>
          </a:xfrm>
          <a:prstGeom prst="rect">
            <a:avLst/>
          </a:prstGeom>
        </p:spPr>
      </p:pic>
      <p:sp>
        <p:nvSpPr>
          <p:cNvPr id="30" name="TextBox 30"/>
          <p:cNvSpPr txBox="1"/>
          <p:nvPr/>
        </p:nvSpPr>
        <p:spPr>
          <a:xfrm>
            <a:off x="2512345" y="1531638"/>
            <a:ext cx="8158719" cy="1040112"/>
          </a:xfrm>
          <a:prstGeom prst="rect">
            <a:avLst/>
          </a:prstGeom>
        </p:spPr>
        <p:txBody>
          <a:bodyPr lIns="0" tIns="0" rIns="0" bIns="0" rtlCol="0" anchor="t">
            <a:spAutoFit/>
          </a:bodyPr>
          <a:lstStyle/>
          <a:p>
            <a:pPr marL="0" lvl="0" indent="0" algn="l">
              <a:lnSpc>
                <a:spcPts val="7200"/>
              </a:lnSpc>
            </a:pPr>
            <a:r>
              <a:rPr lang="en-US" sz="7200">
                <a:solidFill>
                  <a:srgbClr val="191919"/>
                </a:solidFill>
                <a:latin typeface="Telegraf Bold Bold"/>
              </a:rPr>
              <a:t>How Do I Apply?</a:t>
            </a:r>
          </a:p>
        </p:txBody>
      </p:sp>
      <p:sp>
        <p:nvSpPr>
          <p:cNvPr id="31" name="TextBox 31"/>
          <p:cNvSpPr txBox="1"/>
          <p:nvPr/>
        </p:nvSpPr>
        <p:spPr>
          <a:xfrm>
            <a:off x="3295430" y="3902232"/>
            <a:ext cx="8158719" cy="561975"/>
          </a:xfrm>
          <a:prstGeom prst="rect">
            <a:avLst/>
          </a:prstGeom>
        </p:spPr>
        <p:txBody>
          <a:bodyPr lIns="0" tIns="0" rIns="0" bIns="0" rtlCol="0" anchor="t">
            <a:spAutoFit/>
          </a:bodyPr>
          <a:lstStyle/>
          <a:p>
            <a:pPr marL="0" lvl="0" indent="0" algn="l">
              <a:lnSpc>
                <a:spcPts val="4079"/>
              </a:lnSpc>
              <a:spcBef>
                <a:spcPct val="0"/>
              </a:spcBef>
            </a:pPr>
            <a:r>
              <a:rPr lang="en-US" sz="3400">
                <a:solidFill>
                  <a:srgbClr val="191919"/>
                </a:solidFill>
                <a:latin typeface="Telegraf Bold"/>
              </a:rPr>
              <a:t>TEB Process:</a:t>
            </a:r>
          </a:p>
        </p:txBody>
      </p:sp>
      <p:sp>
        <p:nvSpPr>
          <p:cNvPr id="32" name="TextBox 32"/>
          <p:cNvSpPr txBox="1"/>
          <p:nvPr/>
        </p:nvSpPr>
        <p:spPr>
          <a:xfrm>
            <a:off x="754138" y="951617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908" r="9430" b="22619"/>
          <a:stretch>
            <a:fillRect/>
          </a:stretch>
        </p:blipFill>
        <p:spPr>
          <a:xfrm>
            <a:off x="5390419" y="0"/>
            <a:ext cx="12897581" cy="8359795"/>
          </a:xfrm>
          <a:prstGeom prst="rect">
            <a:avLst/>
          </a:prstGeom>
        </p:spPr>
      </p:pic>
      <p:grpSp>
        <p:nvGrpSpPr>
          <p:cNvPr id="3" name="Group 3"/>
          <p:cNvGrpSpPr/>
          <p:nvPr/>
        </p:nvGrpSpPr>
        <p:grpSpPr>
          <a:xfrm>
            <a:off x="588794" y="3031425"/>
            <a:ext cx="7530889" cy="5868249"/>
            <a:chOff x="0" y="0"/>
            <a:chExt cx="1583183" cy="1233654"/>
          </a:xfrm>
        </p:grpSpPr>
        <p:sp>
          <p:nvSpPr>
            <p:cNvPr id="4" name="Freeform 4"/>
            <p:cNvSpPr/>
            <p:nvPr/>
          </p:nvSpPr>
          <p:spPr>
            <a:xfrm>
              <a:off x="0" y="0"/>
              <a:ext cx="1583183" cy="1233654"/>
            </a:xfrm>
            <a:custGeom>
              <a:avLst/>
              <a:gdLst/>
              <a:ahLst/>
              <a:cxnLst/>
              <a:rect l="l" t="t" r="r" b="b"/>
              <a:pathLst>
                <a:path w="1583183" h="1233654">
                  <a:moveTo>
                    <a:pt x="1458722" y="1233654"/>
                  </a:moveTo>
                  <a:lnTo>
                    <a:pt x="124460" y="1233654"/>
                  </a:lnTo>
                  <a:cubicBezTo>
                    <a:pt x="55880" y="1233654"/>
                    <a:pt x="0" y="1177774"/>
                    <a:pt x="0" y="1109194"/>
                  </a:cubicBezTo>
                  <a:lnTo>
                    <a:pt x="0" y="124460"/>
                  </a:lnTo>
                  <a:cubicBezTo>
                    <a:pt x="0" y="55880"/>
                    <a:pt x="55880" y="0"/>
                    <a:pt x="124460" y="0"/>
                  </a:cubicBezTo>
                  <a:lnTo>
                    <a:pt x="1458723" y="0"/>
                  </a:lnTo>
                  <a:cubicBezTo>
                    <a:pt x="1527303" y="0"/>
                    <a:pt x="1583183" y="55880"/>
                    <a:pt x="1583183" y="124460"/>
                  </a:cubicBezTo>
                  <a:lnTo>
                    <a:pt x="1583183" y="1109194"/>
                  </a:lnTo>
                  <a:cubicBezTo>
                    <a:pt x="1583183" y="1177774"/>
                    <a:pt x="1527303" y="1233654"/>
                    <a:pt x="1458723" y="1233654"/>
                  </a:cubicBezTo>
                  <a:close/>
                </a:path>
              </a:pathLst>
            </a:custGeom>
            <a:solidFill>
              <a:srgbClr val="FEE600"/>
            </a:solidFill>
          </p:spPr>
          <p:txBody>
            <a:bodyPr/>
            <a:lstStyle/>
            <a:p>
              <a:endParaRPr lang="en-US"/>
            </a:p>
          </p:txBody>
        </p:sp>
      </p:grpSp>
      <p:pic>
        <p:nvPicPr>
          <p:cNvPr id="5" name="Picture 5"/>
          <p:cNvPicPr>
            <a:picLocks noChangeAspect="1"/>
          </p:cNvPicPr>
          <p:nvPr/>
        </p:nvPicPr>
        <p:blipFill>
          <a:blip r:embed="rId3"/>
          <a:srcRect l="17995"/>
          <a:stretch>
            <a:fillRect/>
          </a:stretch>
        </p:blipFill>
        <p:spPr>
          <a:xfrm>
            <a:off x="0" y="0"/>
            <a:ext cx="5682075" cy="3031425"/>
          </a:xfrm>
          <a:prstGeom prst="rect">
            <a:avLst/>
          </a:prstGeom>
        </p:spPr>
      </p:pic>
      <p:sp>
        <p:nvSpPr>
          <p:cNvPr id="6" name="TextBox 6"/>
          <p:cNvSpPr txBox="1"/>
          <p:nvPr/>
        </p:nvSpPr>
        <p:spPr>
          <a:xfrm>
            <a:off x="731313" y="4620168"/>
            <a:ext cx="7388370" cy="2822449"/>
          </a:xfrm>
          <a:prstGeom prst="rect">
            <a:avLst/>
          </a:prstGeom>
        </p:spPr>
        <p:txBody>
          <a:bodyPr lIns="0" tIns="0" rIns="0" bIns="0" rtlCol="0" anchor="t">
            <a:spAutoFit/>
          </a:bodyPr>
          <a:lstStyle/>
          <a:p>
            <a:pPr marL="0" lvl="0" indent="0" algn="ctr">
              <a:lnSpc>
                <a:spcPts val="7093"/>
              </a:lnSpc>
            </a:pPr>
            <a:r>
              <a:rPr lang="en-US" sz="7093">
                <a:solidFill>
                  <a:srgbClr val="191919"/>
                </a:solidFill>
                <a:latin typeface="Telegraf Bold Bold"/>
              </a:rPr>
              <a:t> Education Support Programs</a:t>
            </a:r>
          </a:p>
        </p:txBody>
      </p:sp>
      <p:sp>
        <p:nvSpPr>
          <p:cNvPr id="7" name="TextBox 7"/>
          <p:cNvSpPr txBox="1"/>
          <p:nvPr/>
        </p:nvSpPr>
        <p:spPr>
          <a:xfrm>
            <a:off x="1238683" y="7818653"/>
            <a:ext cx="6624739" cy="257667"/>
          </a:xfrm>
          <a:prstGeom prst="rect">
            <a:avLst/>
          </a:prstGeom>
        </p:spPr>
        <p:txBody>
          <a:bodyPr lIns="0" tIns="0" rIns="0" bIns="0" rtlCol="0" anchor="t">
            <a:spAutoFit/>
          </a:bodyPr>
          <a:lstStyle/>
          <a:p>
            <a:pPr marL="0" lvl="0" indent="0" algn="l">
              <a:lnSpc>
                <a:spcPts val="1913"/>
              </a:lnSpc>
              <a:spcBef>
                <a:spcPct val="0"/>
              </a:spcBef>
            </a:pPr>
            <a:endParaRPr/>
          </a:p>
        </p:txBody>
      </p:sp>
      <p:sp>
        <p:nvSpPr>
          <p:cNvPr id="8" name="TextBox 8"/>
          <p:cNvSpPr txBox="1"/>
          <p:nvPr/>
        </p:nvSpPr>
        <p:spPr>
          <a:xfrm>
            <a:off x="10094257"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287828"/>
            <a:ext cx="18288000" cy="1999172"/>
          </a:xfrm>
          <a:prstGeom prst="rect">
            <a:avLst/>
          </a:prstGeom>
          <a:solidFill>
            <a:srgbClr val="191919"/>
          </a:solidFill>
        </p:spPr>
        <p:txBody>
          <a:bodyPr/>
          <a:lstStyle/>
          <a:p>
            <a:endParaRPr lang="en-US"/>
          </a:p>
        </p:txBody>
      </p:sp>
      <p:grpSp>
        <p:nvGrpSpPr>
          <p:cNvPr id="3" name="Group 3"/>
          <p:cNvGrpSpPr/>
          <p:nvPr/>
        </p:nvGrpSpPr>
        <p:grpSpPr>
          <a:xfrm>
            <a:off x="0" y="0"/>
            <a:ext cx="11221835" cy="9028180"/>
            <a:chOff x="0" y="0"/>
            <a:chExt cx="2440920" cy="1963767"/>
          </a:xfrm>
        </p:grpSpPr>
        <p:sp>
          <p:nvSpPr>
            <p:cNvPr id="4" name="Freeform 4"/>
            <p:cNvSpPr/>
            <p:nvPr/>
          </p:nvSpPr>
          <p:spPr>
            <a:xfrm>
              <a:off x="0" y="0"/>
              <a:ext cx="2440920" cy="1963767"/>
            </a:xfrm>
            <a:custGeom>
              <a:avLst/>
              <a:gdLst/>
              <a:ahLst/>
              <a:cxnLst/>
              <a:rect l="l" t="t" r="r" b="b"/>
              <a:pathLst>
                <a:path w="2440920" h="1963767">
                  <a:moveTo>
                    <a:pt x="2316460" y="1963767"/>
                  </a:moveTo>
                  <a:lnTo>
                    <a:pt x="124460" y="1963767"/>
                  </a:lnTo>
                  <a:cubicBezTo>
                    <a:pt x="55880" y="1963767"/>
                    <a:pt x="0" y="1907887"/>
                    <a:pt x="0" y="1839307"/>
                  </a:cubicBezTo>
                  <a:lnTo>
                    <a:pt x="0" y="124460"/>
                  </a:lnTo>
                  <a:cubicBezTo>
                    <a:pt x="0" y="55880"/>
                    <a:pt x="55880" y="0"/>
                    <a:pt x="124460" y="0"/>
                  </a:cubicBezTo>
                  <a:lnTo>
                    <a:pt x="2316460" y="0"/>
                  </a:lnTo>
                  <a:cubicBezTo>
                    <a:pt x="2385040" y="0"/>
                    <a:pt x="2440920" y="55880"/>
                    <a:pt x="2440920" y="124460"/>
                  </a:cubicBezTo>
                  <a:lnTo>
                    <a:pt x="2440920" y="1839307"/>
                  </a:lnTo>
                  <a:cubicBezTo>
                    <a:pt x="2440920" y="1907887"/>
                    <a:pt x="2385040" y="1963767"/>
                    <a:pt x="2316460" y="1963767"/>
                  </a:cubicBezTo>
                  <a:close/>
                </a:path>
              </a:pathLst>
            </a:custGeom>
            <a:solidFill>
              <a:srgbClr val="FEE600"/>
            </a:solidFill>
          </p:spPr>
          <p:txBody>
            <a:bodyPr/>
            <a:lstStyle/>
            <a:p>
              <a:endParaRPr lang="en-US"/>
            </a:p>
          </p:txBody>
        </p:sp>
      </p:grpSp>
      <p:pic>
        <p:nvPicPr>
          <p:cNvPr id="5" name="Picture 5"/>
          <p:cNvPicPr>
            <a:picLocks noChangeAspect="1"/>
          </p:cNvPicPr>
          <p:nvPr/>
        </p:nvPicPr>
        <p:blipFill>
          <a:blip r:embed="rId2"/>
          <a:srcRect/>
          <a:stretch>
            <a:fillRect/>
          </a:stretch>
        </p:blipFill>
        <p:spPr>
          <a:xfrm>
            <a:off x="9790372" y="1220699"/>
            <a:ext cx="7067129" cy="7067129"/>
          </a:xfrm>
          <a:prstGeom prst="rect">
            <a:avLst/>
          </a:prstGeom>
        </p:spPr>
      </p:pic>
      <p:pic>
        <p:nvPicPr>
          <p:cNvPr id="6" name="Picture 6"/>
          <p:cNvPicPr>
            <a:picLocks noChangeAspect="1"/>
          </p:cNvPicPr>
          <p:nvPr/>
        </p:nvPicPr>
        <p:blipFill>
          <a:blip r:embed="rId3"/>
          <a:srcRect l="32004" t="12775"/>
          <a:stretch>
            <a:fillRect/>
          </a:stretch>
        </p:blipFill>
        <p:spPr>
          <a:xfrm>
            <a:off x="0" y="0"/>
            <a:ext cx="4359536" cy="2444369"/>
          </a:xfrm>
          <a:prstGeom prst="rect">
            <a:avLst/>
          </a:prstGeom>
        </p:spPr>
      </p:pic>
      <p:grpSp>
        <p:nvGrpSpPr>
          <p:cNvPr id="7" name="Group 7"/>
          <p:cNvGrpSpPr/>
          <p:nvPr/>
        </p:nvGrpSpPr>
        <p:grpSpPr>
          <a:xfrm>
            <a:off x="729681" y="1490235"/>
            <a:ext cx="8850067" cy="6126211"/>
            <a:chOff x="0" y="0"/>
            <a:chExt cx="11800090" cy="8168281"/>
          </a:xfrm>
        </p:grpSpPr>
        <p:sp>
          <p:nvSpPr>
            <p:cNvPr id="8" name="TextBox 8"/>
            <p:cNvSpPr txBox="1"/>
            <p:nvPr/>
          </p:nvSpPr>
          <p:spPr>
            <a:xfrm>
              <a:off x="0" y="85725"/>
              <a:ext cx="11800090" cy="1854498"/>
            </a:xfrm>
            <a:prstGeom prst="rect">
              <a:avLst/>
            </a:prstGeom>
          </p:spPr>
          <p:txBody>
            <a:bodyPr lIns="0" tIns="0" rIns="0" bIns="0" rtlCol="0" anchor="t">
              <a:spAutoFit/>
            </a:bodyPr>
            <a:lstStyle/>
            <a:p>
              <a:pPr marL="0" lvl="0" indent="0" algn="ctr">
                <a:lnSpc>
                  <a:spcPts val="9565"/>
                </a:lnSpc>
              </a:pPr>
              <a:r>
                <a:rPr lang="en-US" sz="9565" dirty="0">
                  <a:solidFill>
                    <a:srgbClr val="191919"/>
                  </a:solidFill>
                  <a:latin typeface="Telegraf Bold Bold"/>
                </a:rPr>
                <a:t>Visit us</a:t>
              </a:r>
            </a:p>
          </p:txBody>
        </p:sp>
        <p:sp>
          <p:nvSpPr>
            <p:cNvPr id="9" name="TextBox 9"/>
            <p:cNvSpPr txBox="1"/>
            <p:nvPr/>
          </p:nvSpPr>
          <p:spPr>
            <a:xfrm>
              <a:off x="0" y="3019130"/>
              <a:ext cx="11800090" cy="1869803"/>
            </a:xfrm>
            <a:prstGeom prst="rect">
              <a:avLst/>
            </a:prstGeom>
          </p:spPr>
          <p:txBody>
            <a:bodyPr lIns="0" tIns="0" rIns="0" bIns="0" rtlCol="0" anchor="t">
              <a:spAutoFit/>
            </a:bodyPr>
            <a:lstStyle/>
            <a:p>
              <a:pPr algn="ctr">
                <a:lnSpc>
                  <a:spcPts val="5420"/>
                </a:lnSpc>
              </a:pPr>
              <a:r>
                <a:rPr lang="en-US" sz="4516" dirty="0">
                  <a:solidFill>
                    <a:srgbClr val="191919"/>
                  </a:solidFill>
                  <a:latin typeface="Telegraf Bold"/>
                </a:rPr>
                <a:t>Find everything Education online</a:t>
              </a:r>
            </a:p>
          </p:txBody>
        </p:sp>
        <p:sp>
          <p:nvSpPr>
            <p:cNvPr id="10" name="TextBox 10"/>
            <p:cNvSpPr txBox="1"/>
            <p:nvPr/>
          </p:nvSpPr>
          <p:spPr>
            <a:xfrm>
              <a:off x="0" y="5535480"/>
              <a:ext cx="11800090" cy="2632801"/>
            </a:xfrm>
            <a:prstGeom prst="rect">
              <a:avLst/>
            </a:prstGeom>
          </p:spPr>
          <p:txBody>
            <a:bodyPr lIns="0" tIns="0" rIns="0" bIns="0" rtlCol="0" anchor="t">
              <a:spAutoFit/>
            </a:bodyPr>
            <a:lstStyle/>
            <a:p>
              <a:pPr marL="0" lvl="1" indent="0" algn="l">
                <a:lnSpc>
                  <a:spcPts val="3905"/>
                </a:lnSpc>
                <a:spcBef>
                  <a:spcPct val="0"/>
                </a:spcBef>
              </a:pPr>
              <a:r>
                <a:rPr lang="en-US" sz="2789" dirty="0">
                  <a:solidFill>
                    <a:srgbClr val="191919"/>
                  </a:solidFill>
                  <a:latin typeface="Telegraf"/>
                </a:rPr>
                <a:t>Everything education related can be found on our website 24/7. You will find step-by-step instructions and up-to-date detailed information on each program available. </a:t>
              </a:r>
            </a:p>
          </p:txBody>
        </p:sp>
      </p:grpSp>
      <p:sp>
        <p:nvSpPr>
          <p:cNvPr id="11" name="TextBox 11"/>
          <p:cNvSpPr txBox="1"/>
          <p:nvPr/>
        </p:nvSpPr>
        <p:spPr>
          <a:xfrm>
            <a:off x="909881" y="9218124"/>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7443"/>
          <a:stretch>
            <a:fillRect/>
          </a:stretch>
        </p:blipFill>
        <p:spPr>
          <a:xfrm>
            <a:off x="7450548" y="0"/>
            <a:ext cx="10837452" cy="10380146"/>
          </a:xfrm>
          <a:prstGeom prst="rect">
            <a:avLst/>
          </a:prstGeom>
          <a:solidFill>
            <a:schemeClr val="tx1"/>
          </a:solidFill>
        </p:spPr>
      </p:pic>
      <p:sp>
        <p:nvSpPr>
          <p:cNvPr id="3" name="AutoShape 3"/>
          <p:cNvSpPr/>
          <p:nvPr/>
        </p:nvSpPr>
        <p:spPr>
          <a:xfrm>
            <a:off x="0" y="0"/>
            <a:ext cx="7450548" cy="10287000"/>
          </a:xfrm>
          <a:prstGeom prst="rect">
            <a:avLst/>
          </a:prstGeom>
          <a:solidFill>
            <a:srgbClr val="FEE600"/>
          </a:solidFill>
        </p:spPr>
        <p:txBody>
          <a:bodyPr/>
          <a:lstStyle/>
          <a:p>
            <a:endParaRPr lang="en-US"/>
          </a:p>
        </p:txBody>
      </p:sp>
      <p:grpSp>
        <p:nvGrpSpPr>
          <p:cNvPr id="4" name="Group 4"/>
          <p:cNvGrpSpPr/>
          <p:nvPr/>
        </p:nvGrpSpPr>
        <p:grpSpPr>
          <a:xfrm>
            <a:off x="9680066" y="3181859"/>
            <a:ext cx="1055905" cy="1055905"/>
            <a:chOff x="0" y="0"/>
            <a:chExt cx="2311400" cy="2311400"/>
          </a:xfrm>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6" name="Group 6"/>
          <p:cNvGrpSpPr/>
          <p:nvPr/>
        </p:nvGrpSpPr>
        <p:grpSpPr>
          <a:xfrm>
            <a:off x="9680066" y="4615548"/>
            <a:ext cx="1055905" cy="1055905"/>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10" name="Group 10"/>
          <p:cNvGrpSpPr/>
          <p:nvPr/>
        </p:nvGrpSpPr>
        <p:grpSpPr>
          <a:xfrm>
            <a:off x="9680066" y="1748171"/>
            <a:ext cx="1055905" cy="1055905"/>
            <a:chOff x="0" y="0"/>
            <a:chExt cx="2311400" cy="2311400"/>
          </a:xfrm>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1980538"/>
            <a:ext cx="661813" cy="684205"/>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3367709"/>
            <a:ext cx="661813" cy="68420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4874114"/>
            <a:ext cx="661813" cy="684205"/>
          </a:xfrm>
          <a:prstGeom prst="rect">
            <a:avLst/>
          </a:prstGeom>
        </p:spPr>
      </p:pic>
      <p:pic>
        <p:nvPicPr>
          <p:cNvPr id="16" name="Picture 16"/>
          <p:cNvPicPr>
            <a:picLocks noChangeAspect="1"/>
          </p:cNvPicPr>
          <p:nvPr/>
        </p:nvPicPr>
        <p:blipFill>
          <a:blip r:embed="rId5"/>
          <a:srcRect l="28629"/>
          <a:stretch>
            <a:fillRect/>
          </a:stretch>
        </p:blipFill>
        <p:spPr>
          <a:xfrm>
            <a:off x="0" y="0"/>
            <a:ext cx="4575916" cy="2802384"/>
          </a:xfrm>
          <a:prstGeom prst="rect">
            <a:avLst/>
          </a:prstGeom>
        </p:spPr>
      </p:pic>
      <p:sp>
        <p:nvSpPr>
          <p:cNvPr id="17" name="TextBox 17"/>
          <p:cNvSpPr txBox="1"/>
          <p:nvPr/>
        </p:nvSpPr>
        <p:spPr>
          <a:xfrm>
            <a:off x="551236" y="3054435"/>
            <a:ext cx="6046920" cy="1040285"/>
          </a:xfrm>
          <a:prstGeom prst="rect">
            <a:avLst/>
          </a:prstGeom>
        </p:spPr>
        <p:txBody>
          <a:bodyPr wrap="square" lIns="0" tIns="0" rIns="0" bIns="0" rtlCol="0" anchor="t">
            <a:spAutoFit/>
          </a:bodyPr>
          <a:lstStyle/>
          <a:p>
            <a:pPr marL="0" lvl="0" indent="0" algn="ctr">
              <a:lnSpc>
                <a:spcPts val="8000"/>
              </a:lnSpc>
            </a:pPr>
            <a:r>
              <a:rPr lang="en-US" sz="8000" dirty="0">
                <a:solidFill>
                  <a:srgbClr val="191919"/>
                </a:solidFill>
                <a:latin typeface="Telegraf Bold Bold"/>
              </a:rPr>
              <a:t>Transcripts</a:t>
            </a:r>
          </a:p>
        </p:txBody>
      </p:sp>
      <p:sp>
        <p:nvSpPr>
          <p:cNvPr id="18" name="TextBox 18"/>
          <p:cNvSpPr txBox="1"/>
          <p:nvPr/>
        </p:nvSpPr>
        <p:spPr>
          <a:xfrm>
            <a:off x="1081288" y="4961965"/>
            <a:ext cx="5538304" cy="2086790"/>
          </a:xfrm>
          <a:prstGeom prst="rect">
            <a:avLst/>
          </a:prstGeom>
        </p:spPr>
        <p:txBody>
          <a:bodyPr lIns="0" tIns="0" rIns="0" bIns="0" rtlCol="0" anchor="t">
            <a:spAutoFit/>
          </a:bodyPr>
          <a:lstStyle/>
          <a:p>
            <a:pPr>
              <a:lnSpc>
                <a:spcPts val="4079"/>
              </a:lnSpc>
            </a:pPr>
            <a:r>
              <a:rPr lang="en-US" sz="3400" dirty="0">
                <a:solidFill>
                  <a:srgbClr val="191919"/>
                </a:solidFill>
                <a:latin typeface="Telegraf"/>
              </a:rPr>
              <a:t>Per policy, all transcripts must be sent directly to the Education Office from the Education Institution</a:t>
            </a:r>
          </a:p>
        </p:txBody>
      </p:sp>
      <p:sp>
        <p:nvSpPr>
          <p:cNvPr id="19" name="TextBox 19"/>
          <p:cNvSpPr txBox="1"/>
          <p:nvPr/>
        </p:nvSpPr>
        <p:spPr>
          <a:xfrm>
            <a:off x="11173118" y="1811303"/>
            <a:ext cx="5538304" cy="844270"/>
          </a:xfrm>
          <a:prstGeom prst="rect">
            <a:avLst/>
          </a:prstGeom>
        </p:spPr>
        <p:txBody>
          <a:bodyPr lIns="0" tIns="0" rIns="0" bIns="0" rtlCol="0" anchor="t">
            <a:spAutoFit/>
          </a:bodyPr>
          <a:lstStyle/>
          <a:p>
            <a:pPr algn="l">
              <a:lnSpc>
                <a:spcPts val="3359"/>
              </a:lnSpc>
            </a:pPr>
            <a:r>
              <a:rPr lang="en-US" sz="2400" spc="48" dirty="0">
                <a:solidFill>
                  <a:srgbClr val="FFFFFF"/>
                </a:solidFill>
                <a:latin typeface="Telegraf"/>
              </a:rPr>
              <a:t>Transcript memo can be found in the Unit Resources tab </a:t>
            </a:r>
          </a:p>
        </p:txBody>
      </p:sp>
      <p:sp>
        <p:nvSpPr>
          <p:cNvPr id="20" name="TextBox 20"/>
          <p:cNvSpPr txBox="1"/>
          <p:nvPr/>
        </p:nvSpPr>
        <p:spPr>
          <a:xfrm>
            <a:off x="11150436" y="3171540"/>
            <a:ext cx="6287801" cy="1280287"/>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Education office will certify transcript, upload into Soldier’s </a:t>
            </a:r>
            <a:r>
              <a:rPr lang="en-US" sz="2400" spc="48" dirty="0" err="1">
                <a:solidFill>
                  <a:srgbClr val="FFFFFF"/>
                </a:solidFill>
                <a:latin typeface="Telegraf"/>
              </a:rPr>
              <a:t>iPERMS</a:t>
            </a:r>
            <a:r>
              <a:rPr lang="en-US" sz="2400" spc="48" dirty="0">
                <a:solidFill>
                  <a:srgbClr val="FFFFFF"/>
                </a:solidFill>
                <a:latin typeface="Telegraf"/>
              </a:rPr>
              <a:t> record, and key into IPPS-A.</a:t>
            </a:r>
          </a:p>
        </p:txBody>
      </p:sp>
      <p:sp>
        <p:nvSpPr>
          <p:cNvPr id="21" name="TextBox 21"/>
          <p:cNvSpPr txBox="1"/>
          <p:nvPr/>
        </p:nvSpPr>
        <p:spPr>
          <a:xfrm>
            <a:off x="11173118" y="4797914"/>
            <a:ext cx="5538304" cy="408253"/>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 </a:t>
            </a:r>
          </a:p>
        </p:txBody>
      </p:sp>
      <p:sp>
        <p:nvSpPr>
          <p:cNvPr id="23" name="TextBox 23"/>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
        <p:nvSpPr>
          <p:cNvPr id="25" name="TextBox 24">
            <a:extLst>
              <a:ext uri="{FF2B5EF4-FFF2-40B4-BE49-F238E27FC236}">
                <a16:creationId xmlns:a16="http://schemas.microsoft.com/office/drawing/2014/main" id="{98BDF272-9B9E-432C-BB9C-0D42C10498E8}"/>
              </a:ext>
            </a:extLst>
          </p:cNvPr>
          <p:cNvSpPr txBox="1"/>
          <p:nvPr/>
        </p:nvSpPr>
        <p:spPr>
          <a:xfrm>
            <a:off x="253847" y="8018918"/>
            <a:ext cx="7450548" cy="335989"/>
          </a:xfrm>
          <a:prstGeom prst="rect">
            <a:avLst/>
          </a:prstGeom>
          <a:noFill/>
        </p:spPr>
        <p:txBody>
          <a:bodyPr wrap="square">
            <a:spAutoFit/>
          </a:bodyPr>
          <a:lstStyle/>
          <a:p>
            <a:pPr marL="0" lvl="0" indent="0" algn="l">
              <a:lnSpc>
                <a:spcPts val="1913"/>
              </a:lnSpc>
              <a:spcBef>
                <a:spcPct val="0"/>
              </a:spcBef>
            </a:pPr>
            <a:r>
              <a:rPr lang="en-US" sz="1800" spc="159" dirty="0">
                <a:solidFill>
                  <a:srgbClr val="191919"/>
                </a:solidFill>
                <a:latin typeface="Telegraf Medium"/>
              </a:rPr>
              <a:t> </a:t>
            </a:r>
            <a:r>
              <a:rPr lang="en-US" sz="1800" spc="4" dirty="0">
                <a:solidFill>
                  <a:srgbClr val="191919"/>
                </a:solidFill>
                <a:latin typeface="Telegraf"/>
              </a:rPr>
              <a:t>www.tn.gov/military/programs-benefits/education-incentives</a:t>
            </a:r>
            <a:endParaRPr lang="en-US" sz="1800" spc="159" dirty="0">
              <a:solidFill>
                <a:srgbClr val="191919"/>
              </a:solidFill>
              <a:latin typeface="Telegraf Medium"/>
            </a:endParaRPr>
          </a:p>
        </p:txBody>
      </p:sp>
      <p:sp>
        <p:nvSpPr>
          <p:cNvPr id="26" name="TextBox 25">
            <a:extLst>
              <a:ext uri="{FF2B5EF4-FFF2-40B4-BE49-F238E27FC236}">
                <a16:creationId xmlns:a16="http://schemas.microsoft.com/office/drawing/2014/main" id="{C189FBBD-A04F-DA12-AAA1-CF858B3E38A6}"/>
              </a:ext>
            </a:extLst>
          </p:cNvPr>
          <p:cNvSpPr txBox="1"/>
          <p:nvPr/>
        </p:nvSpPr>
        <p:spPr>
          <a:xfrm>
            <a:off x="10852694" y="4797914"/>
            <a:ext cx="7333825" cy="4154984"/>
          </a:xfrm>
          <a:prstGeom prst="rect">
            <a:avLst/>
          </a:prstGeom>
          <a:noFill/>
        </p:spPr>
        <p:txBody>
          <a:bodyPr wrap="square">
            <a:spAutoFit/>
          </a:bodyPr>
          <a:lstStyle/>
          <a:p>
            <a:pPr algn="l"/>
            <a:r>
              <a:rPr lang="en-US" sz="2400" b="0" i="0" u="none" strike="noStrike" baseline="0" dirty="0">
                <a:solidFill>
                  <a:schemeClr val="bg1"/>
                </a:solidFill>
                <a:latin typeface="Telegraf" panose="020B0604020202020204" charset="0"/>
              </a:rPr>
              <a:t>Transcripts can be sent by mail or e-mail:</a:t>
            </a:r>
          </a:p>
          <a:p>
            <a:pPr algn="l"/>
            <a:endParaRPr lang="en-US" sz="2400" dirty="0">
              <a:solidFill>
                <a:schemeClr val="bg1"/>
              </a:solidFill>
              <a:latin typeface="Telegraf" panose="020B0604020202020204" charset="0"/>
            </a:endParaRPr>
          </a:p>
          <a:p>
            <a:pPr algn="l"/>
            <a:r>
              <a:rPr lang="en-US" sz="2400" b="0" i="0" u="none" strike="noStrike" baseline="0" dirty="0">
                <a:solidFill>
                  <a:schemeClr val="bg1"/>
                </a:solidFill>
                <a:latin typeface="Telegraf" panose="020B0604020202020204" charset="0"/>
              </a:rPr>
              <a:t>ESO Mailing Address: </a:t>
            </a:r>
          </a:p>
          <a:p>
            <a:pPr algn="l"/>
            <a:r>
              <a:rPr lang="en-US" sz="2400" b="0" i="0" u="none" strike="noStrike" baseline="0" dirty="0">
                <a:solidFill>
                  <a:schemeClr val="bg1"/>
                </a:solidFill>
                <a:latin typeface="Telegraf" panose="020B0604020202020204" charset="0"/>
              </a:rPr>
              <a:t>Joint Forces Headquarters</a:t>
            </a:r>
          </a:p>
          <a:p>
            <a:pPr algn="l"/>
            <a:r>
              <a:rPr lang="en-US" sz="2400" b="0" i="0" u="none" strike="noStrike" baseline="0" dirty="0">
                <a:solidFill>
                  <a:schemeClr val="bg1"/>
                </a:solidFill>
                <a:latin typeface="Telegraf" panose="020B0604020202020204" charset="0"/>
              </a:rPr>
              <a:t>Tennessee Army National Guard</a:t>
            </a:r>
          </a:p>
          <a:p>
            <a:pPr algn="l"/>
            <a:r>
              <a:rPr lang="en-US" sz="2400" b="0" i="0" u="none" strike="noStrike" baseline="0" dirty="0">
                <a:solidFill>
                  <a:schemeClr val="bg1"/>
                </a:solidFill>
                <a:latin typeface="Telegraf" panose="020B0604020202020204" charset="0"/>
              </a:rPr>
              <a:t>ATTN: NGTN-PER-ED</a:t>
            </a:r>
          </a:p>
          <a:p>
            <a:pPr algn="l"/>
            <a:r>
              <a:rPr lang="en-US" sz="2400" b="0" i="0" u="none" strike="noStrike" baseline="0" dirty="0">
                <a:solidFill>
                  <a:schemeClr val="bg1"/>
                </a:solidFill>
                <a:latin typeface="Telegraf" panose="020B0604020202020204" charset="0"/>
              </a:rPr>
              <a:t>3041 Sidco Drive</a:t>
            </a:r>
          </a:p>
          <a:p>
            <a:pPr algn="l"/>
            <a:r>
              <a:rPr lang="en-US" sz="2400" b="0" i="0" u="none" strike="noStrike" baseline="0" dirty="0">
                <a:solidFill>
                  <a:schemeClr val="bg1"/>
                </a:solidFill>
                <a:latin typeface="Telegraf" panose="020B0604020202020204" charset="0"/>
              </a:rPr>
              <a:t>Nashville, TN. 37204</a:t>
            </a:r>
          </a:p>
          <a:p>
            <a:pPr algn="l"/>
            <a:endParaRPr lang="en-US" sz="2400" b="0" i="0" u="none" strike="noStrike" baseline="0" dirty="0">
              <a:solidFill>
                <a:schemeClr val="bg1"/>
              </a:solidFill>
              <a:latin typeface="Telegraf" panose="020B0604020202020204" charset="0"/>
            </a:endParaRPr>
          </a:p>
          <a:p>
            <a:pPr algn="l"/>
            <a:r>
              <a:rPr lang="en-US" sz="2400" b="0" i="0" u="none" strike="noStrike" baseline="0" dirty="0">
                <a:solidFill>
                  <a:schemeClr val="bg1"/>
                </a:solidFill>
                <a:latin typeface="Telegraf" panose="020B0604020202020204" charset="0"/>
              </a:rPr>
              <a:t>ESO E-mail Address:</a:t>
            </a:r>
          </a:p>
          <a:p>
            <a:pPr algn="l"/>
            <a:r>
              <a:rPr lang="en-US" sz="2400" b="0" i="0" u="none" strike="noStrike" baseline="0" dirty="0">
                <a:solidFill>
                  <a:schemeClr val="bg1"/>
                </a:solidFill>
                <a:latin typeface="Telegraf" panose="020B0604020202020204" charset="0"/>
              </a:rPr>
              <a:t> </a:t>
            </a:r>
            <a:r>
              <a:rPr lang="en-US" sz="2400" b="1" i="0" u="none" strike="noStrike" baseline="0" dirty="0">
                <a:solidFill>
                  <a:schemeClr val="bg1"/>
                </a:solidFill>
                <a:latin typeface="Telegraf" panose="020B0604020202020204" charset="0"/>
              </a:rPr>
              <a:t>ng.tn.tnarng.list.ngtn-j1-education@army.mil</a:t>
            </a:r>
            <a:endParaRPr lang="en-US" sz="2400" dirty="0">
              <a:solidFill>
                <a:schemeClr val="bg1"/>
              </a:solidFill>
              <a:latin typeface="Telegraf" panose="020B0604020202020204" charset="0"/>
            </a:endParaRPr>
          </a:p>
        </p:txBody>
      </p:sp>
    </p:spTree>
    <p:extLst>
      <p:ext uri="{BB962C8B-B14F-4D97-AF65-F5344CB8AC3E}">
        <p14:creationId xmlns:p14="http://schemas.microsoft.com/office/powerpoint/2010/main" val="100816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a:p>
          </p:txBody>
        </p:sp>
        <p:sp>
          <p:nvSpPr>
            <p:cNvPr id="4" name="AutoShape 4"/>
            <p:cNvSpPr/>
            <p:nvPr/>
          </p:nvSpPr>
          <p:spPr>
            <a:xfrm>
              <a:off x="7209367" y="0"/>
              <a:ext cx="12700" cy="8755690"/>
            </a:xfrm>
            <a:prstGeom prst="rect">
              <a:avLst/>
            </a:prstGeom>
            <a:solidFill>
              <a:srgbClr val="191919"/>
            </a:solidFill>
          </p:spPr>
          <p:txBody>
            <a:bodyPr/>
            <a:lstStyle/>
            <a:p>
              <a:endParaRPr lang="en-US"/>
            </a:p>
          </p:txBody>
        </p:sp>
        <p:sp>
          <p:nvSpPr>
            <p:cNvPr id="5" name="AutoShape 5"/>
            <p:cNvSpPr/>
            <p:nvPr/>
          </p:nvSpPr>
          <p:spPr>
            <a:xfrm>
              <a:off x="14418733" y="0"/>
              <a:ext cx="12700" cy="8755690"/>
            </a:xfrm>
            <a:prstGeom prst="rect">
              <a:avLst/>
            </a:prstGeom>
            <a:solidFill>
              <a:srgbClr val="191919"/>
            </a:solidFill>
          </p:spPr>
          <p:txBody>
            <a:bodyPr/>
            <a:lstStyle/>
            <a:p>
              <a:endParaRPr lang="en-US"/>
            </a:p>
          </p:txBody>
        </p:sp>
      </p:grpSp>
      <p:sp>
        <p:nvSpPr>
          <p:cNvPr id="6" name="AutoShape 6"/>
          <p:cNvSpPr/>
          <p:nvPr/>
        </p:nvSpPr>
        <p:spPr>
          <a:xfrm>
            <a:off x="0" y="0"/>
            <a:ext cx="18288000" cy="1967837"/>
          </a:xfrm>
          <a:prstGeom prst="rect">
            <a:avLst/>
          </a:prstGeom>
          <a:solidFill>
            <a:srgbClr val="FEE600"/>
          </a:solidFill>
        </p:spPr>
        <p:txBody>
          <a:bodyPr/>
          <a:lstStyle/>
          <a:p>
            <a:endParaRPr lang="en-US"/>
          </a:p>
        </p:txBody>
      </p:sp>
      <p:pic>
        <p:nvPicPr>
          <p:cNvPr id="7" name="Picture 7"/>
          <p:cNvPicPr>
            <a:picLocks noChangeAspect="1"/>
          </p:cNvPicPr>
          <p:nvPr/>
        </p:nvPicPr>
        <p:blipFill>
          <a:blip r:embed="rId2"/>
          <a:srcRect t="13291" r="28629"/>
          <a:stretch>
            <a:fillRect/>
          </a:stretch>
        </p:blipFill>
        <p:spPr>
          <a:xfrm>
            <a:off x="13712084" y="0"/>
            <a:ext cx="4575916" cy="2429892"/>
          </a:xfrm>
          <a:prstGeom prst="rect">
            <a:avLst/>
          </a:prstGeom>
        </p:spPr>
      </p:pic>
      <p:sp>
        <p:nvSpPr>
          <p:cNvPr id="8" name="TextBox 8"/>
          <p:cNvSpPr txBox="1"/>
          <p:nvPr/>
        </p:nvSpPr>
        <p:spPr>
          <a:xfrm>
            <a:off x="619126" y="641268"/>
            <a:ext cx="14916150" cy="718145"/>
          </a:xfrm>
          <a:prstGeom prst="rect">
            <a:avLst/>
          </a:prstGeom>
        </p:spPr>
        <p:txBody>
          <a:bodyPr wrap="square" lIns="0" tIns="0" rIns="0" bIns="0" rtlCol="0" anchor="t">
            <a:spAutoFit/>
          </a:bodyPr>
          <a:lstStyle/>
          <a:p>
            <a:pPr marL="0" marR="0" lvl="0" indent="0" algn="l" defTabSz="914400" rtl="0" eaLnBrk="1" fontAlgn="auto" latinLnBrk="0" hangingPunct="1">
              <a:lnSpc>
                <a:spcPts val="5600"/>
              </a:lnSpc>
              <a:spcBef>
                <a:spcPct val="0"/>
              </a:spcBef>
              <a:spcAft>
                <a:spcPts val="0"/>
              </a:spcAft>
              <a:buClrTx/>
              <a:buSzTx/>
              <a:buFontTx/>
              <a:buNone/>
              <a:tabLst/>
              <a:defRPr/>
            </a:pPr>
            <a:r>
              <a:rPr kumimoji="0" lang="en-US" sz="5300" b="0" i="0" u="none" strike="noStrike" kern="1200" cap="none" spc="0" normalizeH="0" baseline="0" noProof="0" dirty="0">
                <a:ln>
                  <a:noFill/>
                </a:ln>
                <a:solidFill>
                  <a:srgbClr val="191919"/>
                </a:solidFill>
                <a:effectLst/>
                <a:uLnTx/>
                <a:uFillTx/>
                <a:latin typeface="Telegraf"/>
                <a:ea typeface="+mn-ea"/>
                <a:cs typeface="+mn-cs"/>
              </a:rPr>
              <a:t>Tools to Help Your Military and Civilian Careers</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marL="0" marR="0" lvl="0" indent="0" algn="l" defTabSz="914400" rtl="0" eaLnBrk="1" fontAlgn="auto" latinLnBrk="0" hangingPunct="1">
              <a:lnSpc>
                <a:spcPts val="312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p:nvPr/>
        </p:nvGrpSpPr>
        <p:grpSpPr>
          <a:xfrm>
            <a:off x="1172551" y="6260517"/>
            <a:ext cx="4984223" cy="1048858"/>
            <a:chOff x="0" y="-38100"/>
            <a:chExt cx="6645630" cy="1398478"/>
          </a:xfrm>
        </p:grpSpPr>
        <p:sp>
          <p:nvSpPr>
            <p:cNvPr id="11" name="TextBox 11"/>
            <p:cNvSpPr txBox="1"/>
            <p:nvPr/>
          </p:nvSpPr>
          <p:spPr>
            <a:xfrm>
              <a:off x="0" y="891190"/>
              <a:ext cx="6645630" cy="469188"/>
            </a:xfrm>
            <a:prstGeom prst="rect">
              <a:avLst/>
            </a:prstGeom>
          </p:spPr>
          <p:txBody>
            <a:bodyPr lIns="0" tIns="0" rIns="0" bIns="0" rtlCol="0" anchor="t">
              <a:spAutoFit/>
            </a:bodyPr>
            <a:lstStyle/>
            <a:p>
              <a:pPr marL="0" marR="0" lvl="0" indent="0" algn="l" defTabSz="914400" rtl="0" eaLnBrk="1" fontAlgn="auto" latinLnBrk="0" hangingPunct="1">
                <a:lnSpc>
                  <a:spcPts val="3038"/>
                </a:lnSpc>
                <a:spcBef>
                  <a:spcPts val="0"/>
                </a:spcBef>
                <a:spcAft>
                  <a:spcPts val="0"/>
                </a:spcAft>
                <a:buClrTx/>
                <a:buSzTx/>
                <a:buFontTx/>
                <a:buNone/>
                <a:tabLst/>
                <a:defRPr/>
              </a:pPr>
              <a:endParaRPr kumimoji="0" lang="en-US" sz="2170" b="0" i="0" u="none" strike="noStrike" kern="1200" cap="none" spc="0" normalizeH="0" baseline="0" noProof="0" dirty="0">
                <a:ln>
                  <a:noFill/>
                </a:ln>
                <a:solidFill>
                  <a:srgbClr val="191919"/>
                </a:solidFill>
                <a:effectLst/>
                <a:uLnTx/>
                <a:uFillTx/>
                <a:latin typeface="Arimo"/>
                <a:ea typeface="+mn-ea"/>
                <a:cs typeface="+mn-cs"/>
              </a:endParaRPr>
            </a:p>
          </p:txBody>
        </p:sp>
        <p:sp>
          <p:nvSpPr>
            <p:cNvPr id="12" name="TextBox 12"/>
            <p:cNvSpPr txBox="1"/>
            <p:nvPr/>
          </p:nvSpPr>
          <p:spPr>
            <a:xfrm>
              <a:off x="0" y="-38100"/>
              <a:ext cx="5237143" cy="547159"/>
            </a:xfrm>
            <a:prstGeom prst="rect">
              <a:avLst/>
            </a:prstGeom>
          </p:spPr>
          <p:txBody>
            <a:bodyPr lIns="0" tIns="0" rIns="0" bIns="0" rtlCol="0" anchor="t">
              <a:spAutoFit/>
            </a:bodyPr>
            <a:lstStyle/>
            <a:p>
              <a:pPr marL="0" marR="0" lvl="0" indent="0" algn="ctr" defTabSz="914400" rtl="0" eaLnBrk="1" fontAlgn="auto" latinLnBrk="0" hangingPunct="1">
                <a:lnSpc>
                  <a:spcPts val="3224"/>
                </a:lnSpc>
                <a:spcBef>
                  <a:spcPts val="0"/>
                </a:spcBef>
                <a:spcAft>
                  <a:spcPts val="0"/>
                </a:spcAft>
                <a:buClrTx/>
                <a:buSzTx/>
                <a:buFontTx/>
                <a:buNone/>
                <a:tabLst/>
                <a:defRPr/>
              </a:pPr>
              <a:endParaRPr kumimoji="0" lang="en-US" sz="2686" b="0" i="0" u="none" strike="noStrike" kern="1200" cap="none" spc="0" normalizeH="0" baseline="0" noProof="0" dirty="0">
                <a:ln>
                  <a:noFill/>
                </a:ln>
                <a:solidFill>
                  <a:srgbClr val="191919"/>
                </a:solidFill>
                <a:effectLst/>
                <a:uLnTx/>
                <a:uFillTx/>
                <a:latin typeface="Telegraf Bold"/>
                <a:ea typeface="+mn-ea"/>
                <a:cs typeface="+mn-cs"/>
              </a:endParaRPr>
            </a:p>
          </p:txBody>
        </p:sp>
      </p:grpSp>
      <p:grpSp>
        <p:nvGrpSpPr>
          <p:cNvPr id="13" name="Group 13"/>
          <p:cNvGrpSpPr/>
          <p:nvPr/>
        </p:nvGrpSpPr>
        <p:grpSpPr>
          <a:xfrm>
            <a:off x="12067459" y="2758207"/>
            <a:ext cx="5191841" cy="1010242"/>
            <a:chOff x="0" y="-38100"/>
            <a:chExt cx="6922454" cy="1346990"/>
          </a:xfrm>
        </p:grpSpPr>
        <p:sp>
          <p:nvSpPr>
            <p:cNvPr id="14" name="TextBox 14"/>
            <p:cNvSpPr txBox="1"/>
            <p:nvPr/>
          </p:nvSpPr>
          <p:spPr>
            <a:xfrm>
              <a:off x="0" y="855262"/>
              <a:ext cx="6922454" cy="453628"/>
            </a:xfrm>
            <a:prstGeom prst="rect">
              <a:avLst/>
            </a:prstGeom>
          </p:spPr>
          <p:txBody>
            <a:bodyPr lIns="0" tIns="0" rIns="0" bIns="0" rtlCol="0" anchor="t">
              <a:spAutoFit/>
            </a:bodyPr>
            <a:lstStyle/>
            <a:p>
              <a:pPr marL="0" marR="0" lvl="0" indent="0" algn="l" defTabSz="914400" rtl="0" eaLnBrk="1" fontAlgn="auto" latinLnBrk="0" hangingPunct="1">
                <a:lnSpc>
                  <a:spcPts val="2939"/>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191919"/>
                </a:solidFill>
                <a:effectLst/>
                <a:uLnTx/>
                <a:uFillTx/>
                <a:latin typeface="Arimo"/>
                <a:ea typeface="+mn-ea"/>
                <a:cs typeface="+mn-cs"/>
              </a:endParaRPr>
            </a:p>
          </p:txBody>
        </p:sp>
        <p:sp>
          <p:nvSpPr>
            <p:cNvPr id="15" name="TextBox 15"/>
            <p:cNvSpPr txBox="1"/>
            <p:nvPr/>
          </p:nvSpPr>
          <p:spPr>
            <a:xfrm>
              <a:off x="0" y="-38100"/>
              <a:ext cx="5455297" cy="53006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191919"/>
                </a:solidFill>
                <a:effectLst/>
                <a:uLnTx/>
                <a:uFillTx/>
                <a:latin typeface="Telegraf Bold"/>
                <a:ea typeface="+mn-ea"/>
                <a:cs typeface="+mn-cs"/>
              </a:endParaRPr>
            </a:p>
          </p:txBody>
        </p:sp>
      </p:grpSp>
      <p:grpSp>
        <p:nvGrpSpPr>
          <p:cNvPr id="16" name="Group 16"/>
          <p:cNvGrpSpPr/>
          <p:nvPr/>
        </p:nvGrpSpPr>
        <p:grpSpPr>
          <a:xfrm>
            <a:off x="12246120" y="6260517"/>
            <a:ext cx="5013180" cy="1010243"/>
            <a:chOff x="0" y="-38100"/>
            <a:chExt cx="6684240" cy="1346990"/>
          </a:xfrm>
        </p:grpSpPr>
        <p:sp>
          <p:nvSpPr>
            <p:cNvPr id="17" name="TextBox 17"/>
            <p:cNvSpPr txBox="1"/>
            <p:nvPr/>
          </p:nvSpPr>
          <p:spPr>
            <a:xfrm>
              <a:off x="0" y="855262"/>
              <a:ext cx="6684240" cy="453628"/>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191919"/>
                </a:solidFill>
                <a:effectLst/>
                <a:uLnTx/>
                <a:uFillTx/>
                <a:latin typeface="Arimo"/>
                <a:ea typeface="+mn-ea"/>
                <a:cs typeface="+mn-cs"/>
              </a:endParaRPr>
            </a:p>
          </p:txBody>
        </p:sp>
        <p:sp>
          <p:nvSpPr>
            <p:cNvPr id="18" name="TextBox 18"/>
            <p:cNvSpPr txBox="1"/>
            <p:nvPr/>
          </p:nvSpPr>
          <p:spPr>
            <a:xfrm>
              <a:off x="0" y="-38100"/>
              <a:ext cx="5267571" cy="53006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191919"/>
                </a:solidFill>
                <a:effectLst/>
                <a:uLnTx/>
                <a:uFillTx/>
                <a:latin typeface="Telegraf Bold"/>
                <a:ea typeface="+mn-ea"/>
                <a:cs typeface="+mn-cs"/>
              </a:endParaRPr>
            </a:p>
          </p:txBody>
        </p:sp>
      </p:grpSp>
      <p:sp>
        <p:nvSpPr>
          <p:cNvPr id="19" name="TextBox 19"/>
          <p:cNvSpPr txBox="1"/>
          <p:nvPr/>
        </p:nvSpPr>
        <p:spPr>
          <a:xfrm>
            <a:off x="7379853" y="7295914"/>
            <a:ext cx="3528294" cy="428625"/>
          </a:xfrm>
          <a:prstGeom prst="rect">
            <a:avLst/>
          </a:prstGeom>
        </p:spPr>
        <p:txBody>
          <a:bodyPr lIns="0" tIns="0" rIns="0" bIns="0" rtlCol="0" anchor="t">
            <a:spAutoFit/>
          </a:bodyPr>
          <a:lstStyle/>
          <a:p>
            <a:pPr marL="0" marR="0" lvl="0" indent="0" algn="l" defTabSz="914400" rtl="0" eaLnBrk="1" fontAlgn="auto" latinLnBrk="0" hangingPunct="1">
              <a:lnSpc>
                <a:spcPts val="312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6905400" y="2678426"/>
            <a:ext cx="4477199" cy="2898524"/>
            <a:chOff x="0" y="0"/>
            <a:chExt cx="5969599" cy="3864699"/>
          </a:xfrm>
        </p:grpSpPr>
        <p:sp>
          <p:nvSpPr>
            <p:cNvPr id="24" name="TextBox 24"/>
            <p:cNvSpPr txBox="1"/>
            <p:nvPr/>
          </p:nvSpPr>
          <p:spPr>
            <a:xfrm>
              <a:off x="0" y="1375962"/>
              <a:ext cx="5969599" cy="2488736"/>
            </a:xfrm>
            <a:prstGeom prst="rect">
              <a:avLst/>
            </a:prstGeom>
          </p:spPr>
          <p:txBody>
            <a:bodyPr lIns="0" tIns="0" rIns="0" bIns="0" rtlCol="0" anchor="t">
              <a:spAutoFit/>
            </a:bodyPr>
            <a:lstStyle/>
            <a:p>
              <a:pPr marL="0" marR="0" lvl="0" indent="0" algn="l"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dirty="0">
                  <a:ln>
                    <a:noFill/>
                  </a:ln>
                  <a:solidFill>
                    <a:srgbClr val="191919"/>
                  </a:solidFill>
                  <a:effectLst/>
                  <a:uLnTx/>
                  <a:uFillTx/>
                  <a:latin typeface="Arimo"/>
                  <a:ea typeface="+mn-ea"/>
                  <a:cs typeface="+mn-cs"/>
                </a:rPr>
                <a:t>The U.S. Department of Veterans Affairs GI Bill Comparison Tool enables users to calculate benefits and research approved programs of study.</a:t>
              </a:r>
            </a:p>
          </p:txBody>
        </p:sp>
        <p:sp>
          <p:nvSpPr>
            <p:cNvPr id="25" name="TextBox 25"/>
            <p:cNvSpPr txBox="1"/>
            <p:nvPr/>
          </p:nvSpPr>
          <p:spPr>
            <a:xfrm>
              <a:off x="0" y="-38100"/>
              <a:ext cx="4704391" cy="107950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r>
                <a:rPr kumimoji="0" lang="en-US" sz="2600" b="0" i="0" u="none" strike="noStrike" kern="1200" cap="none" spc="0" normalizeH="0" baseline="0" noProof="0">
                  <a:ln>
                    <a:noFill/>
                  </a:ln>
                  <a:solidFill>
                    <a:srgbClr val="191919"/>
                  </a:solidFill>
                  <a:effectLst/>
                  <a:uLnTx/>
                  <a:uFillTx/>
                  <a:latin typeface="Telegraf Bold"/>
                  <a:ea typeface="+mn-ea"/>
                  <a:cs typeface="+mn-cs"/>
                </a:rPr>
                <a:t>GI Bill Comparison Tool</a:t>
              </a:r>
            </a:p>
          </p:txBody>
        </p:sp>
      </p:grpSp>
      <p:grpSp>
        <p:nvGrpSpPr>
          <p:cNvPr id="26" name="Group 26"/>
          <p:cNvGrpSpPr/>
          <p:nvPr/>
        </p:nvGrpSpPr>
        <p:grpSpPr>
          <a:xfrm>
            <a:off x="1183220" y="2627495"/>
            <a:ext cx="4973554" cy="3271072"/>
            <a:chOff x="0" y="0"/>
            <a:chExt cx="6631406" cy="4361430"/>
          </a:xfrm>
        </p:grpSpPr>
        <p:sp>
          <p:nvSpPr>
            <p:cNvPr id="27" name="TextBox 27"/>
            <p:cNvSpPr txBox="1"/>
            <p:nvPr/>
          </p:nvSpPr>
          <p:spPr>
            <a:xfrm>
              <a:off x="0" y="1375962"/>
              <a:ext cx="6631406" cy="2985468"/>
            </a:xfrm>
            <a:prstGeom prst="rect">
              <a:avLst/>
            </a:prstGeom>
          </p:spPr>
          <p:txBody>
            <a:bodyPr lIns="0" tIns="0" rIns="0" bIns="0" rtlCol="0" anchor="t">
              <a:spAutoFit/>
            </a:bodyPr>
            <a:lstStyle/>
            <a:p>
              <a:pPr marL="0" marR="0" lvl="0" indent="0" algn="l"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a:ln>
                    <a:noFill/>
                  </a:ln>
                  <a:solidFill>
                    <a:srgbClr val="191919"/>
                  </a:solidFill>
                  <a:effectLst/>
                  <a:uLnTx/>
                  <a:uFillTx/>
                  <a:latin typeface="Arimo"/>
                  <a:ea typeface="+mn-ea"/>
                  <a:cs typeface="+mn-cs"/>
                </a:rPr>
                <a:t>An academically accepted document approved by the ACE to validate service member’s military occupational experience and training along with the corresponding ACE college credit recommendations.</a:t>
              </a:r>
            </a:p>
          </p:txBody>
        </p:sp>
        <p:sp>
          <p:nvSpPr>
            <p:cNvPr id="28" name="TextBox 28"/>
            <p:cNvSpPr txBox="1"/>
            <p:nvPr/>
          </p:nvSpPr>
          <p:spPr>
            <a:xfrm>
              <a:off x="0" y="-38100"/>
              <a:ext cx="5225934" cy="107950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r>
                <a:rPr kumimoji="0" lang="en-US" sz="2600" b="0" i="0" u="none" strike="noStrike" kern="1200" cap="none" spc="0" normalizeH="0" baseline="0" noProof="0">
                  <a:ln>
                    <a:noFill/>
                  </a:ln>
                  <a:solidFill>
                    <a:srgbClr val="191919"/>
                  </a:solidFill>
                  <a:effectLst/>
                  <a:uLnTx/>
                  <a:uFillTx/>
                  <a:latin typeface="Telegraf Bold"/>
                  <a:ea typeface="+mn-ea"/>
                  <a:cs typeface="+mn-cs"/>
                </a:rPr>
                <a:t>Joint Service Transcript (JST) </a:t>
              </a:r>
            </a:p>
          </p:txBody>
        </p:sp>
      </p:grpSp>
      <p:sp>
        <p:nvSpPr>
          <p:cNvPr id="29" name="TextBox 29"/>
          <p:cNvSpPr txBox="1"/>
          <p:nvPr/>
        </p:nvSpPr>
        <p:spPr>
          <a:xfrm>
            <a:off x="1028700" y="9817688"/>
            <a:ext cx="6899312" cy="238125"/>
          </a:xfrm>
          <a:prstGeom prst="rect">
            <a:avLst/>
          </a:prstGeom>
        </p:spPr>
        <p:txBody>
          <a:bodyPr lIns="0" tIns="0" rIns="0" bIns="0" rtlCol="0" anchor="t">
            <a:spAutoFit/>
          </a:bodyPr>
          <a:lstStyle/>
          <a:p>
            <a:pPr marL="0" marR="0" lvl="0" indent="0" algn="l" defTabSz="914400" rtl="0" eaLnBrk="1" fontAlgn="auto" latinLnBrk="0" hangingPunct="1">
              <a:lnSpc>
                <a:spcPts val="1680"/>
              </a:lnSpc>
              <a:spcBef>
                <a:spcPct val="0"/>
              </a:spcBef>
              <a:spcAft>
                <a:spcPts val="0"/>
              </a:spcAft>
              <a:buClrTx/>
              <a:buSzTx/>
              <a:buFontTx/>
              <a:buNone/>
              <a:tabLst/>
              <a:defRPr/>
            </a:pPr>
            <a:r>
              <a:rPr kumimoji="0" lang="en-US" sz="1400" b="0" i="0" u="none" strike="noStrike" kern="1200" cap="none" spc="140" normalizeH="0" baseline="0" noProof="0">
                <a:ln>
                  <a:noFill/>
                </a:ln>
                <a:solidFill>
                  <a:srgbClr val="000000"/>
                </a:solidFill>
                <a:effectLst/>
                <a:uLnTx/>
                <a:uFillTx/>
                <a:latin typeface="Telegraf Medium"/>
                <a:ea typeface="+mn-ea"/>
                <a:cs typeface="+mn-cs"/>
              </a:rPr>
              <a:t>TN ARMY NATIONAL GUARD EDUCATION SERVICES OFFICE</a:t>
            </a:r>
          </a:p>
        </p:txBody>
      </p:sp>
      <p:grpSp>
        <p:nvGrpSpPr>
          <p:cNvPr id="30" name="Group 26">
            <a:extLst>
              <a:ext uri="{FF2B5EF4-FFF2-40B4-BE49-F238E27FC236}">
                <a16:creationId xmlns:a16="http://schemas.microsoft.com/office/drawing/2014/main" id="{F4EB8FE2-98AB-3816-B056-817FCD694F31}"/>
              </a:ext>
            </a:extLst>
          </p:cNvPr>
          <p:cNvGrpSpPr/>
          <p:nvPr/>
        </p:nvGrpSpPr>
        <p:grpSpPr>
          <a:xfrm>
            <a:off x="12457490" y="2732102"/>
            <a:ext cx="5026888" cy="2789999"/>
            <a:chOff x="0" y="-38100"/>
            <a:chExt cx="6702517" cy="3720000"/>
          </a:xfrm>
        </p:grpSpPr>
        <p:sp>
          <p:nvSpPr>
            <p:cNvPr id="31" name="TextBox 27">
              <a:extLst>
                <a:ext uri="{FF2B5EF4-FFF2-40B4-BE49-F238E27FC236}">
                  <a16:creationId xmlns:a16="http://schemas.microsoft.com/office/drawing/2014/main" id="{DCC45322-BCDA-5EA4-7914-4BB5D39BB6DA}"/>
                </a:ext>
              </a:extLst>
            </p:cNvPr>
            <p:cNvSpPr txBox="1"/>
            <p:nvPr/>
          </p:nvSpPr>
          <p:spPr>
            <a:xfrm>
              <a:off x="71111" y="1244822"/>
              <a:ext cx="6631406" cy="2437078"/>
            </a:xfrm>
            <a:prstGeom prst="rect">
              <a:avLst/>
            </a:prstGeom>
          </p:spPr>
          <p:txBody>
            <a:bodyPr lIns="0" tIns="0" rIns="0" bIns="0" rtlCol="0" anchor="t">
              <a:spAutoFit/>
            </a:bodyPr>
            <a:lstStyle/>
            <a:p>
              <a:pPr marL="0" marR="0" lvl="0" indent="0" algn="l"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dirty="0">
                  <a:ln>
                    <a:noFill/>
                  </a:ln>
                  <a:solidFill>
                    <a:srgbClr val="191919"/>
                  </a:solidFill>
                  <a:effectLst/>
                  <a:uLnTx/>
                  <a:uFillTx/>
                  <a:latin typeface="Arimo"/>
                  <a:ea typeface="+mn-ea"/>
                  <a:cs typeface="+mn-cs"/>
                </a:rPr>
                <a:t>An online tool to support decision-making when it comes to selecting schools, choosing the right program in which to enroll, and making decisions that are aligned with unique personal goals. </a:t>
              </a:r>
            </a:p>
          </p:txBody>
        </p:sp>
        <p:sp>
          <p:nvSpPr>
            <p:cNvPr id="32" name="TextBox 28">
              <a:extLst>
                <a:ext uri="{FF2B5EF4-FFF2-40B4-BE49-F238E27FC236}">
                  <a16:creationId xmlns:a16="http://schemas.microsoft.com/office/drawing/2014/main" id="{19B32789-B7A9-F2B5-5F12-66438E1C9784}"/>
                </a:ext>
              </a:extLst>
            </p:cNvPr>
            <p:cNvSpPr txBox="1"/>
            <p:nvPr/>
          </p:nvSpPr>
          <p:spPr>
            <a:xfrm>
              <a:off x="0" y="-38100"/>
              <a:ext cx="5225934" cy="53006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91919"/>
                  </a:solidFill>
                  <a:effectLst/>
                  <a:uLnTx/>
                  <a:uFillTx/>
                  <a:latin typeface="Telegraf Bold"/>
                  <a:ea typeface="+mn-ea"/>
                  <a:cs typeface="+mn-cs"/>
                </a:rPr>
                <a:t>Career Path Decide</a:t>
              </a:r>
            </a:p>
          </p:txBody>
        </p:sp>
      </p:grpSp>
      <p:grpSp>
        <p:nvGrpSpPr>
          <p:cNvPr id="34" name="Group 23">
            <a:extLst>
              <a:ext uri="{FF2B5EF4-FFF2-40B4-BE49-F238E27FC236}">
                <a16:creationId xmlns:a16="http://schemas.microsoft.com/office/drawing/2014/main" id="{E3ADA0E3-4368-F196-82FF-D7663C6CC071}"/>
              </a:ext>
            </a:extLst>
          </p:cNvPr>
          <p:cNvGrpSpPr/>
          <p:nvPr/>
        </p:nvGrpSpPr>
        <p:grpSpPr>
          <a:xfrm>
            <a:off x="1253997" y="6309472"/>
            <a:ext cx="4477199" cy="2869727"/>
            <a:chOff x="0" y="-38100"/>
            <a:chExt cx="5969599" cy="3826303"/>
          </a:xfrm>
        </p:grpSpPr>
        <p:sp>
          <p:nvSpPr>
            <p:cNvPr id="35" name="TextBox 24">
              <a:extLst>
                <a:ext uri="{FF2B5EF4-FFF2-40B4-BE49-F238E27FC236}">
                  <a16:creationId xmlns:a16="http://schemas.microsoft.com/office/drawing/2014/main" id="{EB3C731A-A562-1073-4C5E-0701B98B107F}"/>
                </a:ext>
              </a:extLst>
            </p:cNvPr>
            <p:cNvSpPr txBox="1"/>
            <p:nvPr/>
          </p:nvSpPr>
          <p:spPr>
            <a:xfrm>
              <a:off x="0" y="855263"/>
              <a:ext cx="5969599" cy="2932940"/>
            </a:xfrm>
            <a:prstGeom prst="rect">
              <a:avLst/>
            </a:prstGeom>
          </p:spPr>
          <p:txBody>
            <a:bodyPr lIns="0" tIns="0" rIns="0" bIns="0" rtlCol="0" anchor="t">
              <a:spAutoFit/>
            </a:bodyPr>
            <a:lstStyle/>
            <a:p>
              <a:pPr marL="0" marR="0" lvl="0" indent="0" algn="l"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dirty="0">
                  <a:ln>
                    <a:noFill/>
                  </a:ln>
                  <a:solidFill>
                    <a:srgbClr val="191919"/>
                  </a:solidFill>
                  <a:effectLst/>
                  <a:uLnTx/>
                  <a:uFillTx/>
                  <a:latin typeface="Arimo"/>
                  <a:ea typeface="+mn-ea"/>
                  <a:cs typeface="+mn-cs"/>
                </a:rPr>
                <a:t>Online Academic Skills Course (OASC) is available to Service members, DoD civilians and family members to help prepare for college, build academic skills, and prepare for exams such as CLEP or DSST.</a:t>
              </a:r>
            </a:p>
          </p:txBody>
        </p:sp>
        <p:sp>
          <p:nvSpPr>
            <p:cNvPr id="36" name="TextBox 25">
              <a:extLst>
                <a:ext uri="{FF2B5EF4-FFF2-40B4-BE49-F238E27FC236}">
                  <a16:creationId xmlns:a16="http://schemas.microsoft.com/office/drawing/2014/main" id="{56CB0597-D061-0102-4BBE-19749916EDC3}"/>
                </a:ext>
              </a:extLst>
            </p:cNvPr>
            <p:cNvSpPr txBox="1"/>
            <p:nvPr/>
          </p:nvSpPr>
          <p:spPr>
            <a:xfrm>
              <a:off x="0" y="-38100"/>
              <a:ext cx="4704391" cy="55880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91919"/>
                  </a:solidFill>
                  <a:effectLst/>
                  <a:uLnTx/>
                  <a:uFillTx/>
                  <a:latin typeface="Telegraf Bold"/>
                  <a:ea typeface="+mn-ea"/>
                  <a:cs typeface="+mn-cs"/>
                </a:rPr>
                <a:t>OASC </a:t>
              </a:r>
            </a:p>
          </p:txBody>
        </p:sp>
      </p:grpSp>
      <p:grpSp>
        <p:nvGrpSpPr>
          <p:cNvPr id="40" name="Group 13">
            <a:extLst>
              <a:ext uri="{FF2B5EF4-FFF2-40B4-BE49-F238E27FC236}">
                <a16:creationId xmlns:a16="http://schemas.microsoft.com/office/drawing/2014/main" id="{8BC3EB7C-6483-D5DF-96AD-B26DFF1EBDDF}"/>
              </a:ext>
            </a:extLst>
          </p:cNvPr>
          <p:cNvGrpSpPr/>
          <p:nvPr/>
        </p:nvGrpSpPr>
        <p:grpSpPr>
          <a:xfrm>
            <a:off x="6665799" y="6309473"/>
            <a:ext cx="5191841" cy="2819395"/>
            <a:chOff x="-7202213" y="4696921"/>
            <a:chExt cx="6922454" cy="3759193"/>
          </a:xfrm>
        </p:grpSpPr>
        <p:sp>
          <p:nvSpPr>
            <p:cNvPr id="41" name="TextBox 14">
              <a:extLst>
                <a:ext uri="{FF2B5EF4-FFF2-40B4-BE49-F238E27FC236}">
                  <a16:creationId xmlns:a16="http://schemas.microsoft.com/office/drawing/2014/main" id="{B18588C6-9C1F-5011-D43E-7AA70DAD450E}"/>
                </a:ext>
              </a:extLst>
            </p:cNvPr>
            <p:cNvSpPr txBox="1"/>
            <p:nvPr/>
          </p:nvSpPr>
          <p:spPr>
            <a:xfrm>
              <a:off x="-7202213" y="5470645"/>
              <a:ext cx="6922454" cy="2985469"/>
            </a:xfrm>
            <a:prstGeom prst="rect">
              <a:avLst/>
            </a:prstGeom>
          </p:spPr>
          <p:txBody>
            <a:bodyPr lIns="0" tIns="0" rIns="0" bIns="0" rtlCol="0" anchor="t">
              <a:spAutoFit/>
            </a:bodyPr>
            <a:lstStyle/>
            <a:p>
              <a:pPr marL="0" marR="0" lvl="0" indent="0" algn="l" defTabSz="914400" rtl="0" eaLnBrk="1" fontAlgn="auto" latinLnBrk="0" hangingPunct="1">
                <a:lnSpc>
                  <a:spcPts val="2939"/>
                </a:lnSpc>
                <a:spcBef>
                  <a:spcPts val="0"/>
                </a:spcBef>
                <a:spcAft>
                  <a:spcPts val="0"/>
                </a:spcAft>
                <a:buClrTx/>
                <a:buSzTx/>
                <a:buFontTx/>
                <a:buNone/>
                <a:tabLst/>
                <a:defRPr/>
              </a:pPr>
              <a:r>
                <a:rPr kumimoji="0" lang="en-US" sz="2099" b="0" i="0" u="none" strike="noStrike" kern="1200" cap="none" spc="0" normalizeH="0" baseline="0" noProof="0" dirty="0">
                  <a:ln>
                    <a:noFill/>
                  </a:ln>
                  <a:solidFill>
                    <a:srgbClr val="191919"/>
                  </a:solidFill>
                  <a:effectLst/>
                  <a:uLnTx/>
                  <a:uFillTx/>
                  <a:latin typeface="Arimo"/>
                  <a:ea typeface="+mn-ea"/>
                  <a:cs typeface="+mn-cs"/>
                </a:rPr>
                <a:t>An online tool that provides homework and study help from a professional tutor any time you need it. It is FREE for military and family members. Expert tutors are online 24/7 and available to help in more than 16 subjects.</a:t>
              </a:r>
            </a:p>
          </p:txBody>
        </p:sp>
        <p:sp>
          <p:nvSpPr>
            <p:cNvPr id="42" name="TextBox 15">
              <a:extLst>
                <a:ext uri="{FF2B5EF4-FFF2-40B4-BE49-F238E27FC236}">
                  <a16:creationId xmlns:a16="http://schemas.microsoft.com/office/drawing/2014/main" id="{FB65FA00-544C-2EC8-01C0-C30A7DDF52EA}"/>
                </a:ext>
              </a:extLst>
            </p:cNvPr>
            <p:cNvSpPr txBox="1"/>
            <p:nvPr/>
          </p:nvSpPr>
          <p:spPr>
            <a:xfrm>
              <a:off x="-7202213" y="4696921"/>
              <a:ext cx="5455297" cy="55880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91919"/>
                  </a:solidFill>
                  <a:effectLst/>
                  <a:uLnTx/>
                  <a:uFillTx/>
                  <a:latin typeface="Telegraf Bold"/>
                  <a:ea typeface="+mn-ea"/>
                  <a:cs typeface="+mn-cs"/>
                </a:rPr>
                <a:t>Tutor.com</a:t>
              </a:r>
            </a:p>
          </p:txBody>
        </p:sp>
      </p:grpSp>
      <p:grpSp>
        <p:nvGrpSpPr>
          <p:cNvPr id="20" name="Group 26">
            <a:extLst>
              <a:ext uri="{FF2B5EF4-FFF2-40B4-BE49-F238E27FC236}">
                <a16:creationId xmlns:a16="http://schemas.microsoft.com/office/drawing/2014/main" id="{7D3462D9-0F9E-8A44-F31B-89A8C94F9BF8}"/>
              </a:ext>
            </a:extLst>
          </p:cNvPr>
          <p:cNvGrpSpPr/>
          <p:nvPr/>
        </p:nvGrpSpPr>
        <p:grpSpPr>
          <a:xfrm>
            <a:off x="12543480" y="6260517"/>
            <a:ext cx="4973555" cy="2856855"/>
            <a:chOff x="-37308" y="-38100"/>
            <a:chExt cx="6631406" cy="3809139"/>
          </a:xfrm>
        </p:grpSpPr>
        <p:sp>
          <p:nvSpPr>
            <p:cNvPr id="21" name="TextBox 27">
              <a:extLst>
                <a:ext uri="{FF2B5EF4-FFF2-40B4-BE49-F238E27FC236}">
                  <a16:creationId xmlns:a16="http://schemas.microsoft.com/office/drawing/2014/main" id="{81B011D9-8857-C7DC-1919-81FB5D1A03AC}"/>
                </a:ext>
              </a:extLst>
            </p:cNvPr>
            <p:cNvSpPr txBox="1"/>
            <p:nvPr/>
          </p:nvSpPr>
          <p:spPr>
            <a:xfrm>
              <a:off x="-37308" y="838100"/>
              <a:ext cx="6631406" cy="2932939"/>
            </a:xfrm>
            <a:prstGeom prst="rect">
              <a:avLst/>
            </a:prstGeom>
          </p:spPr>
          <p:txBody>
            <a:bodyPr lIns="0" tIns="0" rIns="0" bIns="0" rtlCol="0" anchor="t">
              <a:spAutoFit/>
            </a:bodyPr>
            <a:lstStyle/>
            <a:p>
              <a:pPr>
                <a:lnSpc>
                  <a:spcPts val="2939"/>
                </a:lnSpc>
                <a:defRPr/>
              </a:pPr>
              <a:r>
                <a:rPr lang="en-US" sz="2100" b="0" i="0" dirty="0">
                  <a:solidFill>
                    <a:srgbClr val="1C1D1F"/>
                  </a:solidFill>
                  <a:effectLst/>
                  <a:latin typeface="Arimo" panose="020B0604020202020204" charset="0"/>
                  <a:ea typeface="Arimo" panose="020B0604020202020204" charset="0"/>
                  <a:cs typeface="Arimo" panose="020B0604020202020204" charset="0"/>
                </a:rPr>
                <a:t>Choose from over 210,000 online video courses with new additions published every month. Achieve goals and stay competitive with on-demand learning, hands-on practice, and more. Earn top certifications in tech and business. </a:t>
              </a:r>
              <a:endParaRPr kumimoji="0" lang="en-US" sz="2100" b="0" i="0" u="none" strike="noStrike" kern="1200" cap="none" spc="0" normalizeH="0" baseline="0" noProof="0" dirty="0">
                <a:ln>
                  <a:noFill/>
                </a:ln>
                <a:solidFill>
                  <a:srgbClr val="191919"/>
                </a:solidFill>
                <a:effectLst/>
                <a:uLnTx/>
                <a:uFillTx/>
                <a:latin typeface="Arimo" panose="020B0604020202020204" charset="0"/>
                <a:ea typeface="Arimo" panose="020B0604020202020204" charset="0"/>
                <a:cs typeface="Arimo" panose="020B0604020202020204" charset="0"/>
              </a:endParaRPr>
            </a:p>
          </p:txBody>
        </p:sp>
        <p:sp>
          <p:nvSpPr>
            <p:cNvPr id="22" name="TextBox 28">
              <a:extLst>
                <a:ext uri="{FF2B5EF4-FFF2-40B4-BE49-F238E27FC236}">
                  <a16:creationId xmlns:a16="http://schemas.microsoft.com/office/drawing/2014/main" id="{62D27A95-9E7C-3C90-72F7-7CA35EB241C5}"/>
                </a:ext>
              </a:extLst>
            </p:cNvPr>
            <p:cNvSpPr txBox="1"/>
            <p:nvPr/>
          </p:nvSpPr>
          <p:spPr>
            <a:xfrm>
              <a:off x="0" y="-38100"/>
              <a:ext cx="5225934" cy="530060"/>
            </a:xfrm>
            <a:prstGeom prst="rect">
              <a:avLst/>
            </a:prstGeom>
          </p:spPr>
          <p:txBody>
            <a:bodyPr lIns="0" tIns="0" rIns="0" bIns="0" rtlCol="0" anchor="t">
              <a:spAutoFit/>
            </a:bodyPr>
            <a:lstStyle/>
            <a:p>
              <a:pPr marL="0" marR="0" lvl="0" indent="0" algn="ctr" defTabSz="914400" rtl="0" eaLnBrk="1" fontAlgn="auto" latinLnBrk="0" hangingPunct="1">
                <a:lnSpc>
                  <a:spcPts val="312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91919"/>
                  </a:solidFill>
                  <a:effectLst/>
                  <a:uLnTx/>
                  <a:uFillTx/>
                  <a:latin typeface="Telegraf Bold"/>
                  <a:ea typeface="+mn-ea"/>
                  <a:cs typeface="+mn-cs"/>
                </a:rPr>
                <a:t>Army Civ Udemy</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5000"/>
          </a:blip>
          <a:srcRect t="17443" b="17443"/>
          <a:stretch>
            <a:fillRect/>
          </a:stretch>
        </p:blipFill>
        <p:spPr>
          <a:xfrm>
            <a:off x="7450548" y="0"/>
            <a:ext cx="10837452" cy="10287000"/>
          </a:xfrm>
          <a:prstGeom prst="rect">
            <a:avLst/>
          </a:prstGeom>
        </p:spPr>
      </p:pic>
      <p:sp>
        <p:nvSpPr>
          <p:cNvPr id="3" name="AutoShape 3"/>
          <p:cNvSpPr/>
          <p:nvPr/>
        </p:nvSpPr>
        <p:spPr>
          <a:xfrm>
            <a:off x="-149033" y="0"/>
            <a:ext cx="7599581" cy="10287000"/>
          </a:xfrm>
          <a:prstGeom prst="rect">
            <a:avLst/>
          </a:prstGeom>
          <a:solidFill>
            <a:srgbClr val="FEE600"/>
          </a:solidFill>
        </p:spPr>
        <p:txBody>
          <a:bodyPr/>
          <a:lstStyle/>
          <a:p>
            <a:endParaRPr lang="en-US"/>
          </a:p>
        </p:txBody>
      </p:sp>
      <p:grpSp>
        <p:nvGrpSpPr>
          <p:cNvPr id="4" name="Group 4"/>
          <p:cNvGrpSpPr/>
          <p:nvPr/>
        </p:nvGrpSpPr>
        <p:grpSpPr>
          <a:xfrm>
            <a:off x="7883618" y="3559643"/>
            <a:ext cx="1055905" cy="1055905"/>
            <a:chOff x="0" y="0"/>
            <a:chExt cx="2311400" cy="2311400"/>
          </a:xfrm>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6" name="Group 6"/>
          <p:cNvGrpSpPr/>
          <p:nvPr/>
        </p:nvGrpSpPr>
        <p:grpSpPr>
          <a:xfrm>
            <a:off x="7883618" y="6070755"/>
            <a:ext cx="1055905" cy="1055905"/>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8" name="Group 8"/>
          <p:cNvGrpSpPr/>
          <p:nvPr/>
        </p:nvGrpSpPr>
        <p:grpSpPr>
          <a:xfrm>
            <a:off x="7883618" y="916624"/>
            <a:ext cx="1055905" cy="1055905"/>
            <a:chOff x="0" y="0"/>
            <a:chExt cx="2311400" cy="2311400"/>
          </a:xfrm>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89840" y="3665865"/>
            <a:ext cx="843460" cy="843460"/>
          </a:xfrm>
          <a:prstGeom prst="rect">
            <a:avLst/>
          </a:prstGeom>
        </p:spPr>
      </p:pic>
      <p:pic>
        <p:nvPicPr>
          <p:cNvPr id="11" name="Picture 11"/>
          <p:cNvPicPr>
            <a:picLocks noChangeAspect="1"/>
          </p:cNvPicPr>
          <p:nvPr/>
        </p:nvPicPr>
        <p:blipFill>
          <a:blip r:embed="rId6"/>
          <a:srcRect/>
          <a:stretch>
            <a:fillRect/>
          </a:stretch>
        </p:blipFill>
        <p:spPr>
          <a:xfrm>
            <a:off x="7924230" y="6070755"/>
            <a:ext cx="974681" cy="1055905"/>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71644" y="1115154"/>
            <a:ext cx="679853" cy="679853"/>
          </a:xfrm>
          <a:prstGeom prst="rect">
            <a:avLst/>
          </a:prstGeom>
        </p:spPr>
      </p:pic>
      <p:pic>
        <p:nvPicPr>
          <p:cNvPr id="13" name="Picture 13"/>
          <p:cNvPicPr>
            <a:picLocks noChangeAspect="1"/>
          </p:cNvPicPr>
          <p:nvPr/>
        </p:nvPicPr>
        <p:blipFill>
          <a:blip r:embed="rId9"/>
          <a:srcRect l="30516" t="6336"/>
          <a:stretch>
            <a:fillRect/>
          </a:stretch>
        </p:blipFill>
        <p:spPr>
          <a:xfrm>
            <a:off x="0" y="0"/>
            <a:ext cx="4454923" cy="2624807"/>
          </a:xfrm>
          <a:prstGeom prst="rect">
            <a:avLst/>
          </a:prstGeom>
        </p:spPr>
      </p:pic>
      <p:sp>
        <p:nvSpPr>
          <p:cNvPr id="14" name="TextBox 14"/>
          <p:cNvSpPr txBox="1"/>
          <p:nvPr/>
        </p:nvSpPr>
        <p:spPr>
          <a:xfrm>
            <a:off x="741887" y="3291472"/>
            <a:ext cx="5817742" cy="3175001"/>
          </a:xfrm>
          <a:prstGeom prst="rect">
            <a:avLst/>
          </a:prstGeom>
        </p:spPr>
        <p:txBody>
          <a:bodyPr lIns="0" tIns="0" rIns="0" bIns="0" rtlCol="0" anchor="t">
            <a:spAutoFit/>
          </a:bodyPr>
          <a:lstStyle/>
          <a:p>
            <a:pPr marL="0" lvl="0" indent="0" algn="ctr">
              <a:lnSpc>
                <a:spcPts val="8000"/>
              </a:lnSpc>
            </a:pPr>
            <a:r>
              <a:rPr lang="en-US" sz="8000">
                <a:solidFill>
                  <a:srgbClr val="191919"/>
                </a:solidFill>
                <a:latin typeface="Telegraf Bold Bold"/>
              </a:rPr>
              <a:t>Additional Tools and Programs</a:t>
            </a:r>
          </a:p>
        </p:txBody>
      </p:sp>
      <p:sp>
        <p:nvSpPr>
          <p:cNvPr id="15" name="TextBox 15"/>
          <p:cNvSpPr txBox="1"/>
          <p:nvPr/>
        </p:nvSpPr>
        <p:spPr>
          <a:xfrm>
            <a:off x="9215841" y="747892"/>
            <a:ext cx="8222536" cy="2018030"/>
          </a:xfrm>
          <a:prstGeom prst="rect">
            <a:avLst/>
          </a:prstGeom>
        </p:spPr>
        <p:txBody>
          <a:bodyPr lIns="0" tIns="0" rIns="0" bIns="0" rtlCol="0" anchor="t">
            <a:spAutoFit/>
          </a:bodyPr>
          <a:lstStyle/>
          <a:p>
            <a:pPr algn="l">
              <a:lnSpc>
                <a:spcPts val="3220"/>
              </a:lnSpc>
            </a:pPr>
            <a:r>
              <a:rPr lang="en-US" sz="2300" spc="46" dirty="0">
                <a:solidFill>
                  <a:srgbClr val="FFFFFF"/>
                </a:solidFill>
                <a:latin typeface="Telegraf Bold"/>
              </a:rPr>
              <a:t>Troops to Teachers</a:t>
            </a:r>
            <a:r>
              <a:rPr lang="en-US" sz="2300" spc="22" dirty="0">
                <a:solidFill>
                  <a:srgbClr val="FFFFFF"/>
                </a:solidFill>
                <a:latin typeface="Arimo Bold"/>
              </a:rPr>
              <a:t> </a:t>
            </a:r>
            <a:r>
              <a:rPr lang="en-US" sz="2300" spc="22" dirty="0">
                <a:solidFill>
                  <a:srgbClr val="FFFFFF"/>
                </a:solidFill>
                <a:latin typeface="Arimo"/>
              </a:rPr>
              <a:t>is a transition program that assists eligible military personnel in meeting the requirements necessary to become teachers in K-12 public, public charter, and Bureau of Indian Affairs schools serving low-income families.</a:t>
            </a:r>
          </a:p>
        </p:txBody>
      </p:sp>
      <p:sp>
        <p:nvSpPr>
          <p:cNvPr id="16" name="TextBox 16"/>
          <p:cNvSpPr txBox="1"/>
          <p:nvPr/>
        </p:nvSpPr>
        <p:spPr>
          <a:xfrm>
            <a:off x="9144000" y="3158122"/>
            <a:ext cx="8418520" cy="2418080"/>
          </a:xfrm>
          <a:prstGeom prst="rect">
            <a:avLst/>
          </a:prstGeom>
        </p:spPr>
        <p:txBody>
          <a:bodyPr lIns="0" tIns="0" rIns="0" bIns="0" rtlCol="0" anchor="t">
            <a:spAutoFit/>
          </a:bodyPr>
          <a:lstStyle/>
          <a:p>
            <a:pPr marL="0" lvl="1" indent="0" algn="l">
              <a:lnSpc>
                <a:spcPts val="3220"/>
              </a:lnSpc>
              <a:spcBef>
                <a:spcPct val="0"/>
              </a:spcBef>
            </a:pPr>
            <a:r>
              <a:rPr lang="en-US" sz="2300" spc="46" dirty="0">
                <a:solidFill>
                  <a:srgbClr val="FFFFFF"/>
                </a:solidFill>
                <a:latin typeface="Telegraf Bold"/>
              </a:rPr>
              <a:t>Onward to Opportunity</a:t>
            </a:r>
            <a:r>
              <a:rPr lang="en-US" sz="2300" spc="22" dirty="0">
                <a:solidFill>
                  <a:srgbClr val="FFFFFF"/>
                </a:solidFill>
                <a:latin typeface="Arimo"/>
              </a:rPr>
              <a:t>, is a free, comprehensive career skills program that provides civilian career training, professional certifications, and job placement support to transitioning service members. O2O partners with private sector companies committed to training and hiring military talent and their spouses earlier in the transition process.</a:t>
            </a:r>
          </a:p>
        </p:txBody>
      </p:sp>
      <p:sp>
        <p:nvSpPr>
          <p:cNvPr id="17" name="TextBox 17"/>
          <p:cNvSpPr txBox="1"/>
          <p:nvPr/>
        </p:nvSpPr>
        <p:spPr>
          <a:xfrm>
            <a:off x="9144000" y="5994555"/>
            <a:ext cx="8444671" cy="3657861"/>
          </a:xfrm>
          <a:prstGeom prst="rect">
            <a:avLst/>
          </a:prstGeom>
        </p:spPr>
        <p:txBody>
          <a:bodyPr lIns="0" tIns="0" rIns="0" bIns="0" rtlCol="0" anchor="t">
            <a:spAutoFit/>
          </a:bodyPr>
          <a:lstStyle/>
          <a:p>
            <a:pPr>
              <a:lnSpc>
                <a:spcPts val="3220"/>
              </a:lnSpc>
            </a:pPr>
            <a:r>
              <a:rPr lang="en-US" sz="2300" spc="46" dirty="0">
                <a:solidFill>
                  <a:srgbClr val="FFFFFF"/>
                </a:solidFill>
                <a:latin typeface="Telegraf Bold"/>
              </a:rPr>
              <a:t>Registered Apprenticeship and On-the-Job Training</a:t>
            </a:r>
          </a:p>
          <a:p>
            <a:pPr marL="0" lvl="1" indent="0" algn="l">
              <a:lnSpc>
                <a:spcPts val="3220"/>
              </a:lnSpc>
              <a:spcBef>
                <a:spcPct val="0"/>
              </a:spcBef>
            </a:pPr>
            <a:r>
              <a:rPr lang="en-US" sz="2300" spc="22" dirty="0">
                <a:solidFill>
                  <a:srgbClr val="FFFFFF"/>
                </a:solidFill>
                <a:latin typeface="Arimo"/>
              </a:rPr>
              <a:t>Employer-sponsored registered apprenticeship (RA) and on-the-job training programs provide a unique opportunity to earn full-time wages, collect GI Bill benefits, and attain a nationally recognized credential in over 1,300 officially recognized occupations. Key RA industries include aerospace, biotechnology, construction, energy, geospatial, healthcare, information and communications technology, advanced manufacturing, and transportation and logistics.</a:t>
            </a:r>
          </a:p>
        </p:txBody>
      </p:sp>
      <p:sp>
        <p:nvSpPr>
          <p:cNvPr id="18" name="TextBox 18"/>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191919"/>
                </a:solidFill>
                <a:latin typeface="Telegraf Medium"/>
              </a:rPr>
              <a:t>TN ARMY NATIONAL GUARD EDUCATION SERVICES OFFICE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415" y="4781494"/>
            <a:ext cx="5074541" cy="1538557"/>
            <a:chOff x="0" y="0"/>
            <a:chExt cx="2993618" cy="907639"/>
          </a:xfrm>
        </p:grpSpPr>
        <p:sp>
          <p:nvSpPr>
            <p:cNvPr id="3" name="Freeform 3"/>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EE600"/>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4996821" y="5373251"/>
            <a:ext cx="572933" cy="355044"/>
          </a:xfrm>
          <a:prstGeom prst="rect">
            <a:avLst/>
          </a:prstGeom>
        </p:spPr>
      </p:pic>
      <p:grpSp>
        <p:nvGrpSpPr>
          <p:cNvPr id="5" name="Group 5"/>
          <p:cNvGrpSpPr/>
          <p:nvPr/>
        </p:nvGrpSpPr>
        <p:grpSpPr>
          <a:xfrm>
            <a:off x="6487508" y="4781494"/>
            <a:ext cx="5074541" cy="1538557"/>
            <a:chOff x="0" y="0"/>
            <a:chExt cx="2993618" cy="907639"/>
          </a:xfrm>
        </p:grpSpPr>
        <p:sp>
          <p:nvSpPr>
            <p:cNvPr id="6" name="Freeform 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EE600"/>
            </a:solidFill>
          </p:spPr>
          <p:txBody>
            <a:bodyPr/>
            <a:lstStyle/>
            <a:p>
              <a:endParaRPr lang="en-US"/>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10608914" y="5373251"/>
            <a:ext cx="572933" cy="355044"/>
          </a:xfrm>
          <a:prstGeom prst="rect">
            <a:avLst/>
          </a:prstGeom>
        </p:spPr>
      </p:pic>
      <p:grpSp>
        <p:nvGrpSpPr>
          <p:cNvPr id="8" name="Group 8"/>
          <p:cNvGrpSpPr/>
          <p:nvPr/>
        </p:nvGrpSpPr>
        <p:grpSpPr>
          <a:xfrm>
            <a:off x="12184759" y="4767207"/>
            <a:ext cx="5074541" cy="1538557"/>
            <a:chOff x="0" y="0"/>
            <a:chExt cx="2993618" cy="907639"/>
          </a:xfrm>
        </p:grpSpPr>
        <p:sp>
          <p:nvSpPr>
            <p:cNvPr id="9" name="Freeform 9"/>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EE600"/>
            </a:solidFill>
          </p:spPr>
          <p:txBody>
            <a:bodyPr/>
            <a:lstStyle/>
            <a:p>
              <a:endParaRPr lang="en-US"/>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16306165" y="5405279"/>
            <a:ext cx="572933" cy="355044"/>
          </a:xfrm>
          <a:prstGeom prst="rect">
            <a:avLst/>
          </a:prstGeom>
        </p:spPr>
      </p:pic>
      <p:pic>
        <p:nvPicPr>
          <p:cNvPr id="11" name="Picture 11"/>
          <p:cNvPicPr>
            <a:picLocks noChangeAspect="1"/>
          </p:cNvPicPr>
          <p:nvPr/>
        </p:nvPicPr>
        <p:blipFill>
          <a:blip r:embed="rId4"/>
          <a:srcRect/>
          <a:stretch>
            <a:fillRect/>
          </a:stretch>
        </p:blipFill>
        <p:spPr>
          <a:xfrm>
            <a:off x="5825882" y="56181"/>
            <a:ext cx="12462118" cy="4711026"/>
          </a:xfrm>
          <a:prstGeom prst="rect">
            <a:avLst/>
          </a:prstGeom>
        </p:spPr>
      </p:pic>
      <p:sp>
        <p:nvSpPr>
          <p:cNvPr id="12" name="TextBox 12"/>
          <p:cNvSpPr txBox="1"/>
          <p:nvPr/>
        </p:nvSpPr>
        <p:spPr>
          <a:xfrm>
            <a:off x="1174086" y="6525594"/>
            <a:ext cx="4477199" cy="2994660"/>
          </a:xfrm>
          <a:prstGeom prst="rect">
            <a:avLst/>
          </a:prstGeom>
        </p:spPr>
        <p:txBody>
          <a:bodyPr lIns="0" tIns="0" rIns="0" bIns="0" rtlCol="0" anchor="t">
            <a:spAutoFit/>
          </a:bodyPr>
          <a:lstStyle/>
          <a:p>
            <a:pPr>
              <a:lnSpc>
                <a:spcPts val="2940"/>
              </a:lnSpc>
            </a:pPr>
            <a:r>
              <a:rPr lang="en-US" sz="2100">
                <a:solidFill>
                  <a:srgbClr val="191919"/>
                </a:solidFill>
                <a:latin typeface="Telegraf"/>
              </a:rPr>
              <a:t>Offers you the opportunity to earn college credit for what you already know by taking any of the 33 introductory-level college subject exams. Because the exams are funded by DANTES, you could save hundreds or even thousands of dollars towards your degree.</a:t>
            </a:r>
          </a:p>
        </p:txBody>
      </p:sp>
      <p:sp>
        <p:nvSpPr>
          <p:cNvPr id="13" name="TextBox 13"/>
          <p:cNvSpPr txBox="1"/>
          <p:nvPr/>
        </p:nvSpPr>
        <p:spPr>
          <a:xfrm>
            <a:off x="1365049" y="4958913"/>
            <a:ext cx="3528294" cy="1209675"/>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The College-Level Examination Program® (CLEP)</a:t>
            </a:r>
          </a:p>
        </p:txBody>
      </p:sp>
      <p:sp>
        <p:nvSpPr>
          <p:cNvPr id="14" name="TextBox 14"/>
          <p:cNvSpPr txBox="1"/>
          <p:nvPr/>
        </p:nvSpPr>
        <p:spPr>
          <a:xfrm>
            <a:off x="6806825" y="6525594"/>
            <a:ext cx="4477199" cy="3366135"/>
          </a:xfrm>
          <a:prstGeom prst="rect">
            <a:avLst/>
          </a:prstGeom>
        </p:spPr>
        <p:txBody>
          <a:bodyPr lIns="0" tIns="0" rIns="0" bIns="0" rtlCol="0" anchor="t">
            <a:spAutoFit/>
          </a:bodyPr>
          <a:lstStyle/>
          <a:p>
            <a:pPr>
              <a:lnSpc>
                <a:spcPts val="2940"/>
              </a:lnSpc>
            </a:pPr>
            <a:r>
              <a:rPr lang="en-US" sz="2100">
                <a:solidFill>
                  <a:srgbClr val="191919"/>
                </a:solidFill>
                <a:latin typeface="Telegraf"/>
              </a:rPr>
              <a:t>DSST exams are college subject tests that you can take to earn college credit for knowledge you acquired outside of a traditional classroom. There are 38 subject exams from which to select in disciplines such as Business, Humanities, Mathematics, Physical Science, and more. </a:t>
            </a:r>
          </a:p>
        </p:txBody>
      </p:sp>
      <p:sp>
        <p:nvSpPr>
          <p:cNvPr id="15" name="TextBox 15"/>
          <p:cNvSpPr txBox="1"/>
          <p:nvPr/>
        </p:nvSpPr>
        <p:spPr>
          <a:xfrm>
            <a:off x="6960110" y="4958913"/>
            <a:ext cx="3528294" cy="1209675"/>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DANTES Subject Standardized Tests (DSST)</a:t>
            </a:r>
          </a:p>
        </p:txBody>
      </p:sp>
      <p:sp>
        <p:nvSpPr>
          <p:cNvPr id="16" name="TextBox 16"/>
          <p:cNvSpPr txBox="1"/>
          <p:nvPr/>
        </p:nvSpPr>
        <p:spPr>
          <a:xfrm>
            <a:off x="12504076" y="6525594"/>
            <a:ext cx="4755224" cy="3366135"/>
          </a:xfrm>
          <a:prstGeom prst="rect">
            <a:avLst/>
          </a:prstGeom>
        </p:spPr>
        <p:txBody>
          <a:bodyPr lIns="0" tIns="0" rIns="0" bIns="0" rtlCol="0" anchor="t">
            <a:spAutoFit/>
          </a:bodyPr>
          <a:lstStyle/>
          <a:p>
            <a:pPr>
              <a:lnSpc>
                <a:spcPts val="2940"/>
              </a:lnSpc>
            </a:pPr>
            <a:r>
              <a:rPr lang="en-US" sz="2100">
                <a:solidFill>
                  <a:srgbClr val="191919"/>
                </a:solidFill>
                <a:latin typeface="Telegraf"/>
              </a:rPr>
              <a:t>Remote proctoring allows students to take CLEP exams online while a human proctor monitors them via video. To support students taking remote-proctored CLEP exams, CLEP is working with Proctortrack, a secure online remote proctoring solution that verifies the identity of online test takers</a:t>
            </a:r>
          </a:p>
        </p:txBody>
      </p:sp>
      <p:sp>
        <p:nvSpPr>
          <p:cNvPr id="17" name="TextBox 17"/>
          <p:cNvSpPr txBox="1"/>
          <p:nvPr/>
        </p:nvSpPr>
        <p:spPr>
          <a:xfrm>
            <a:off x="12641618" y="5367179"/>
            <a:ext cx="3528294" cy="428625"/>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Remote Proctoring</a:t>
            </a:r>
          </a:p>
        </p:txBody>
      </p:sp>
      <p:sp>
        <p:nvSpPr>
          <p:cNvPr id="18" name="TextBox 18"/>
          <p:cNvSpPr txBox="1"/>
          <p:nvPr/>
        </p:nvSpPr>
        <p:spPr>
          <a:xfrm>
            <a:off x="0" y="684508"/>
            <a:ext cx="5696585" cy="3380110"/>
          </a:xfrm>
          <a:prstGeom prst="rect">
            <a:avLst/>
          </a:prstGeom>
        </p:spPr>
        <p:txBody>
          <a:bodyPr lIns="0" tIns="0" rIns="0" bIns="0" rtlCol="0" anchor="t">
            <a:spAutoFit/>
          </a:bodyPr>
          <a:lstStyle/>
          <a:p>
            <a:pPr algn="ctr">
              <a:lnSpc>
                <a:spcPts val="5200"/>
              </a:lnSpc>
            </a:pPr>
            <a:r>
              <a:rPr lang="en-US" sz="5200">
                <a:solidFill>
                  <a:srgbClr val="191919"/>
                </a:solidFill>
                <a:latin typeface="Telegraf Bold Bold"/>
              </a:rPr>
              <a:t>DANTES </a:t>
            </a:r>
          </a:p>
          <a:p>
            <a:pPr marL="0" lvl="0" indent="0" algn="ctr">
              <a:lnSpc>
                <a:spcPts val="5200"/>
              </a:lnSpc>
            </a:pPr>
            <a:r>
              <a:rPr lang="en-US" sz="5200">
                <a:solidFill>
                  <a:srgbClr val="191919"/>
                </a:solidFill>
                <a:latin typeface="Telegraf Bold Bold"/>
              </a:rPr>
              <a:t>offers free College By Credit Examination </a:t>
            </a:r>
          </a:p>
        </p:txBody>
      </p:sp>
      <p:sp>
        <p:nvSpPr>
          <p:cNvPr id="19" name="TextBox 19"/>
          <p:cNvSpPr txBox="1"/>
          <p:nvPr/>
        </p:nvSpPr>
        <p:spPr>
          <a:xfrm>
            <a:off x="262276" y="9863154"/>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77" t="11044" r="11221"/>
          <a:stretch>
            <a:fillRect/>
          </a:stretch>
        </p:blipFill>
        <p:spPr>
          <a:xfrm>
            <a:off x="8624697" y="402007"/>
            <a:ext cx="9663303" cy="7435696"/>
          </a:xfrm>
          <a:prstGeom prst="rect">
            <a:avLst/>
          </a:prstGeom>
        </p:spPr>
      </p:pic>
      <p:grpSp>
        <p:nvGrpSpPr>
          <p:cNvPr id="3" name="Group 3"/>
          <p:cNvGrpSpPr/>
          <p:nvPr/>
        </p:nvGrpSpPr>
        <p:grpSpPr>
          <a:xfrm>
            <a:off x="777953" y="3007516"/>
            <a:ext cx="7546200" cy="5218304"/>
            <a:chOff x="0" y="0"/>
            <a:chExt cx="1586401" cy="1097019"/>
          </a:xfrm>
        </p:grpSpPr>
        <p:sp>
          <p:nvSpPr>
            <p:cNvPr id="4" name="Freeform 4"/>
            <p:cNvSpPr/>
            <p:nvPr/>
          </p:nvSpPr>
          <p:spPr>
            <a:xfrm>
              <a:off x="0" y="0"/>
              <a:ext cx="1586401" cy="1097019"/>
            </a:xfrm>
            <a:custGeom>
              <a:avLst/>
              <a:gdLst/>
              <a:ahLst/>
              <a:cxnLst/>
              <a:rect l="l" t="t" r="r" b="b"/>
              <a:pathLst>
                <a:path w="1586401" h="1097019">
                  <a:moveTo>
                    <a:pt x="1461941" y="1097019"/>
                  </a:moveTo>
                  <a:lnTo>
                    <a:pt x="124460" y="1097019"/>
                  </a:lnTo>
                  <a:cubicBezTo>
                    <a:pt x="55880" y="1097019"/>
                    <a:pt x="0" y="1041139"/>
                    <a:pt x="0" y="972559"/>
                  </a:cubicBezTo>
                  <a:lnTo>
                    <a:pt x="0" y="124460"/>
                  </a:lnTo>
                  <a:cubicBezTo>
                    <a:pt x="0" y="55880"/>
                    <a:pt x="55880" y="0"/>
                    <a:pt x="124460" y="0"/>
                  </a:cubicBezTo>
                  <a:lnTo>
                    <a:pt x="1461941" y="0"/>
                  </a:lnTo>
                  <a:cubicBezTo>
                    <a:pt x="1530521" y="0"/>
                    <a:pt x="1586401" y="55880"/>
                    <a:pt x="1586401" y="124460"/>
                  </a:cubicBezTo>
                  <a:lnTo>
                    <a:pt x="1586401" y="972559"/>
                  </a:lnTo>
                  <a:cubicBezTo>
                    <a:pt x="1586401" y="1041139"/>
                    <a:pt x="1530521" y="1097019"/>
                    <a:pt x="1461941" y="1097019"/>
                  </a:cubicBezTo>
                  <a:close/>
                </a:path>
              </a:pathLst>
            </a:custGeom>
            <a:solidFill>
              <a:srgbClr val="FEE600"/>
            </a:solidFill>
          </p:spPr>
          <p:txBody>
            <a:bodyPr/>
            <a:lstStyle/>
            <a:p>
              <a:endParaRPr lang="en-US"/>
            </a:p>
          </p:txBody>
        </p:sp>
      </p:grpSp>
      <p:pic>
        <p:nvPicPr>
          <p:cNvPr id="5" name="Picture 5"/>
          <p:cNvPicPr>
            <a:picLocks noChangeAspect="1"/>
          </p:cNvPicPr>
          <p:nvPr/>
        </p:nvPicPr>
        <p:blipFill>
          <a:blip r:embed="rId3"/>
          <a:srcRect l="16021"/>
          <a:stretch>
            <a:fillRect/>
          </a:stretch>
        </p:blipFill>
        <p:spPr>
          <a:xfrm>
            <a:off x="0" y="0"/>
            <a:ext cx="5772987" cy="3007516"/>
          </a:xfrm>
          <a:prstGeom prst="rect">
            <a:avLst/>
          </a:prstGeom>
        </p:spPr>
      </p:pic>
      <p:sp>
        <p:nvSpPr>
          <p:cNvPr id="6" name="TextBox 6"/>
          <p:cNvSpPr txBox="1"/>
          <p:nvPr/>
        </p:nvSpPr>
        <p:spPr>
          <a:xfrm>
            <a:off x="0" y="4356754"/>
            <a:ext cx="8870542" cy="1922645"/>
          </a:xfrm>
          <a:prstGeom prst="rect">
            <a:avLst/>
          </a:prstGeom>
        </p:spPr>
        <p:txBody>
          <a:bodyPr lIns="0" tIns="0" rIns="0" bIns="0" rtlCol="0" anchor="t">
            <a:spAutoFit/>
          </a:bodyPr>
          <a:lstStyle/>
          <a:p>
            <a:pPr algn="ctr">
              <a:lnSpc>
                <a:spcPts val="7093"/>
              </a:lnSpc>
            </a:pPr>
            <a:r>
              <a:rPr lang="en-US" sz="7093">
                <a:solidFill>
                  <a:srgbClr val="191919"/>
                </a:solidFill>
                <a:latin typeface="Telegraf Bold Bold"/>
              </a:rPr>
              <a:t> Testing </a:t>
            </a:r>
          </a:p>
          <a:p>
            <a:pPr marL="0" lvl="0" indent="0" algn="ctr">
              <a:lnSpc>
                <a:spcPts val="7093"/>
              </a:lnSpc>
            </a:pPr>
            <a:r>
              <a:rPr lang="en-US" sz="7093">
                <a:solidFill>
                  <a:srgbClr val="191919"/>
                </a:solidFill>
                <a:latin typeface="Telegraf Bold Bold"/>
              </a:rPr>
              <a:t>Programs</a:t>
            </a:r>
          </a:p>
        </p:txBody>
      </p:sp>
      <p:sp>
        <p:nvSpPr>
          <p:cNvPr id="7" name="TextBox 7"/>
          <p:cNvSpPr txBox="1"/>
          <p:nvPr/>
        </p:nvSpPr>
        <p:spPr>
          <a:xfrm>
            <a:off x="1238683" y="7818653"/>
            <a:ext cx="6624739" cy="257667"/>
          </a:xfrm>
          <a:prstGeom prst="rect">
            <a:avLst/>
          </a:prstGeom>
        </p:spPr>
        <p:txBody>
          <a:bodyPr lIns="0" tIns="0" rIns="0" bIns="0" rtlCol="0" anchor="t">
            <a:spAutoFit/>
          </a:bodyPr>
          <a:lstStyle/>
          <a:p>
            <a:pPr marL="0" lvl="0" indent="0" algn="l">
              <a:lnSpc>
                <a:spcPts val="1913"/>
              </a:lnSpc>
              <a:spcBef>
                <a:spcPct val="0"/>
              </a:spcBef>
            </a:pPr>
            <a:endParaRPr/>
          </a:p>
        </p:txBody>
      </p:sp>
      <p:sp>
        <p:nvSpPr>
          <p:cNvPr id="8" name="TextBox 8"/>
          <p:cNvSpPr txBox="1"/>
          <p:nvPr/>
        </p:nvSpPr>
        <p:spPr>
          <a:xfrm>
            <a:off x="10789971"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4" name="Group 4"/>
          <p:cNvGrpSpPr/>
          <p:nvPr/>
        </p:nvGrpSpPr>
        <p:grpSpPr>
          <a:xfrm>
            <a:off x="6606729"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a:p>
          </p:txBody>
        </p:sp>
      </p:grpSp>
      <p:grpSp>
        <p:nvGrpSpPr>
          <p:cNvPr id="8" name="Group 8"/>
          <p:cNvGrpSpPr/>
          <p:nvPr/>
        </p:nvGrpSpPr>
        <p:grpSpPr>
          <a:xfrm>
            <a:off x="1028700" y="5367059"/>
            <a:ext cx="5074541" cy="2063843"/>
            <a:chOff x="0" y="0"/>
            <a:chExt cx="2993618" cy="1217520"/>
          </a:xfrm>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0" name="Group 10"/>
          <p:cNvGrpSpPr/>
          <p:nvPr/>
        </p:nvGrpSpPr>
        <p:grpSpPr>
          <a:xfrm>
            <a:off x="6606729" y="5367059"/>
            <a:ext cx="5074541" cy="2063843"/>
            <a:chOff x="0" y="0"/>
            <a:chExt cx="2993618" cy="1217520"/>
          </a:xfrm>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2" name="Group 12"/>
          <p:cNvGrpSpPr/>
          <p:nvPr/>
        </p:nvGrpSpPr>
        <p:grpSpPr>
          <a:xfrm>
            <a:off x="12184759" y="5367059"/>
            <a:ext cx="5074541" cy="2063843"/>
            <a:chOff x="0" y="0"/>
            <a:chExt cx="2993618" cy="1217520"/>
          </a:xfrm>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solidFill>
              <a:srgbClr val="FEE600"/>
            </a:solidFill>
          </p:spPr>
          <p:txBody>
            <a:bodyPr/>
            <a:lstStyle/>
            <a:p>
              <a:endParaRPr lang="en-US"/>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6244" r="-6244"/>
              </a:stretch>
            </a:blipFill>
          </p:spPr>
          <p:txBody>
            <a:bodyPr/>
            <a:lstStyle/>
            <a:p>
              <a:endParaRPr lang="en-US"/>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119" b="-9119"/>
              </a:stretch>
            </a:blipFill>
          </p:spPr>
          <p:txBody>
            <a:bodyPr/>
            <a:lstStyle/>
            <a:p>
              <a:endParaRPr lang="en-US"/>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5733" r="-5733"/>
              </a:stretch>
            </a:blipFill>
          </p:spPr>
          <p:txBody>
            <a:bodyPr/>
            <a:lstStyle/>
            <a:p>
              <a:endParaRPr lang="en-US"/>
            </a:p>
          </p:txBody>
        </p:sp>
      </p:grpSp>
      <p:pic>
        <p:nvPicPr>
          <p:cNvPr id="20" name="Picture 20"/>
          <p:cNvPicPr>
            <a:picLocks noChangeAspect="1"/>
          </p:cNvPicPr>
          <p:nvPr/>
        </p:nvPicPr>
        <p:blipFill>
          <a:blip r:embed="rId5"/>
          <a:srcRect r="21552"/>
          <a:stretch>
            <a:fillRect/>
          </a:stretch>
        </p:blipFill>
        <p:spPr>
          <a:xfrm>
            <a:off x="13258357" y="0"/>
            <a:ext cx="5029643" cy="2802384"/>
          </a:xfrm>
          <a:prstGeom prst="rect">
            <a:avLst/>
          </a:prstGeom>
        </p:spPr>
      </p:pic>
      <p:sp>
        <p:nvSpPr>
          <p:cNvPr id="21" name="TextBox 21"/>
          <p:cNvSpPr txBox="1"/>
          <p:nvPr/>
        </p:nvSpPr>
        <p:spPr>
          <a:xfrm>
            <a:off x="2719774" y="1439292"/>
            <a:ext cx="12848453" cy="812963"/>
          </a:xfrm>
          <a:prstGeom prst="rect">
            <a:avLst/>
          </a:prstGeom>
        </p:spPr>
        <p:txBody>
          <a:bodyPr lIns="0" tIns="0" rIns="0" bIns="0" rtlCol="0" anchor="t">
            <a:spAutoFit/>
          </a:bodyPr>
          <a:lstStyle/>
          <a:p>
            <a:pPr marL="0" lvl="0" indent="0" algn="l">
              <a:lnSpc>
                <a:spcPts val="5600"/>
              </a:lnSpc>
            </a:pPr>
            <a:r>
              <a:rPr lang="en-US" sz="5600">
                <a:solidFill>
                  <a:srgbClr val="191919"/>
                </a:solidFill>
                <a:latin typeface="Telegraf"/>
              </a:rPr>
              <a:t>Tests We Offer</a:t>
            </a:r>
          </a:p>
        </p:txBody>
      </p:sp>
      <p:sp>
        <p:nvSpPr>
          <p:cNvPr id="22" name="TextBox 22"/>
          <p:cNvSpPr txBox="1"/>
          <p:nvPr/>
        </p:nvSpPr>
        <p:spPr>
          <a:xfrm>
            <a:off x="1112691" y="7583833"/>
            <a:ext cx="4906559" cy="1508760"/>
          </a:xfrm>
          <a:prstGeom prst="rect">
            <a:avLst/>
          </a:prstGeom>
        </p:spPr>
        <p:txBody>
          <a:bodyPr lIns="0" tIns="0" rIns="0" bIns="0" rtlCol="0" anchor="t">
            <a:spAutoFit/>
          </a:bodyPr>
          <a:lstStyle/>
          <a:p>
            <a:pPr>
              <a:lnSpc>
                <a:spcPts val="2940"/>
              </a:lnSpc>
            </a:pPr>
            <a:r>
              <a:rPr lang="en-US" sz="2100">
                <a:solidFill>
                  <a:srgbClr val="FFFFFF"/>
                </a:solidFill>
                <a:latin typeface="Telegraf"/>
              </a:rPr>
              <a:t>Take this test to raise GT/Line Scores to change your MOS or qualify for Officer Candidate School</a:t>
            </a:r>
          </a:p>
          <a:p>
            <a:pPr>
              <a:lnSpc>
                <a:spcPts val="2940"/>
              </a:lnSpc>
            </a:pPr>
            <a:r>
              <a:rPr lang="en-US" sz="2100">
                <a:solidFill>
                  <a:srgbClr val="FFFFFF"/>
                </a:solidFill>
                <a:latin typeface="Telegraf"/>
              </a:rPr>
              <a:t>** Prepare with OASC- FREE</a:t>
            </a:r>
          </a:p>
        </p:txBody>
      </p:sp>
      <p:sp>
        <p:nvSpPr>
          <p:cNvPr id="23" name="TextBox 23"/>
          <p:cNvSpPr txBox="1"/>
          <p:nvPr/>
        </p:nvSpPr>
        <p:spPr>
          <a:xfrm>
            <a:off x="6746707" y="7536387"/>
            <a:ext cx="4859931" cy="1508760"/>
          </a:xfrm>
          <a:prstGeom prst="rect">
            <a:avLst/>
          </a:prstGeom>
        </p:spPr>
        <p:txBody>
          <a:bodyPr lIns="0" tIns="0" rIns="0" bIns="0" rtlCol="0" anchor="t">
            <a:spAutoFit/>
          </a:bodyPr>
          <a:lstStyle/>
          <a:p>
            <a:pPr>
              <a:lnSpc>
                <a:spcPts val="2940"/>
              </a:lnSpc>
            </a:pPr>
            <a:r>
              <a:rPr lang="en-US" sz="2100">
                <a:solidFill>
                  <a:srgbClr val="FFFFFF"/>
                </a:solidFill>
                <a:latin typeface="Arimo"/>
              </a:rPr>
              <a:t>Take these tests to qualify for Foreign Language Billets and Proficiency Bonuses</a:t>
            </a:r>
          </a:p>
          <a:p>
            <a:pPr>
              <a:lnSpc>
                <a:spcPts val="2940"/>
              </a:lnSpc>
            </a:pPr>
            <a:r>
              <a:rPr lang="en-US" sz="2100">
                <a:solidFill>
                  <a:srgbClr val="FFFFFF"/>
                </a:solidFill>
                <a:latin typeface="Telegraf"/>
              </a:rPr>
              <a:t>** Prepare with https://hs2.dliflc.edu/</a:t>
            </a:r>
          </a:p>
        </p:txBody>
      </p:sp>
      <p:sp>
        <p:nvSpPr>
          <p:cNvPr id="24" name="TextBox 24"/>
          <p:cNvSpPr txBox="1"/>
          <p:nvPr/>
        </p:nvSpPr>
        <p:spPr>
          <a:xfrm>
            <a:off x="12504076" y="7695910"/>
            <a:ext cx="4477199" cy="1508760"/>
          </a:xfrm>
          <a:prstGeom prst="rect">
            <a:avLst/>
          </a:prstGeom>
        </p:spPr>
        <p:txBody>
          <a:bodyPr lIns="0" tIns="0" rIns="0" bIns="0" rtlCol="0" anchor="t">
            <a:spAutoFit/>
          </a:bodyPr>
          <a:lstStyle/>
          <a:p>
            <a:pPr>
              <a:lnSpc>
                <a:spcPts val="2940"/>
              </a:lnSpc>
            </a:pPr>
            <a:r>
              <a:rPr lang="en-US" sz="2100">
                <a:solidFill>
                  <a:srgbClr val="FFFFFF"/>
                </a:solidFill>
                <a:latin typeface="Telegraf"/>
              </a:rPr>
              <a:t>Take this test to qualify for Aviation School</a:t>
            </a:r>
          </a:p>
          <a:p>
            <a:pPr>
              <a:lnSpc>
                <a:spcPts val="2940"/>
              </a:lnSpc>
            </a:pPr>
            <a:r>
              <a:rPr lang="en-US" sz="2100">
                <a:solidFill>
                  <a:srgbClr val="FFFFFF"/>
                </a:solidFill>
                <a:latin typeface="Telegraf"/>
              </a:rPr>
              <a:t>**Study guide link on our website</a:t>
            </a:r>
          </a:p>
          <a:p>
            <a:pPr>
              <a:lnSpc>
                <a:spcPts val="2940"/>
              </a:lnSpc>
            </a:pPr>
            <a:endParaRPr lang="en-US" sz="2100">
              <a:solidFill>
                <a:srgbClr val="FFFFFF"/>
              </a:solidFill>
              <a:latin typeface="Telegraf"/>
            </a:endParaRPr>
          </a:p>
        </p:txBody>
      </p:sp>
      <p:grpSp>
        <p:nvGrpSpPr>
          <p:cNvPr id="25" name="Group 25"/>
          <p:cNvGrpSpPr/>
          <p:nvPr/>
        </p:nvGrpSpPr>
        <p:grpSpPr>
          <a:xfrm>
            <a:off x="1556458" y="6054297"/>
            <a:ext cx="4060317" cy="1558290"/>
            <a:chOff x="0" y="0"/>
            <a:chExt cx="5413756" cy="2077720"/>
          </a:xfrm>
        </p:grpSpPr>
        <p:sp>
          <p:nvSpPr>
            <p:cNvPr id="26" name="TextBox 26"/>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Armed Forces Classification Test (AFCT)</a:t>
              </a:r>
            </a:p>
          </p:txBody>
        </p:sp>
        <p:sp>
          <p:nvSpPr>
            <p:cNvPr id="27" name="TextBox 27"/>
            <p:cNvSpPr txBox="1"/>
            <p:nvPr/>
          </p:nvSpPr>
          <p:spPr>
            <a:xfrm>
              <a:off x="0" y="1524000"/>
              <a:ext cx="5413756" cy="553720"/>
            </a:xfrm>
            <a:prstGeom prst="rect">
              <a:avLst/>
            </a:prstGeom>
          </p:spPr>
          <p:txBody>
            <a:bodyPr lIns="0" tIns="0" rIns="0" bIns="0" rtlCol="0" anchor="t">
              <a:spAutoFit/>
            </a:bodyPr>
            <a:lstStyle/>
            <a:p>
              <a:pPr algn="ctr">
                <a:lnSpc>
                  <a:spcPts val="3359"/>
                </a:lnSpc>
              </a:pPr>
              <a:endParaRPr/>
            </a:p>
          </p:txBody>
        </p:sp>
      </p:grpSp>
      <p:grpSp>
        <p:nvGrpSpPr>
          <p:cNvPr id="28" name="Group 28"/>
          <p:cNvGrpSpPr/>
          <p:nvPr/>
        </p:nvGrpSpPr>
        <p:grpSpPr>
          <a:xfrm>
            <a:off x="6681362" y="6322115"/>
            <a:ext cx="4925276" cy="1167765"/>
            <a:chOff x="0" y="0"/>
            <a:chExt cx="6567034" cy="1557020"/>
          </a:xfrm>
        </p:grpSpPr>
        <p:sp>
          <p:nvSpPr>
            <p:cNvPr id="29" name="TextBox 29"/>
            <p:cNvSpPr txBox="1"/>
            <p:nvPr/>
          </p:nvSpPr>
          <p:spPr>
            <a:xfrm>
              <a:off x="0" y="-38100"/>
              <a:ext cx="6567034" cy="10795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DLAB, DLPT, OPI</a:t>
              </a:r>
            </a:p>
            <a:p>
              <a:pPr algn="ctr">
                <a:lnSpc>
                  <a:spcPts val="3120"/>
                </a:lnSpc>
              </a:pPr>
              <a:endParaRPr lang="en-US" sz="2600">
                <a:solidFill>
                  <a:srgbClr val="191919"/>
                </a:solidFill>
                <a:latin typeface="Telegraf Bold"/>
              </a:endParaRPr>
            </a:p>
          </p:txBody>
        </p:sp>
        <p:sp>
          <p:nvSpPr>
            <p:cNvPr id="30" name="TextBox 30"/>
            <p:cNvSpPr txBox="1"/>
            <p:nvPr/>
          </p:nvSpPr>
          <p:spPr>
            <a:xfrm>
              <a:off x="0" y="1003300"/>
              <a:ext cx="6567034" cy="553720"/>
            </a:xfrm>
            <a:prstGeom prst="rect">
              <a:avLst/>
            </a:prstGeom>
          </p:spPr>
          <p:txBody>
            <a:bodyPr lIns="0" tIns="0" rIns="0" bIns="0" rtlCol="0" anchor="t">
              <a:spAutoFit/>
            </a:bodyPr>
            <a:lstStyle/>
            <a:p>
              <a:pPr algn="l">
                <a:lnSpc>
                  <a:spcPts val="3359"/>
                </a:lnSpc>
              </a:pPr>
              <a:endParaRPr/>
            </a:p>
          </p:txBody>
        </p:sp>
      </p:grpSp>
      <p:grpSp>
        <p:nvGrpSpPr>
          <p:cNvPr id="31" name="Group 31"/>
          <p:cNvGrpSpPr/>
          <p:nvPr/>
        </p:nvGrpSpPr>
        <p:grpSpPr>
          <a:xfrm>
            <a:off x="12691871" y="6054297"/>
            <a:ext cx="4060317" cy="1558290"/>
            <a:chOff x="0" y="0"/>
            <a:chExt cx="5413756" cy="2077720"/>
          </a:xfrm>
        </p:grpSpPr>
        <p:sp>
          <p:nvSpPr>
            <p:cNvPr id="32" name="TextBox 32"/>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Selection Instrument for Flight Training (SIFT)</a:t>
              </a:r>
            </a:p>
          </p:txBody>
        </p:sp>
        <p:sp>
          <p:nvSpPr>
            <p:cNvPr id="33" name="TextBox 33"/>
            <p:cNvSpPr txBox="1"/>
            <p:nvPr/>
          </p:nvSpPr>
          <p:spPr>
            <a:xfrm>
              <a:off x="0" y="1524000"/>
              <a:ext cx="5413756" cy="553720"/>
            </a:xfrm>
            <a:prstGeom prst="rect">
              <a:avLst/>
            </a:prstGeom>
          </p:spPr>
          <p:txBody>
            <a:bodyPr lIns="0" tIns="0" rIns="0" bIns="0" rtlCol="0" anchor="t">
              <a:spAutoFit/>
            </a:bodyPr>
            <a:lstStyle/>
            <a:p>
              <a:pPr algn="l">
                <a:lnSpc>
                  <a:spcPts val="3359"/>
                </a:lnSpc>
              </a:pPr>
              <a:endParaRPr/>
            </a:p>
          </p:txBody>
        </p:sp>
      </p:grpSp>
      <p:sp>
        <p:nvSpPr>
          <p:cNvPr id="34" name="TextBox 34"/>
          <p:cNvSpPr txBox="1"/>
          <p:nvPr/>
        </p:nvSpPr>
        <p:spPr>
          <a:xfrm>
            <a:off x="1244745" y="964028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3417"/>
          <a:stretch>
            <a:fillRect/>
          </a:stretch>
        </p:blipFill>
        <p:spPr>
          <a:xfrm>
            <a:off x="0" y="0"/>
            <a:ext cx="14162097" cy="10287000"/>
          </a:xfrm>
          <a:prstGeom prst="rect">
            <a:avLst/>
          </a:prstGeom>
        </p:spPr>
      </p:pic>
      <p:grpSp>
        <p:nvGrpSpPr>
          <p:cNvPr id="3" name="Group 3"/>
          <p:cNvGrpSpPr/>
          <p:nvPr/>
        </p:nvGrpSpPr>
        <p:grpSpPr>
          <a:xfrm>
            <a:off x="7081048" y="3354462"/>
            <a:ext cx="10219806" cy="5752071"/>
            <a:chOff x="0" y="0"/>
            <a:chExt cx="2446480" cy="1918353"/>
          </a:xfrm>
        </p:grpSpPr>
        <p:sp>
          <p:nvSpPr>
            <p:cNvPr id="4" name="Freeform 4"/>
            <p:cNvSpPr/>
            <p:nvPr/>
          </p:nvSpPr>
          <p:spPr>
            <a:xfrm>
              <a:off x="0" y="0"/>
              <a:ext cx="2446481" cy="1918353"/>
            </a:xfrm>
            <a:custGeom>
              <a:avLst/>
              <a:gdLst/>
              <a:ahLst/>
              <a:cxnLst/>
              <a:rect l="l" t="t" r="r" b="b"/>
              <a:pathLst>
                <a:path w="2446481" h="1918353">
                  <a:moveTo>
                    <a:pt x="2322020" y="1918353"/>
                  </a:moveTo>
                  <a:lnTo>
                    <a:pt x="124460" y="1918353"/>
                  </a:lnTo>
                  <a:cubicBezTo>
                    <a:pt x="55880" y="1918353"/>
                    <a:pt x="0" y="1862473"/>
                    <a:pt x="0" y="1793893"/>
                  </a:cubicBezTo>
                  <a:lnTo>
                    <a:pt x="0" y="124460"/>
                  </a:lnTo>
                  <a:cubicBezTo>
                    <a:pt x="0" y="55880"/>
                    <a:pt x="55880" y="0"/>
                    <a:pt x="124460" y="0"/>
                  </a:cubicBezTo>
                  <a:lnTo>
                    <a:pt x="2322020" y="0"/>
                  </a:lnTo>
                  <a:cubicBezTo>
                    <a:pt x="2390600" y="0"/>
                    <a:pt x="2446481" y="55880"/>
                    <a:pt x="2446481" y="124460"/>
                  </a:cubicBezTo>
                  <a:lnTo>
                    <a:pt x="2446481" y="1793893"/>
                  </a:lnTo>
                  <a:cubicBezTo>
                    <a:pt x="2446481" y="1862473"/>
                    <a:pt x="2390600" y="1918353"/>
                    <a:pt x="2322020" y="1918353"/>
                  </a:cubicBezTo>
                  <a:close/>
                </a:path>
              </a:pathLst>
            </a:custGeom>
            <a:solidFill>
              <a:srgbClr val="FEE600"/>
            </a:solidFill>
          </p:spPr>
          <p:txBody>
            <a:bodyPr/>
            <a:lstStyle/>
            <a:p>
              <a:endParaRPr lang="en-US"/>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1199" y="6230497"/>
            <a:ext cx="2386995" cy="1054618"/>
          </a:xfrm>
          <a:prstGeom prst="rect">
            <a:avLst/>
          </a:prstGeom>
        </p:spPr>
      </p:pic>
      <p:pic>
        <p:nvPicPr>
          <p:cNvPr id="6" name="Picture 6"/>
          <p:cNvPicPr>
            <a:picLocks noChangeAspect="1"/>
          </p:cNvPicPr>
          <p:nvPr/>
        </p:nvPicPr>
        <p:blipFill>
          <a:blip r:embed="rId5"/>
          <a:srcRect r="25799"/>
          <a:stretch>
            <a:fillRect/>
          </a:stretch>
        </p:blipFill>
        <p:spPr>
          <a:xfrm>
            <a:off x="13530593" y="0"/>
            <a:ext cx="4757407" cy="2802384"/>
          </a:xfrm>
          <a:prstGeom prst="rect">
            <a:avLst/>
          </a:prstGeom>
        </p:spPr>
      </p:pic>
      <p:sp>
        <p:nvSpPr>
          <p:cNvPr id="7" name="TextBox 7"/>
          <p:cNvSpPr txBox="1"/>
          <p:nvPr/>
        </p:nvSpPr>
        <p:spPr>
          <a:xfrm>
            <a:off x="8723621" y="4059870"/>
            <a:ext cx="6934661" cy="4226954"/>
          </a:xfrm>
          <a:prstGeom prst="rect">
            <a:avLst/>
          </a:prstGeom>
        </p:spPr>
        <p:txBody>
          <a:bodyPr lIns="0" tIns="0" rIns="0" bIns="0" rtlCol="0" anchor="t">
            <a:spAutoFit/>
          </a:bodyPr>
          <a:lstStyle/>
          <a:p>
            <a:pPr algn="ctr">
              <a:lnSpc>
                <a:spcPts val="4738"/>
              </a:lnSpc>
            </a:pPr>
            <a:r>
              <a:rPr lang="en-US" sz="3384" spc="67">
                <a:solidFill>
                  <a:srgbClr val="191919"/>
                </a:solidFill>
                <a:latin typeface="Telegraf Bold"/>
              </a:rPr>
              <a:t>How to apply: </a:t>
            </a:r>
          </a:p>
          <a:p>
            <a:pPr>
              <a:lnSpc>
                <a:spcPts val="3898"/>
              </a:lnSpc>
            </a:pPr>
            <a:r>
              <a:rPr lang="en-US" sz="2784" spc="55">
                <a:solidFill>
                  <a:srgbClr val="191919"/>
                </a:solidFill>
                <a:latin typeface="Telegraf"/>
              </a:rPr>
              <a:t>- A DA Form 4187 Request for Personnel Action, signed by the Unit Commander or RNCO, must be submitted to the Test Control Officer (TCO) to schedule any APT exam </a:t>
            </a:r>
          </a:p>
          <a:p>
            <a:pPr>
              <a:lnSpc>
                <a:spcPts val="1518"/>
              </a:lnSpc>
            </a:pPr>
            <a:endParaRPr lang="en-US" sz="2784" spc="55">
              <a:solidFill>
                <a:srgbClr val="191919"/>
              </a:solidFill>
              <a:latin typeface="Telegraf"/>
            </a:endParaRPr>
          </a:p>
          <a:p>
            <a:pPr>
              <a:lnSpc>
                <a:spcPts val="3898"/>
              </a:lnSpc>
            </a:pPr>
            <a:r>
              <a:rPr lang="en-US" sz="2784" spc="55">
                <a:solidFill>
                  <a:srgbClr val="191919"/>
                </a:solidFill>
                <a:latin typeface="Telegraf"/>
              </a:rPr>
              <a:t>- Sample DA 4187 can be found in the Unit Resources tab on our website</a:t>
            </a:r>
          </a:p>
        </p:txBody>
      </p:sp>
      <p:sp>
        <p:nvSpPr>
          <p:cNvPr id="8" name="TextBox 8"/>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 t="2021" r="21271"/>
          <a:stretch>
            <a:fillRect/>
          </a:stretch>
        </p:blipFill>
        <p:spPr>
          <a:xfrm>
            <a:off x="5292190" y="0"/>
            <a:ext cx="12995810" cy="8076320"/>
          </a:xfrm>
          <a:prstGeom prst="rect">
            <a:avLst/>
          </a:prstGeom>
        </p:spPr>
      </p:pic>
      <p:grpSp>
        <p:nvGrpSpPr>
          <p:cNvPr id="3" name="Group 3"/>
          <p:cNvGrpSpPr/>
          <p:nvPr/>
        </p:nvGrpSpPr>
        <p:grpSpPr>
          <a:xfrm>
            <a:off x="1028700" y="3310958"/>
            <a:ext cx="7716181" cy="4917822"/>
            <a:chOff x="0" y="0"/>
            <a:chExt cx="1622135" cy="1033850"/>
          </a:xfrm>
        </p:grpSpPr>
        <p:sp>
          <p:nvSpPr>
            <p:cNvPr id="4" name="Freeform 4"/>
            <p:cNvSpPr/>
            <p:nvPr/>
          </p:nvSpPr>
          <p:spPr>
            <a:xfrm>
              <a:off x="0" y="0"/>
              <a:ext cx="1622136" cy="1033850"/>
            </a:xfrm>
            <a:custGeom>
              <a:avLst/>
              <a:gdLst/>
              <a:ahLst/>
              <a:cxnLst/>
              <a:rect l="l" t="t" r="r" b="b"/>
              <a:pathLst>
                <a:path w="1622136" h="1033850">
                  <a:moveTo>
                    <a:pt x="1497675" y="1033850"/>
                  </a:moveTo>
                  <a:lnTo>
                    <a:pt x="124460" y="1033850"/>
                  </a:lnTo>
                  <a:cubicBezTo>
                    <a:pt x="55880" y="1033850"/>
                    <a:pt x="0" y="977970"/>
                    <a:pt x="0" y="909390"/>
                  </a:cubicBezTo>
                  <a:lnTo>
                    <a:pt x="0" y="124460"/>
                  </a:lnTo>
                  <a:cubicBezTo>
                    <a:pt x="0" y="55880"/>
                    <a:pt x="55880" y="0"/>
                    <a:pt x="124460" y="0"/>
                  </a:cubicBezTo>
                  <a:lnTo>
                    <a:pt x="1497676" y="0"/>
                  </a:lnTo>
                  <a:cubicBezTo>
                    <a:pt x="1566256" y="0"/>
                    <a:pt x="1622136" y="55880"/>
                    <a:pt x="1622136" y="124460"/>
                  </a:cubicBezTo>
                  <a:lnTo>
                    <a:pt x="1622136" y="909390"/>
                  </a:lnTo>
                  <a:cubicBezTo>
                    <a:pt x="1622136" y="977970"/>
                    <a:pt x="1566256" y="1033850"/>
                    <a:pt x="1497676" y="1033850"/>
                  </a:cubicBezTo>
                  <a:close/>
                </a:path>
              </a:pathLst>
            </a:custGeom>
            <a:solidFill>
              <a:srgbClr val="FEE600"/>
            </a:solidFill>
          </p:spPr>
          <p:txBody>
            <a:bodyPr/>
            <a:lstStyle/>
            <a:p>
              <a:endParaRPr lang="en-US"/>
            </a:p>
          </p:txBody>
        </p:sp>
      </p:grpSp>
      <p:pic>
        <p:nvPicPr>
          <p:cNvPr id="5" name="Picture 5"/>
          <p:cNvPicPr>
            <a:picLocks noChangeAspect="1"/>
          </p:cNvPicPr>
          <p:nvPr/>
        </p:nvPicPr>
        <p:blipFill>
          <a:blip r:embed="rId3"/>
          <a:srcRect/>
          <a:stretch>
            <a:fillRect/>
          </a:stretch>
        </p:blipFill>
        <p:spPr>
          <a:xfrm>
            <a:off x="273458" y="116874"/>
            <a:ext cx="5469114" cy="2392737"/>
          </a:xfrm>
          <a:prstGeom prst="rect">
            <a:avLst/>
          </a:prstGeom>
        </p:spPr>
      </p:pic>
      <p:sp>
        <p:nvSpPr>
          <p:cNvPr id="6" name="TextBox 6"/>
          <p:cNvSpPr txBox="1"/>
          <p:nvPr/>
        </p:nvSpPr>
        <p:spPr>
          <a:xfrm>
            <a:off x="451519" y="4680067"/>
            <a:ext cx="8870542" cy="1922645"/>
          </a:xfrm>
          <a:prstGeom prst="rect">
            <a:avLst/>
          </a:prstGeom>
        </p:spPr>
        <p:txBody>
          <a:bodyPr lIns="0" tIns="0" rIns="0" bIns="0" rtlCol="0" anchor="t">
            <a:spAutoFit/>
          </a:bodyPr>
          <a:lstStyle/>
          <a:p>
            <a:pPr marL="0" lvl="0" indent="0" algn="ctr">
              <a:lnSpc>
                <a:spcPts val="7093"/>
              </a:lnSpc>
            </a:pPr>
            <a:r>
              <a:rPr lang="en-US" sz="7093">
                <a:solidFill>
                  <a:srgbClr val="191919"/>
                </a:solidFill>
                <a:latin typeface="Telegraf Bold Bold"/>
              </a:rPr>
              <a:t> Grants and Scholarships</a:t>
            </a:r>
          </a:p>
        </p:txBody>
      </p:sp>
      <p:sp>
        <p:nvSpPr>
          <p:cNvPr id="7" name="TextBox 7"/>
          <p:cNvSpPr txBox="1"/>
          <p:nvPr/>
        </p:nvSpPr>
        <p:spPr>
          <a:xfrm>
            <a:off x="10094257"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a:p>
          </p:txBody>
        </p:sp>
        <p:sp>
          <p:nvSpPr>
            <p:cNvPr id="4" name="AutoShape 4"/>
            <p:cNvSpPr/>
            <p:nvPr/>
          </p:nvSpPr>
          <p:spPr>
            <a:xfrm>
              <a:off x="7209367" y="0"/>
              <a:ext cx="12700" cy="8755690"/>
            </a:xfrm>
            <a:prstGeom prst="rect">
              <a:avLst/>
            </a:prstGeom>
            <a:solidFill>
              <a:srgbClr val="191919"/>
            </a:solidFill>
          </p:spPr>
          <p:txBody>
            <a:bodyPr/>
            <a:lstStyle/>
            <a:p>
              <a:endParaRPr lang="en-US"/>
            </a:p>
          </p:txBody>
        </p:sp>
        <p:sp>
          <p:nvSpPr>
            <p:cNvPr id="5" name="AutoShape 5"/>
            <p:cNvSpPr/>
            <p:nvPr/>
          </p:nvSpPr>
          <p:spPr>
            <a:xfrm>
              <a:off x="14418733" y="0"/>
              <a:ext cx="12700" cy="8755690"/>
            </a:xfrm>
            <a:prstGeom prst="rect">
              <a:avLst/>
            </a:prstGeom>
            <a:solidFill>
              <a:srgbClr val="191919"/>
            </a:solidFill>
          </p:spPr>
          <p:txBody>
            <a:bodyPr/>
            <a:lstStyle/>
            <a:p>
              <a:endParaRPr lang="en-US"/>
            </a:p>
          </p:txBody>
        </p:sp>
      </p:grpSp>
      <p:sp>
        <p:nvSpPr>
          <p:cNvPr id="6" name="AutoShape 6"/>
          <p:cNvSpPr/>
          <p:nvPr/>
        </p:nvSpPr>
        <p:spPr>
          <a:xfrm>
            <a:off x="0" y="0"/>
            <a:ext cx="18288000" cy="1967837"/>
          </a:xfrm>
          <a:prstGeom prst="rect">
            <a:avLst/>
          </a:prstGeom>
          <a:solidFill>
            <a:srgbClr val="FEE600"/>
          </a:solidFill>
        </p:spPr>
        <p:txBody>
          <a:bodyPr/>
          <a:lstStyle/>
          <a:p>
            <a:endParaRPr lang="en-US"/>
          </a:p>
        </p:txBody>
      </p:sp>
      <p:pic>
        <p:nvPicPr>
          <p:cNvPr id="7" name="Picture 7"/>
          <p:cNvPicPr>
            <a:picLocks noChangeAspect="1"/>
          </p:cNvPicPr>
          <p:nvPr/>
        </p:nvPicPr>
        <p:blipFill>
          <a:blip r:embed="rId2"/>
          <a:srcRect t="14889" r="35855"/>
          <a:stretch>
            <a:fillRect/>
          </a:stretch>
        </p:blipFill>
        <p:spPr>
          <a:xfrm>
            <a:off x="13906128" y="0"/>
            <a:ext cx="4112637" cy="2385111"/>
          </a:xfrm>
          <a:prstGeom prst="rect">
            <a:avLst/>
          </a:prstGeom>
        </p:spPr>
      </p:pic>
      <p:sp>
        <p:nvSpPr>
          <p:cNvPr id="8" name="TextBox 8"/>
          <p:cNvSpPr txBox="1"/>
          <p:nvPr/>
        </p:nvSpPr>
        <p:spPr>
          <a:xfrm>
            <a:off x="785486" y="641268"/>
            <a:ext cx="14880323" cy="812963"/>
          </a:xfrm>
          <a:prstGeom prst="rect">
            <a:avLst/>
          </a:prstGeom>
        </p:spPr>
        <p:txBody>
          <a:bodyPr lIns="0" tIns="0" rIns="0" bIns="0" rtlCol="0" anchor="t">
            <a:spAutoFit/>
          </a:bodyPr>
          <a:lstStyle/>
          <a:p>
            <a:pPr marL="0" lvl="0" indent="0">
              <a:lnSpc>
                <a:spcPts val="5600"/>
              </a:lnSpc>
              <a:spcBef>
                <a:spcPct val="0"/>
              </a:spcBef>
            </a:pPr>
            <a:r>
              <a:rPr lang="en-US" sz="5600">
                <a:solidFill>
                  <a:srgbClr val="191919"/>
                </a:solidFill>
                <a:latin typeface="Telegraf"/>
              </a:rPr>
              <a:t>Federal and State Grants and Scholarships</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a:lnSpc>
                <a:spcPts val="3120"/>
              </a:lnSpc>
            </a:pPr>
            <a:endParaRPr/>
          </a:p>
        </p:txBody>
      </p:sp>
      <p:sp>
        <p:nvSpPr>
          <p:cNvPr id="10" name="TextBox 10"/>
          <p:cNvSpPr txBox="1"/>
          <p:nvPr/>
        </p:nvSpPr>
        <p:spPr>
          <a:xfrm>
            <a:off x="1183220" y="6740523"/>
            <a:ext cx="5177415" cy="2769360"/>
          </a:xfrm>
          <a:prstGeom prst="rect">
            <a:avLst/>
          </a:prstGeom>
        </p:spPr>
        <p:txBody>
          <a:bodyPr lIns="0" tIns="0" rIns="0" bIns="0" rtlCol="0" anchor="t">
            <a:spAutoFit/>
          </a:bodyPr>
          <a:lstStyle/>
          <a:p>
            <a:pPr>
              <a:lnSpc>
                <a:spcPts val="2758"/>
              </a:lnSpc>
            </a:pPr>
            <a:r>
              <a:rPr lang="en-US" sz="1970">
                <a:solidFill>
                  <a:srgbClr val="191919"/>
                </a:solidFill>
                <a:latin typeface="Telegraf"/>
              </a:rPr>
              <a:t>- Must be a veteran with an honorable discharge, and</a:t>
            </a:r>
          </a:p>
          <a:p>
            <a:pPr>
              <a:lnSpc>
                <a:spcPts val="2758"/>
              </a:lnSpc>
            </a:pPr>
            <a:r>
              <a:rPr lang="en-US" sz="1970">
                <a:solidFill>
                  <a:srgbClr val="191919"/>
                </a:solidFill>
                <a:latin typeface="Telegraf"/>
              </a:rPr>
              <a:t>- </a:t>
            </a:r>
            <a:r>
              <a:rPr lang="en-US" sz="1970">
                <a:solidFill>
                  <a:srgbClr val="191919"/>
                </a:solidFill>
                <a:latin typeface="Arimo"/>
              </a:rPr>
              <a:t>Has been awarded the Iraq Campaign Medal, or</a:t>
            </a:r>
          </a:p>
          <a:p>
            <a:pPr>
              <a:lnSpc>
                <a:spcPts val="2758"/>
              </a:lnSpc>
            </a:pPr>
            <a:r>
              <a:rPr lang="en-US" sz="1970">
                <a:solidFill>
                  <a:srgbClr val="191919"/>
                </a:solidFill>
                <a:latin typeface="Telegraf"/>
              </a:rPr>
              <a:t>- </a:t>
            </a:r>
            <a:r>
              <a:rPr lang="en-US" sz="1970">
                <a:solidFill>
                  <a:srgbClr val="191919"/>
                </a:solidFill>
                <a:latin typeface="Arimo"/>
              </a:rPr>
              <a:t>Has been awarded the Afghanistan Campaign Medal, or</a:t>
            </a:r>
          </a:p>
          <a:p>
            <a:pPr>
              <a:lnSpc>
                <a:spcPts val="2758"/>
              </a:lnSpc>
            </a:pPr>
            <a:r>
              <a:rPr lang="en-US" sz="1970">
                <a:solidFill>
                  <a:srgbClr val="191919"/>
                </a:solidFill>
                <a:latin typeface="Telegraf"/>
              </a:rPr>
              <a:t>- </a:t>
            </a:r>
            <a:r>
              <a:rPr lang="en-US" sz="1970">
                <a:solidFill>
                  <a:srgbClr val="191919"/>
                </a:solidFill>
                <a:latin typeface="Arimo"/>
              </a:rPr>
              <a:t>After 9/11/2001 received the War on Global Terrorism Expeditionary Medal</a:t>
            </a:r>
          </a:p>
        </p:txBody>
      </p:sp>
      <p:sp>
        <p:nvSpPr>
          <p:cNvPr id="11" name="TextBox 11"/>
          <p:cNvSpPr txBox="1"/>
          <p:nvPr/>
        </p:nvSpPr>
        <p:spPr>
          <a:xfrm>
            <a:off x="1300127" y="6155237"/>
            <a:ext cx="4455839" cy="438150"/>
          </a:xfrm>
          <a:prstGeom prst="rect">
            <a:avLst/>
          </a:prstGeom>
        </p:spPr>
        <p:txBody>
          <a:bodyPr lIns="0" tIns="0" rIns="0" bIns="0" rtlCol="0" anchor="t">
            <a:spAutoFit/>
          </a:bodyPr>
          <a:lstStyle/>
          <a:p>
            <a:pPr algn="ctr">
              <a:lnSpc>
                <a:spcPts val="3224"/>
              </a:lnSpc>
            </a:pPr>
            <a:r>
              <a:rPr lang="en-US" sz="2686">
                <a:solidFill>
                  <a:srgbClr val="191919"/>
                </a:solidFill>
                <a:latin typeface="Telegraf Bold"/>
              </a:rPr>
              <a:t>The Helping Heroes Grant</a:t>
            </a:r>
          </a:p>
        </p:txBody>
      </p:sp>
      <p:sp>
        <p:nvSpPr>
          <p:cNvPr id="12" name="TextBox 12"/>
          <p:cNvSpPr txBox="1"/>
          <p:nvPr/>
        </p:nvSpPr>
        <p:spPr>
          <a:xfrm>
            <a:off x="12067459" y="3504934"/>
            <a:ext cx="5191841" cy="2393634"/>
          </a:xfrm>
          <a:prstGeom prst="rect">
            <a:avLst/>
          </a:prstGeom>
        </p:spPr>
        <p:txBody>
          <a:bodyPr lIns="0" tIns="0" rIns="0" bIns="0" rtlCol="0" anchor="t">
            <a:spAutoFit/>
          </a:bodyPr>
          <a:lstStyle/>
          <a:p>
            <a:pPr>
              <a:lnSpc>
                <a:spcPts val="2940"/>
              </a:lnSpc>
            </a:pPr>
            <a:r>
              <a:rPr lang="en-US" sz="2100">
                <a:solidFill>
                  <a:srgbClr val="191919"/>
                </a:solidFill>
                <a:latin typeface="Arimo"/>
              </a:rPr>
              <a:t>Find scholarships, other financial aid and internships from more than 2,200 programs, totaling nearly $6 billion.</a:t>
            </a:r>
          </a:p>
          <a:p>
            <a:pPr>
              <a:lnSpc>
                <a:spcPts val="1120"/>
              </a:lnSpc>
            </a:pPr>
            <a:endParaRPr lang="en-US" sz="2100">
              <a:solidFill>
                <a:srgbClr val="191919"/>
              </a:solidFill>
              <a:latin typeface="Arimo"/>
            </a:endParaRPr>
          </a:p>
          <a:p>
            <a:pPr>
              <a:lnSpc>
                <a:spcPts val="2940"/>
              </a:lnSpc>
            </a:pPr>
            <a:r>
              <a:rPr lang="en-US" sz="2100">
                <a:solidFill>
                  <a:srgbClr val="191919"/>
                </a:solidFill>
                <a:latin typeface="Arimo"/>
              </a:rPr>
              <a:t>https://bigfuture.collegeboard.org/scholarship-search</a:t>
            </a:r>
          </a:p>
          <a:p>
            <a:pPr>
              <a:lnSpc>
                <a:spcPts val="2940"/>
              </a:lnSpc>
            </a:pPr>
            <a:endParaRPr lang="en-US" sz="2100">
              <a:solidFill>
                <a:srgbClr val="191919"/>
              </a:solidFill>
              <a:latin typeface="Arimo"/>
            </a:endParaRPr>
          </a:p>
        </p:txBody>
      </p:sp>
      <p:sp>
        <p:nvSpPr>
          <p:cNvPr id="13" name="TextBox 13"/>
          <p:cNvSpPr txBox="1"/>
          <p:nvPr/>
        </p:nvSpPr>
        <p:spPr>
          <a:xfrm>
            <a:off x="12067459" y="2649175"/>
            <a:ext cx="4534295" cy="81915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College Board’s Scholarships</a:t>
            </a:r>
          </a:p>
        </p:txBody>
      </p:sp>
      <p:sp>
        <p:nvSpPr>
          <p:cNvPr id="14" name="TextBox 14"/>
          <p:cNvSpPr txBox="1"/>
          <p:nvPr/>
        </p:nvSpPr>
        <p:spPr>
          <a:xfrm>
            <a:off x="12156790" y="7114666"/>
            <a:ext cx="5013180" cy="2021075"/>
          </a:xfrm>
          <a:prstGeom prst="rect">
            <a:avLst/>
          </a:prstGeom>
        </p:spPr>
        <p:txBody>
          <a:bodyPr lIns="0" tIns="0" rIns="0" bIns="0" rtlCol="0" anchor="t">
            <a:spAutoFit/>
          </a:bodyPr>
          <a:lstStyle/>
          <a:p>
            <a:pPr>
              <a:lnSpc>
                <a:spcPts val="2939"/>
              </a:lnSpc>
            </a:pPr>
            <a:r>
              <a:rPr lang="en-US" sz="2099">
                <a:solidFill>
                  <a:srgbClr val="191919"/>
                </a:solidFill>
                <a:latin typeface="Telegraf"/>
              </a:rPr>
              <a:t> New program that allows Tennesseans to attend a TCAT or Community College tuition FREE!!</a:t>
            </a:r>
          </a:p>
          <a:p>
            <a:pPr>
              <a:lnSpc>
                <a:spcPts val="1120"/>
              </a:lnSpc>
            </a:pPr>
            <a:endParaRPr lang="en-US" sz="2099">
              <a:solidFill>
                <a:srgbClr val="191919"/>
              </a:solidFill>
              <a:latin typeface="Telegraf"/>
            </a:endParaRPr>
          </a:p>
          <a:p>
            <a:pPr>
              <a:lnSpc>
                <a:spcPts val="2939"/>
              </a:lnSpc>
            </a:pPr>
            <a:r>
              <a:rPr lang="en-US" sz="2099">
                <a:solidFill>
                  <a:srgbClr val="191919"/>
                </a:solidFill>
                <a:latin typeface="Arimo"/>
              </a:rPr>
              <a:t>http://www.tn.gov/collegepays/</a:t>
            </a:r>
          </a:p>
          <a:p>
            <a:pPr>
              <a:lnSpc>
                <a:spcPts val="2939"/>
              </a:lnSpc>
            </a:pPr>
            <a:endParaRPr lang="en-US" sz="2099">
              <a:solidFill>
                <a:srgbClr val="191919"/>
              </a:solidFill>
              <a:latin typeface="Arimo"/>
            </a:endParaRPr>
          </a:p>
        </p:txBody>
      </p:sp>
      <p:sp>
        <p:nvSpPr>
          <p:cNvPr id="15" name="TextBox 15"/>
          <p:cNvSpPr txBox="1"/>
          <p:nvPr/>
        </p:nvSpPr>
        <p:spPr>
          <a:xfrm>
            <a:off x="12246120" y="6250992"/>
            <a:ext cx="4495691" cy="81915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Tennessee Reconnect Grant </a:t>
            </a:r>
          </a:p>
        </p:txBody>
      </p:sp>
      <p:sp>
        <p:nvSpPr>
          <p:cNvPr id="16" name="TextBox 16"/>
          <p:cNvSpPr txBox="1"/>
          <p:nvPr/>
        </p:nvSpPr>
        <p:spPr>
          <a:xfrm>
            <a:off x="7379853" y="7295914"/>
            <a:ext cx="3528294" cy="428625"/>
          </a:xfrm>
          <a:prstGeom prst="rect">
            <a:avLst/>
          </a:prstGeom>
        </p:spPr>
        <p:txBody>
          <a:bodyPr lIns="0" tIns="0" rIns="0" bIns="0" rtlCol="0" anchor="t">
            <a:spAutoFit/>
          </a:bodyPr>
          <a:lstStyle/>
          <a:p>
            <a:pPr>
              <a:lnSpc>
                <a:spcPts val="3120"/>
              </a:lnSpc>
            </a:pPr>
            <a:endParaRPr/>
          </a:p>
        </p:txBody>
      </p:sp>
      <p:sp>
        <p:nvSpPr>
          <p:cNvPr id="17" name="TextBox 17"/>
          <p:cNvSpPr txBox="1"/>
          <p:nvPr/>
        </p:nvSpPr>
        <p:spPr>
          <a:xfrm>
            <a:off x="6905400" y="7257814"/>
            <a:ext cx="4477199" cy="1880235"/>
          </a:xfrm>
          <a:prstGeom prst="rect">
            <a:avLst/>
          </a:prstGeom>
        </p:spPr>
        <p:txBody>
          <a:bodyPr lIns="0" tIns="0" rIns="0" bIns="0" rtlCol="0" anchor="t">
            <a:spAutoFit/>
          </a:bodyPr>
          <a:lstStyle/>
          <a:p>
            <a:pPr>
              <a:lnSpc>
                <a:spcPts val="2940"/>
              </a:lnSpc>
            </a:pPr>
            <a:r>
              <a:rPr lang="en-US" sz="2100">
                <a:solidFill>
                  <a:srgbClr val="191919"/>
                </a:solidFill>
                <a:latin typeface="Telegraf"/>
              </a:rPr>
              <a:t>Eligible Tennesseans who attend a TCAT are eligible for up to $2,000 per year to earn a certificate or diploma, even if you have a previous college degree</a:t>
            </a:r>
          </a:p>
        </p:txBody>
      </p:sp>
      <p:sp>
        <p:nvSpPr>
          <p:cNvPr id="18" name="TextBox 18"/>
          <p:cNvSpPr txBox="1"/>
          <p:nvPr/>
        </p:nvSpPr>
        <p:spPr>
          <a:xfrm>
            <a:off x="6905400" y="6250992"/>
            <a:ext cx="4477199" cy="81915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Wilder-Naifeh Technical Skills Grant</a:t>
            </a:r>
          </a:p>
        </p:txBody>
      </p:sp>
      <p:sp>
        <p:nvSpPr>
          <p:cNvPr id="19" name="TextBox 19"/>
          <p:cNvSpPr txBox="1"/>
          <p:nvPr/>
        </p:nvSpPr>
        <p:spPr>
          <a:xfrm>
            <a:off x="6905400" y="3363012"/>
            <a:ext cx="4681579" cy="2535555"/>
          </a:xfrm>
          <a:prstGeom prst="rect">
            <a:avLst/>
          </a:prstGeom>
        </p:spPr>
        <p:txBody>
          <a:bodyPr lIns="0" tIns="0" rIns="0" bIns="0" rtlCol="0" anchor="t">
            <a:spAutoFit/>
          </a:bodyPr>
          <a:lstStyle/>
          <a:p>
            <a:pPr>
              <a:lnSpc>
                <a:spcPts val="2520"/>
              </a:lnSpc>
            </a:pPr>
            <a:r>
              <a:rPr lang="en-US" sz="1800" dirty="0">
                <a:solidFill>
                  <a:srgbClr val="191919"/>
                </a:solidFill>
                <a:latin typeface="Arimo"/>
              </a:rPr>
              <a:t>- Many veterans scholarships are distributed by the state government as well as through colleges, universities, and local and regional organizations. </a:t>
            </a:r>
          </a:p>
          <a:p>
            <a:pPr>
              <a:lnSpc>
                <a:spcPts val="2520"/>
              </a:lnSpc>
            </a:pPr>
            <a:r>
              <a:rPr lang="en-US" sz="1800" dirty="0">
                <a:solidFill>
                  <a:srgbClr val="191919"/>
                </a:solidFill>
                <a:latin typeface="Telegraf"/>
              </a:rPr>
              <a:t>- Apply</a:t>
            </a:r>
            <a:r>
              <a:rPr lang="en-US" sz="1800" dirty="0">
                <a:solidFill>
                  <a:srgbClr val="191919"/>
                </a:solidFill>
                <a:latin typeface="Arimo"/>
              </a:rPr>
              <a:t> for veterans' scholarships on </a:t>
            </a:r>
            <a:r>
              <a:rPr lang="en-US" sz="1800" dirty="0" err="1">
                <a:solidFill>
                  <a:srgbClr val="191919"/>
                </a:solidFill>
                <a:latin typeface="Arimo"/>
              </a:rPr>
              <a:t>Fastweb</a:t>
            </a:r>
            <a:r>
              <a:rPr lang="en-US" sz="1800" dirty="0">
                <a:solidFill>
                  <a:srgbClr val="191919"/>
                </a:solidFill>
                <a:latin typeface="Arimo"/>
              </a:rPr>
              <a:t>: https://www.fastweb.com/directory/scholarships-for-veterans</a:t>
            </a:r>
          </a:p>
        </p:txBody>
      </p:sp>
      <p:sp>
        <p:nvSpPr>
          <p:cNvPr id="20" name="TextBox 20"/>
          <p:cNvSpPr txBox="1"/>
          <p:nvPr/>
        </p:nvSpPr>
        <p:spPr>
          <a:xfrm>
            <a:off x="7299322" y="2589395"/>
            <a:ext cx="3927800" cy="81915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Scholarships for Veterans</a:t>
            </a:r>
          </a:p>
        </p:txBody>
      </p:sp>
      <p:grpSp>
        <p:nvGrpSpPr>
          <p:cNvPr id="21" name="Group 21"/>
          <p:cNvGrpSpPr/>
          <p:nvPr/>
        </p:nvGrpSpPr>
        <p:grpSpPr>
          <a:xfrm>
            <a:off x="1183220" y="2627495"/>
            <a:ext cx="4973554" cy="3388568"/>
            <a:chOff x="0" y="0"/>
            <a:chExt cx="6631406" cy="4518091"/>
          </a:xfrm>
        </p:grpSpPr>
        <p:sp>
          <p:nvSpPr>
            <p:cNvPr id="22" name="TextBox 22"/>
            <p:cNvSpPr txBox="1"/>
            <p:nvPr/>
          </p:nvSpPr>
          <p:spPr>
            <a:xfrm>
              <a:off x="0" y="855262"/>
              <a:ext cx="6631406" cy="3662829"/>
            </a:xfrm>
            <a:prstGeom prst="rect">
              <a:avLst/>
            </a:prstGeom>
          </p:spPr>
          <p:txBody>
            <a:bodyPr lIns="0" tIns="0" rIns="0" bIns="0" rtlCol="0" anchor="t">
              <a:spAutoFit/>
            </a:bodyPr>
            <a:lstStyle/>
            <a:p>
              <a:pPr>
                <a:lnSpc>
                  <a:spcPts val="2939"/>
                </a:lnSpc>
              </a:pPr>
              <a:r>
                <a:rPr lang="en-US" sz="2099">
                  <a:solidFill>
                    <a:srgbClr val="191919"/>
                  </a:solidFill>
                  <a:latin typeface="Arimo"/>
                </a:rPr>
                <a:t>Submit a Free Application for Federal Student Aid (FAFSA). See how Federal Student Aid can put you on a path to success.</a:t>
              </a:r>
            </a:p>
            <a:p>
              <a:pPr>
                <a:lnSpc>
                  <a:spcPts val="1120"/>
                </a:lnSpc>
              </a:pPr>
              <a:endParaRPr lang="en-US" sz="2099">
                <a:solidFill>
                  <a:srgbClr val="191919"/>
                </a:solidFill>
                <a:latin typeface="Arimo"/>
              </a:endParaRPr>
            </a:p>
            <a:p>
              <a:pPr>
                <a:lnSpc>
                  <a:spcPts val="2939"/>
                </a:lnSpc>
              </a:pPr>
              <a:r>
                <a:rPr lang="en-US" sz="2099">
                  <a:solidFill>
                    <a:srgbClr val="191919"/>
                  </a:solidFill>
                  <a:latin typeface="Arimo"/>
                </a:rPr>
                <a:t>https://studentaid.gov/h/apply-for-aid/fafsa</a:t>
              </a:r>
            </a:p>
            <a:p>
              <a:pPr>
                <a:lnSpc>
                  <a:spcPts val="2939"/>
                </a:lnSpc>
              </a:pPr>
              <a:endParaRPr lang="en-US" sz="2099">
                <a:solidFill>
                  <a:srgbClr val="191919"/>
                </a:solidFill>
                <a:latin typeface="Arimo"/>
              </a:endParaRPr>
            </a:p>
          </p:txBody>
        </p:sp>
        <p:sp>
          <p:nvSpPr>
            <p:cNvPr id="23" name="TextBox 23"/>
            <p:cNvSpPr txBox="1"/>
            <p:nvPr/>
          </p:nvSpPr>
          <p:spPr>
            <a:xfrm>
              <a:off x="0" y="-38100"/>
              <a:ext cx="5225934" cy="558800"/>
            </a:xfrm>
            <a:prstGeom prst="rect">
              <a:avLst/>
            </a:prstGeom>
          </p:spPr>
          <p:txBody>
            <a:bodyPr lIns="0" tIns="0" rIns="0" bIns="0" rtlCol="0" anchor="t">
              <a:spAutoFit/>
            </a:bodyPr>
            <a:lstStyle/>
            <a:p>
              <a:pPr algn="ctr">
                <a:lnSpc>
                  <a:spcPts val="3120"/>
                </a:lnSpc>
              </a:pPr>
              <a:r>
                <a:rPr lang="en-US" sz="2600">
                  <a:solidFill>
                    <a:srgbClr val="191919"/>
                  </a:solidFill>
                  <a:latin typeface="Telegraf Bold"/>
                </a:rPr>
                <a:t>FAFSA</a:t>
              </a:r>
            </a:p>
          </p:txBody>
        </p:sp>
      </p:grpSp>
      <p:sp>
        <p:nvSpPr>
          <p:cNvPr id="24" name="TextBox 24"/>
          <p:cNvSpPr txBox="1"/>
          <p:nvPr/>
        </p:nvSpPr>
        <p:spPr>
          <a:xfrm>
            <a:off x="10242822" y="97836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E6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14"/>
          <a:stretch>
            <a:fillRect/>
          </a:stretch>
        </p:blipFill>
        <p:spPr>
          <a:xfrm>
            <a:off x="0" y="0"/>
            <a:ext cx="5145507" cy="2808301"/>
          </a:xfrm>
          <a:prstGeom prst="rect">
            <a:avLst/>
          </a:prstGeom>
        </p:spPr>
      </p:pic>
      <p:pic>
        <p:nvPicPr>
          <p:cNvPr id="3" name="Picture 3"/>
          <p:cNvPicPr>
            <a:picLocks noChangeAspect="1"/>
          </p:cNvPicPr>
          <p:nvPr/>
        </p:nvPicPr>
        <p:blipFill>
          <a:blip r:embed="rId3"/>
          <a:srcRect/>
          <a:stretch>
            <a:fillRect/>
          </a:stretch>
        </p:blipFill>
        <p:spPr>
          <a:xfrm>
            <a:off x="12195008" y="1908581"/>
            <a:ext cx="2838461" cy="6674218"/>
          </a:xfrm>
          <a:prstGeom prst="rect">
            <a:avLst/>
          </a:prstGeom>
        </p:spPr>
      </p:pic>
      <p:sp>
        <p:nvSpPr>
          <p:cNvPr id="4" name="TextBox 4"/>
          <p:cNvSpPr txBox="1"/>
          <p:nvPr/>
        </p:nvSpPr>
        <p:spPr>
          <a:xfrm>
            <a:off x="3076309" y="4574968"/>
            <a:ext cx="8253748" cy="1219362"/>
          </a:xfrm>
          <a:prstGeom prst="rect">
            <a:avLst/>
          </a:prstGeom>
        </p:spPr>
        <p:txBody>
          <a:bodyPr lIns="0" tIns="0" rIns="0" bIns="0" rtlCol="0" anchor="t">
            <a:spAutoFit/>
          </a:bodyPr>
          <a:lstStyle/>
          <a:p>
            <a:pPr marL="0" lvl="0" indent="0" algn="ctr">
              <a:lnSpc>
                <a:spcPts val="8563"/>
              </a:lnSpc>
              <a:spcBef>
                <a:spcPct val="0"/>
              </a:spcBef>
            </a:pPr>
            <a:r>
              <a:rPr lang="en-US" sz="8563">
                <a:solidFill>
                  <a:srgbClr val="000000"/>
                </a:solidFill>
                <a:latin typeface="Telegraf Bold Bold"/>
              </a:rPr>
              <a:t>Questions? </a:t>
            </a:r>
          </a:p>
        </p:txBody>
      </p:sp>
      <p:sp>
        <p:nvSpPr>
          <p:cNvPr id="5" name="TextBox 5"/>
          <p:cNvSpPr txBox="1"/>
          <p:nvPr/>
        </p:nvSpPr>
        <p:spPr>
          <a:xfrm>
            <a:off x="1359043" y="9364932"/>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000000"/>
                </a:solidFill>
                <a:latin typeface="Telegraf Medium"/>
              </a:rPr>
              <a:t>TN ARMY NATIONAL GUARD EDUCATION SERVICES OFFICE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600"/>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51435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a:alphaModFix amt="7999"/>
          </a:blip>
          <a:srcRect l="6494" r="6494"/>
          <a:stretch>
            <a:fillRect/>
          </a:stretch>
        </p:blipFill>
        <p:spPr>
          <a:xfrm>
            <a:off x="0" y="-51522"/>
            <a:ext cx="18197314" cy="10338522"/>
          </a:xfrm>
          <a:prstGeom prst="rect">
            <a:avLst/>
          </a:prstGeom>
        </p:spPr>
      </p:pic>
      <p:sp>
        <p:nvSpPr>
          <p:cNvPr id="4" name="AutoShape 4"/>
          <p:cNvSpPr/>
          <p:nvPr/>
        </p:nvSpPr>
        <p:spPr>
          <a:xfrm>
            <a:off x="1380996" y="5144429"/>
            <a:ext cx="16907004" cy="9627"/>
          </a:xfrm>
          <a:prstGeom prst="rect">
            <a:avLst/>
          </a:prstGeom>
          <a:solidFill>
            <a:srgbClr val="191919"/>
          </a:solidFill>
        </p:spPr>
        <p:txBody>
          <a:bodyPr/>
          <a:lstStyle/>
          <a:p>
            <a:endParaRPr lang="en-US"/>
          </a:p>
        </p:txBody>
      </p:sp>
      <p:grpSp>
        <p:nvGrpSpPr>
          <p:cNvPr id="5" name="Group 5"/>
          <p:cNvGrpSpPr/>
          <p:nvPr/>
        </p:nvGrpSpPr>
        <p:grpSpPr>
          <a:xfrm>
            <a:off x="1232190" y="5013167"/>
            <a:ext cx="2846324" cy="3911120"/>
            <a:chOff x="0" y="0"/>
            <a:chExt cx="3795099" cy="5214826"/>
          </a:xfrm>
        </p:grpSpPr>
        <p:grpSp>
          <p:nvGrpSpPr>
            <p:cNvPr id="6" name="Group 6"/>
            <p:cNvGrpSpPr/>
            <p:nvPr/>
          </p:nvGrpSpPr>
          <p:grpSpPr>
            <a:xfrm>
              <a:off x="0" y="0"/>
              <a:ext cx="403941" cy="40394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8" name="TextBox 8"/>
            <p:cNvSpPr txBox="1"/>
            <p:nvPr/>
          </p:nvSpPr>
          <p:spPr>
            <a:xfrm>
              <a:off x="0" y="2386960"/>
              <a:ext cx="3795099" cy="28278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Federal financial assistance pays tuition costs and may be used for up to a master's degree and towards an academic certificate.</a:t>
              </a:r>
            </a:p>
          </p:txBody>
        </p:sp>
        <p:sp>
          <p:nvSpPr>
            <p:cNvPr id="9" name="TextBox 9"/>
            <p:cNvSpPr txBox="1"/>
            <p:nvPr/>
          </p:nvSpPr>
          <p:spPr>
            <a:xfrm>
              <a:off x="0" y="1134822"/>
              <a:ext cx="3795099" cy="917575"/>
            </a:xfrm>
            <a:prstGeom prst="rect">
              <a:avLst/>
            </a:prstGeom>
          </p:spPr>
          <p:txBody>
            <a:bodyPr lIns="0" tIns="0" rIns="0" bIns="0" rtlCol="0" anchor="t">
              <a:spAutoFit/>
            </a:bodyPr>
            <a:lstStyle/>
            <a:p>
              <a:pPr algn="ctr">
                <a:lnSpc>
                  <a:spcPts val="2640"/>
                </a:lnSpc>
              </a:pPr>
              <a:r>
                <a:rPr lang="en-US" sz="2200" dirty="0">
                  <a:solidFill>
                    <a:srgbClr val="191919"/>
                  </a:solidFill>
                  <a:latin typeface="Telegraf Bold"/>
                </a:rPr>
                <a:t>Federal Tuition Assistance (FTA)</a:t>
              </a:r>
            </a:p>
          </p:txBody>
        </p:sp>
      </p:grpSp>
      <p:grpSp>
        <p:nvGrpSpPr>
          <p:cNvPr id="10" name="Group 10"/>
          <p:cNvGrpSpPr/>
          <p:nvPr/>
        </p:nvGrpSpPr>
        <p:grpSpPr>
          <a:xfrm>
            <a:off x="4528465" y="5013167"/>
            <a:ext cx="2987590" cy="3735315"/>
            <a:chOff x="0" y="0"/>
            <a:chExt cx="3983453" cy="4980420"/>
          </a:xfrm>
        </p:grpSpPr>
        <p:grpSp>
          <p:nvGrpSpPr>
            <p:cNvPr id="11" name="Group 11"/>
            <p:cNvGrpSpPr/>
            <p:nvPr/>
          </p:nvGrpSpPr>
          <p:grpSpPr>
            <a:xfrm>
              <a:off x="0" y="0"/>
              <a:ext cx="423988" cy="42398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13" name="TextBox 13"/>
            <p:cNvSpPr txBox="1"/>
            <p:nvPr/>
          </p:nvSpPr>
          <p:spPr>
            <a:xfrm>
              <a:off x="0" y="2509208"/>
              <a:ext cx="3983453" cy="2471212"/>
            </a:xfrm>
            <a:prstGeom prst="rect">
              <a:avLst/>
            </a:prstGeom>
          </p:spPr>
          <p:txBody>
            <a:bodyPr lIns="0" tIns="0" rIns="0" bIns="0" rtlCol="0" anchor="t">
              <a:spAutoFit/>
            </a:bodyPr>
            <a:lstStyle/>
            <a:p>
              <a:pPr>
                <a:lnSpc>
                  <a:spcPts val="2938"/>
                </a:lnSpc>
              </a:pPr>
              <a:r>
                <a:rPr lang="en-US" sz="2099" dirty="0">
                  <a:solidFill>
                    <a:srgbClr val="191919"/>
                  </a:solidFill>
                  <a:latin typeface="Telegraf"/>
                </a:rPr>
                <a:t>Pays tuition, fees, books, and exam costs for any credential listed on the Army COOL</a:t>
              </a:r>
            </a:p>
            <a:p>
              <a:pPr marL="0" lvl="1" indent="0" algn="l">
                <a:lnSpc>
                  <a:spcPts val="2938"/>
                </a:lnSpc>
                <a:spcBef>
                  <a:spcPct val="0"/>
                </a:spcBef>
              </a:pPr>
              <a:r>
                <a:rPr lang="en-US" sz="2099" dirty="0">
                  <a:solidFill>
                    <a:srgbClr val="191919"/>
                  </a:solidFill>
                  <a:latin typeface="Telegraf"/>
                </a:rPr>
                <a:t>website. </a:t>
              </a:r>
            </a:p>
          </p:txBody>
        </p:sp>
        <p:sp>
          <p:nvSpPr>
            <p:cNvPr id="14" name="TextBox 14"/>
            <p:cNvSpPr txBox="1"/>
            <p:nvPr/>
          </p:nvSpPr>
          <p:spPr>
            <a:xfrm>
              <a:off x="0" y="1192563"/>
              <a:ext cx="3983453" cy="961697"/>
            </a:xfrm>
            <a:prstGeom prst="rect">
              <a:avLst/>
            </a:prstGeom>
          </p:spPr>
          <p:txBody>
            <a:bodyPr lIns="0" tIns="0" rIns="0" bIns="0" rtlCol="0" anchor="t">
              <a:spAutoFit/>
            </a:bodyPr>
            <a:lstStyle/>
            <a:p>
              <a:pPr marL="0" lvl="0" indent="0" algn="ctr">
                <a:lnSpc>
                  <a:spcPts val="2771"/>
                </a:lnSpc>
                <a:spcBef>
                  <a:spcPct val="0"/>
                </a:spcBef>
              </a:pPr>
              <a:r>
                <a:rPr lang="en-US" sz="2309" dirty="0">
                  <a:solidFill>
                    <a:srgbClr val="191919"/>
                  </a:solidFill>
                  <a:latin typeface="Telegraf Bold"/>
                </a:rPr>
                <a:t>Credentialing Assistance (CA)</a:t>
              </a:r>
            </a:p>
          </p:txBody>
        </p:sp>
      </p:grpSp>
      <p:grpSp>
        <p:nvGrpSpPr>
          <p:cNvPr id="15" name="Group 15"/>
          <p:cNvGrpSpPr/>
          <p:nvPr/>
        </p:nvGrpSpPr>
        <p:grpSpPr>
          <a:xfrm>
            <a:off x="7824740" y="5013167"/>
            <a:ext cx="2846324" cy="4615046"/>
            <a:chOff x="0" y="0"/>
            <a:chExt cx="3795099" cy="6153394"/>
          </a:xfrm>
        </p:grpSpPr>
        <p:grpSp>
          <p:nvGrpSpPr>
            <p:cNvPr id="16" name="Group 16"/>
            <p:cNvGrpSpPr/>
            <p:nvPr/>
          </p:nvGrpSpPr>
          <p:grpSpPr>
            <a:xfrm>
              <a:off x="0" y="0"/>
              <a:ext cx="403941" cy="40394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18" name="TextBox 18"/>
            <p:cNvSpPr txBox="1"/>
            <p:nvPr/>
          </p:nvSpPr>
          <p:spPr>
            <a:xfrm>
              <a:off x="0" y="2831460"/>
              <a:ext cx="3795099" cy="3321934"/>
            </a:xfrm>
            <a:prstGeom prst="rect">
              <a:avLst/>
            </a:prstGeom>
          </p:spPr>
          <p:txBody>
            <a:bodyPr lIns="0" tIns="0" rIns="0" bIns="0" rtlCol="0" anchor="t">
              <a:spAutoFit/>
            </a:bodyPr>
            <a:lstStyle/>
            <a:p>
              <a:pPr marL="0" lvl="1" indent="0" algn="l">
                <a:lnSpc>
                  <a:spcPts val="2800"/>
                </a:lnSpc>
                <a:spcBef>
                  <a:spcPct val="0"/>
                </a:spcBef>
              </a:pPr>
              <a:r>
                <a:rPr lang="en-US" sz="2000" dirty="0">
                  <a:solidFill>
                    <a:srgbClr val="191919"/>
                  </a:solidFill>
                  <a:latin typeface="Telegraf"/>
                </a:rPr>
                <a:t>Pays up to 100% of  in-state tuition and fees for Tennessee public schools and may be used for up to a master's degree and at TCAT locations.</a:t>
              </a:r>
            </a:p>
          </p:txBody>
        </p:sp>
        <p:sp>
          <p:nvSpPr>
            <p:cNvPr id="19" name="TextBox 19"/>
            <p:cNvSpPr txBox="1"/>
            <p:nvPr/>
          </p:nvSpPr>
          <p:spPr>
            <a:xfrm>
              <a:off x="0" y="1134822"/>
              <a:ext cx="3795099" cy="1362075"/>
            </a:xfrm>
            <a:prstGeom prst="rect">
              <a:avLst/>
            </a:prstGeom>
          </p:spPr>
          <p:txBody>
            <a:bodyPr lIns="0" tIns="0" rIns="0" bIns="0" rtlCol="0" anchor="t">
              <a:spAutoFit/>
            </a:bodyPr>
            <a:lstStyle/>
            <a:p>
              <a:pPr algn="ctr">
                <a:lnSpc>
                  <a:spcPts val="2639"/>
                </a:lnSpc>
              </a:pPr>
              <a:r>
                <a:rPr lang="en-US" sz="2199" dirty="0">
                  <a:solidFill>
                    <a:srgbClr val="191919"/>
                  </a:solidFill>
                  <a:latin typeface="Telegraf Bold"/>
                </a:rPr>
                <a:t>State Tuition Assistance </a:t>
              </a:r>
            </a:p>
            <a:p>
              <a:pPr marL="0" lvl="0" indent="0" algn="ctr">
                <a:lnSpc>
                  <a:spcPts val="2640"/>
                </a:lnSpc>
                <a:spcBef>
                  <a:spcPct val="0"/>
                </a:spcBef>
              </a:pPr>
              <a:r>
                <a:rPr lang="en-US" sz="2200" dirty="0">
                  <a:solidFill>
                    <a:srgbClr val="191919"/>
                  </a:solidFill>
                  <a:latin typeface="Telegraf Bold"/>
                </a:rPr>
                <a:t>(TN STRONG Act)</a:t>
              </a:r>
            </a:p>
          </p:txBody>
        </p:sp>
      </p:grpSp>
      <p:grpSp>
        <p:nvGrpSpPr>
          <p:cNvPr id="20" name="Group 20"/>
          <p:cNvGrpSpPr/>
          <p:nvPr/>
        </p:nvGrpSpPr>
        <p:grpSpPr>
          <a:xfrm>
            <a:off x="11252659" y="4994117"/>
            <a:ext cx="2846324" cy="4987445"/>
            <a:chOff x="0" y="0"/>
            <a:chExt cx="3795099" cy="6649926"/>
          </a:xfrm>
        </p:grpSpPr>
        <p:grpSp>
          <p:nvGrpSpPr>
            <p:cNvPr id="21" name="Group 21"/>
            <p:cNvGrpSpPr/>
            <p:nvPr/>
          </p:nvGrpSpPr>
          <p:grpSpPr>
            <a:xfrm>
              <a:off x="0" y="0"/>
              <a:ext cx="403941" cy="40394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23" name="TextBox 23"/>
            <p:cNvSpPr txBox="1"/>
            <p:nvPr/>
          </p:nvSpPr>
          <p:spPr>
            <a:xfrm>
              <a:off x="0" y="1942460"/>
              <a:ext cx="3795099" cy="47074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Up to 36 months of benefits. Three (3) GI Bill Programs, eligibility and payments vary by qualifying factors. </a:t>
              </a:r>
            </a:p>
            <a:p>
              <a:pPr>
                <a:lnSpc>
                  <a:spcPts val="2800"/>
                </a:lnSpc>
              </a:pPr>
              <a:r>
                <a:rPr lang="en-US" sz="2000" dirty="0">
                  <a:solidFill>
                    <a:srgbClr val="191919"/>
                  </a:solidFill>
                  <a:latin typeface="Telegraf"/>
                </a:rPr>
                <a:t>**Post-9/11 is the only benefit able to be transferred to dependents.</a:t>
              </a:r>
            </a:p>
            <a:p>
              <a:pPr marL="0" lvl="1" indent="0" algn="l">
                <a:lnSpc>
                  <a:spcPts val="2800"/>
                </a:lnSpc>
                <a:spcBef>
                  <a:spcPct val="0"/>
                </a:spcBef>
              </a:pPr>
              <a:endParaRPr lang="en-US" sz="2000" dirty="0">
                <a:solidFill>
                  <a:srgbClr val="191919"/>
                </a:solidFill>
                <a:latin typeface="Telegraf"/>
              </a:endParaRPr>
            </a:p>
          </p:txBody>
        </p:sp>
        <p:sp>
          <p:nvSpPr>
            <p:cNvPr id="24" name="TextBox 24"/>
            <p:cNvSpPr txBox="1"/>
            <p:nvPr/>
          </p:nvSpPr>
          <p:spPr>
            <a:xfrm>
              <a:off x="0" y="1134822"/>
              <a:ext cx="3795099" cy="473075"/>
            </a:xfrm>
            <a:prstGeom prst="rect">
              <a:avLst/>
            </a:prstGeom>
          </p:spPr>
          <p:txBody>
            <a:bodyPr lIns="0" tIns="0" rIns="0" bIns="0" rtlCol="0" anchor="t">
              <a:spAutoFit/>
            </a:bodyPr>
            <a:lstStyle/>
            <a:p>
              <a:pPr marL="0" lvl="0" indent="0" algn="ctr">
                <a:lnSpc>
                  <a:spcPts val="2640"/>
                </a:lnSpc>
                <a:spcBef>
                  <a:spcPct val="0"/>
                </a:spcBef>
              </a:pPr>
              <a:r>
                <a:rPr lang="en-US" sz="2200" dirty="0">
                  <a:solidFill>
                    <a:srgbClr val="191919"/>
                  </a:solidFill>
                  <a:latin typeface="Telegraf Bold"/>
                </a:rPr>
                <a:t>GI Bill Programs</a:t>
              </a:r>
            </a:p>
          </p:txBody>
        </p:sp>
      </p:grpSp>
      <p:grpSp>
        <p:nvGrpSpPr>
          <p:cNvPr id="25" name="Group 25"/>
          <p:cNvGrpSpPr/>
          <p:nvPr/>
        </p:nvGrpSpPr>
        <p:grpSpPr>
          <a:xfrm>
            <a:off x="14555054" y="5013167"/>
            <a:ext cx="2846324" cy="4968395"/>
            <a:chOff x="0" y="0"/>
            <a:chExt cx="3795099" cy="6624526"/>
          </a:xfrm>
        </p:grpSpPr>
        <p:grpSp>
          <p:nvGrpSpPr>
            <p:cNvPr id="26" name="Group 26"/>
            <p:cNvGrpSpPr/>
            <p:nvPr/>
          </p:nvGrpSpPr>
          <p:grpSpPr>
            <a:xfrm>
              <a:off x="0" y="0"/>
              <a:ext cx="403941" cy="403941"/>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a:p>
            </p:txBody>
          </p:sp>
        </p:grpSp>
        <p:sp>
          <p:nvSpPr>
            <p:cNvPr id="28" name="TextBox 28"/>
            <p:cNvSpPr txBox="1"/>
            <p:nvPr/>
          </p:nvSpPr>
          <p:spPr>
            <a:xfrm>
              <a:off x="0" y="2386960"/>
              <a:ext cx="3795099" cy="42375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There are numerous Federal and State Grants and Scholarships available to Soldiers and family members that each require separate applications.</a:t>
              </a:r>
            </a:p>
            <a:p>
              <a:pPr marL="0" lvl="1" indent="0" algn="l">
                <a:lnSpc>
                  <a:spcPts val="2800"/>
                </a:lnSpc>
                <a:spcBef>
                  <a:spcPct val="0"/>
                </a:spcBef>
              </a:pPr>
              <a:endParaRPr lang="en-US" sz="2000" dirty="0">
                <a:solidFill>
                  <a:srgbClr val="191919"/>
                </a:solidFill>
                <a:latin typeface="Telegraf"/>
              </a:endParaRPr>
            </a:p>
          </p:txBody>
        </p:sp>
        <p:sp>
          <p:nvSpPr>
            <p:cNvPr id="29" name="TextBox 29"/>
            <p:cNvSpPr txBox="1"/>
            <p:nvPr/>
          </p:nvSpPr>
          <p:spPr>
            <a:xfrm>
              <a:off x="0" y="1134822"/>
              <a:ext cx="3795099" cy="917575"/>
            </a:xfrm>
            <a:prstGeom prst="rect">
              <a:avLst/>
            </a:prstGeom>
          </p:spPr>
          <p:txBody>
            <a:bodyPr lIns="0" tIns="0" rIns="0" bIns="0" rtlCol="0" anchor="t">
              <a:spAutoFit/>
            </a:bodyPr>
            <a:lstStyle/>
            <a:p>
              <a:pPr marL="0" lvl="0" indent="0" algn="ctr">
                <a:lnSpc>
                  <a:spcPts val="2640"/>
                </a:lnSpc>
                <a:spcBef>
                  <a:spcPct val="0"/>
                </a:spcBef>
              </a:pPr>
              <a:r>
                <a:rPr lang="en-US" sz="2200" dirty="0">
                  <a:solidFill>
                    <a:srgbClr val="191919"/>
                  </a:solidFill>
                  <a:latin typeface="Telegraf Bold"/>
                </a:rPr>
                <a:t>Grants and Scholarships</a:t>
              </a:r>
            </a:p>
          </p:txBody>
        </p:sp>
      </p:grpSp>
      <p:pic>
        <p:nvPicPr>
          <p:cNvPr id="30" name="Picture 30"/>
          <p:cNvPicPr>
            <a:picLocks noChangeAspect="1"/>
          </p:cNvPicPr>
          <p:nvPr/>
        </p:nvPicPr>
        <p:blipFill>
          <a:blip r:embed="rId3"/>
          <a:srcRect r="24855"/>
          <a:stretch>
            <a:fillRect/>
          </a:stretch>
        </p:blipFill>
        <p:spPr>
          <a:xfrm>
            <a:off x="13569264" y="-51522"/>
            <a:ext cx="4817904" cy="2802384"/>
          </a:xfrm>
          <a:prstGeom prst="rect">
            <a:avLst/>
          </a:prstGeom>
        </p:spPr>
      </p:pic>
      <p:grpSp>
        <p:nvGrpSpPr>
          <p:cNvPr id="31" name="Group 31"/>
          <p:cNvGrpSpPr/>
          <p:nvPr/>
        </p:nvGrpSpPr>
        <p:grpSpPr>
          <a:xfrm>
            <a:off x="1603420" y="1028700"/>
            <a:ext cx="14597220" cy="3359739"/>
            <a:chOff x="0" y="0"/>
            <a:chExt cx="19462960" cy="4479652"/>
          </a:xfrm>
        </p:grpSpPr>
        <p:sp>
          <p:nvSpPr>
            <p:cNvPr id="32" name="TextBox 32"/>
            <p:cNvSpPr txBox="1"/>
            <p:nvPr/>
          </p:nvSpPr>
          <p:spPr>
            <a:xfrm>
              <a:off x="0" y="57150"/>
              <a:ext cx="19462960" cy="1405890"/>
            </a:xfrm>
            <a:prstGeom prst="rect">
              <a:avLst/>
            </a:prstGeom>
          </p:spPr>
          <p:txBody>
            <a:bodyPr lIns="0" tIns="0" rIns="0" bIns="0" rtlCol="0" anchor="t">
              <a:spAutoFit/>
            </a:bodyPr>
            <a:lstStyle/>
            <a:p>
              <a:pPr marL="0" lvl="0" indent="0" algn="ctr">
                <a:lnSpc>
                  <a:spcPts val="7200"/>
                </a:lnSpc>
              </a:pPr>
              <a:r>
                <a:rPr lang="en-US" sz="7200" dirty="0">
                  <a:solidFill>
                    <a:srgbClr val="191919"/>
                  </a:solidFill>
                  <a:latin typeface="Telegraf Bold Bold"/>
                </a:rPr>
                <a:t> Know Your benefits</a:t>
              </a:r>
            </a:p>
          </p:txBody>
        </p:sp>
        <p:sp>
          <p:nvSpPr>
            <p:cNvPr id="33" name="TextBox 33"/>
            <p:cNvSpPr txBox="1"/>
            <p:nvPr/>
          </p:nvSpPr>
          <p:spPr>
            <a:xfrm>
              <a:off x="0" y="1688827"/>
              <a:ext cx="19462960" cy="2790825"/>
            </a:xfrm>
            <a:prstGeom prst="rect">
              <a:avLst/>
            </a:prstGeom>
          </p:spPr>
          <p:txBody>
            <a:bodyPr lIns="0" tIns="0" rIns="0" bIns="0" rtlCol="0" anchor="t">
              <a:spAutoFit/>
            </a:bodyPr>
            <a:lstStyle/>
            <a:p>
              <a:pPr marL="0" lvl="0" indent="0" algn="l">
                <a:lnSpc>
                  <a:spcPts val="4079"/>
                </a:lnSpc>
                <a:spcBef>
                  <a:spcPct val="0"/>
                </a:spcBef>
              </a:pPr>
              <a:r>
                <a:rPr lang="en-US" sz="3400" dirty="0">
                  <a:solidFill>
                    <a:srgbClr val="191919"/>
                  </a:solidFill>
                  <a:latin typeface="Telegraf"/>
                </a:rPr>
                <a:t>As an Army National Guard Soldier, you are eligible for multiple education benefits. All have separate application processes and different rules. Contact our office to learn how to best use those benefits.</a:t>
              </a:r>
            </a:p>
          </p:txBody>
        </p:sp>
      </p:grpSp>
      <p:sp>
        <p:nvSpPr>
          <p:cNvPr id="34" name="TextBox 34"/>
          <p:cNvSpPr txBox="1"/>
          <p:nvPr/>
        </p:nvSpPr>
        <p:spPr>
          <a:xfrm>
            <a:off x="754138" y="951617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pSp>
        <p:nvGrpSpPr>
          <p:cNvPr id="2" name="Group 2"/>
          <p:cNvGrpSpPr/>
          <p:nvPr/>
        </p:nvGrpSpPr>
        <p:grpSpPr>
          <a:xfrm>
            <a:off x="7356195" y="1211774"/>
            <a:ext cx="10788801" cy="8956508"/>
            <a:chOff x="0" y="0"/>
            <a:chExt cx="2871847" cy="2384113"/>
          </a:xfrm>
        </p:grpSpPr>
        <p:sp>
          <p:nvSpPr>
            <p:cNvPr id="3" name="Freeform 3"/>
            <p:cNvSpPr/>
            <p:nvPr/>
          </p:nvSpPr>
          <p:spPr>
            <a:xfrm>
              <a:off x="0" y="0"/>
              <a:ext cx="2871847" cy="2384113"/>
            </a:xfrm>
            <a:custGeom>
              <a:avLst/>
              <a:gdLst/>
              <a:ahLst/>
              <a:cxnLst/>
              <a:rect l="l" t="t" r="r" b="b"/>
              <a:pathLst>
                <a:path w="2871847" h="2384113">
                  <a:moveTo>
                    <a:pt x="2747387" y="2384113"/>
                  </a:moveTo>
                  <a:lnTo>
                    <a:pt x="124460" y="2384113"/>
                  </a:lnTo>
                  <a:cubicBezTo>
                    <a:pt x="55880" y="2384113"/>
                    <a:pt x="0" y="2328233"/>
                    <a:pt x="0" y="2259653"/>
                  </a:cubicBezTo>
                  <a:lnTo>
                    <a:pt x="0" y="124460"/>
                  </a:lnTo>
                  <a:cubicBezTo>
                    <a:pt x="0" y="55880"/>
                    <a:pt x="55880" y="0"/>
                    <a:pt x="124460" y="0"/>
                  </a:cubicBezTo>
                  <a:lnTo>
                    <a:pt x="2747387" y="0"/>
                  </a:lnTo>
                  <a:cubicBezTo>
                    <a:pt x="2815967" y="0"/>
                    <a:pt x="2871847" y="55880"/>
                    <a:pt x="2871847" y="124460"/>
                  </a:cubicBezTo>
                  <a:lnTo>
                    <a:pt x="2871847" y="2259654"/>
                  </a:lnTo>
                  <a:cubicBezTo>
                    <a:pt x="2871847" y="2328233"/>
                    <a:pt x="2815967" y="2384113"/>
                    <a:pt x="2747387" y="2384113"/>
                  </a:cubicBezTo>
                  <a:close/>
                </a:path>
              </a:pathLst>
            </a:custGeom>
            <a:solidFill>
              <a:srgbClr val="FEE600"/>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2475024"/>
            <a:ext cx="572933" cy="35504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4166418"/>
            <a:ext cx="572933" cy="35504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7593451"/>
            <a:ext cx="572933" cy="355044"/>
          </a:xfrm>
          <a:prstGeom prst="rect">
            <a:avLst/>
          </a:prstGeom>
        </p:spPr>
      </p:pic>
      <p:pic>
        <p:nvPicPr>
          <p:cNvPr id="7" name="Picture 7"/>
          <p:cNvPicPr>
            <a:picLocks noChangeAspect="1"/>
          </p:cNvPicPr>
          <p:nvPr/>
        </p:nvPicPr>
        <p:blipFill>
          <a:blip r:embed="rId4"/>
          <a:srcRect l="17423"/>
          <a:stretch>
            <a:fillRect/>
          </a:stretch>
        </p:blipFill>
        <p:spPr>
          <a:xfrm>
            <a:off x="0" y="176765"/>
            <a:ext cx="4809541" cy="254575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99905" y="4625211"/>
            <a:ext cx="258859" cy="35504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54572" y="5143500"/>
            <a:ext cx="375894" cy="295547"/>
          </a:xfrm>
          <a:prstGeom prst="rect">
            <a:avLst/>
          </a:prstGeom>
        </p:spPr>
      </p:pic>
      <p:grpSp>
        <p:nvGrpSpPr>
          <p:cNvPr id="10" name="Group 10"/>
          <p:cNvGrpSpPr/>
          <p:nvPr/>
        </p:nvGrpSpPr>
        <p:grpSpPr>
          <a:xfrm>
            <a:off x="9011136" y="2325668"/>
            <a:ext cx="8248164" cy="1241299"/>
            <a:chOff x="0" y="0"/>
            <a:chExt cx="10997552" cy="1655066"/>
          </a:xfrm>
        </p:grpSpPr>
        <p:sp>
          <p:nvSpPr>
            <p:cNvPr id="11" name="TextBox 11"/>
            <p:cNvSpPr txBox="1"/>
            <p:nvPr/>
          </p:nvSpPr>
          <p:spPr>
            <a:xfrm>
              <a:off x="0" y="-38100"/>
              <a:ext cx="10997552"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Bonus &amp; Incentives Team:</a:t>
              </a:r>
              <a:r>
                <a:rPr lang="en-US" sz="2600">
                  <a:solidFill>
                    <a:srgbClr val="191919"/>
                  </a:solidFill>
                  <a:latin typeface="Arimo Bold"/>
                </a:rPr>
                <a:t> </a:t>
              </a:r>
            </a:p>
          </p:txBody>
        </p:sp>
        <p:sp>
          <p:nvSpPr>
            <p:cNvPr id="12" name="TextBox 12"/>
            <p:cNvSpPr txBox="1"/>
            <p:nvPr/>
          </p:nvSpPr>
          <p:spPr>
            <a:xfrm>
              <a:off x="0" y="482600"/>
              <a:ext cx="10997552" cy="1172466"/>
            </a:xfrm>
            <a:prstGeom prst="rect">
              <a:avLst/>
            </a:prstGeom>
          </p:spPr>
          <p:txBody>
            <a:bodyPr lIns="0" tIns="0" rIns="0" bIns="0" rtlCol="0" anchor="t">
              <a:spAutoFit/>
            </a:bodyPr>
            <a:lstStyle/>
            <a:p>
              <a:pPr>
                <a:lnSpc>
                  <a:spcPts val="3220"/>
                </a:lnSpc>
              </a:pPr>
              <a:r>
                <a:rPr lang="en-US" sz="2300" spc="46">
                  <a:solidFill>
                    <a:srgbClr val="191919"/>
                  </a:solidFill>
                  <a:latin typeface="Telegraf"/>
                </a:rPr>
                <a:t>     615-313-0577/0646/2697/2692/0592/3123</a:t>
              </a:r>
            </a:p>
            <a:p>
              <a:pPr>
                <a:lnSpc>
                  <a:spcPts val="560"/>
                </a:lnSpc>
              </a:pPr>
              <a:endParaRPr lang="en-US" sz="2300" spc="46">
                <a:solidFill>
                  <a:srgbClr val="191919"/>
                </a:solidFill>
                <a:latin typeface="Telegraf"/>
              </a:endParaRPr>
            </a:p>
            <a:p>
              <a:pPr algn="l">
                <a:lnSpc>
                  <a:spcPts val="3220"/>
                </a:lnSpc>
              </a:pPr>
              <a:r>
                <a:rPr lang="en-US" sz="2300" spc="12">
                  <a:solidFill>
                    <a:srgbClr val="191919"/>
                  </a:solidFill>
                  <a:latin typeface="Telegraf"/>
                </a:rPr>
                <a:t>       </a:t>
              </a:r>
              <a:r>
                <a:rPr lang="en-US" sz="2300" spc="21">
                  <a:solidFill>
                    <a:srgbClr val="191919"/>
                  </a:solidFill>
                  <a:latin typeface="Arimo"/>
                </a:rPr>
                <a:t>ng.tn.tnarng.list.ngtn-j1-incentive-managers@army.mil</a:t>
              </a:r>
            </a:p>
          </p:txBody>
        </p:sp>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41387" y="2768796"/>
            <a:ext cx="258859" cy="355044"/>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41387" y="3271421"/>
            <a:ext cx="375894" cy="295547"/>
          </a:xfrm>
          <a:prstGeom prst="rect">
            <a:avLst/>
          </a:prstGeom>
        </p:spPr>
      </p:pic>
      <p:grpSp>
        <p:nvGrpSpPr>
          <p:cNvPr id="15" name="Group 15"/>
          <p:cNvGrpSpPr/>
          <p:nvPr/>
        </p:nvGrpSpPr>
        <p:grpSpPr>
          <a:xfrm>
            <a:off x="9099905" y="5748285"/>
            <a:ext cx="10177681" cy="1241299"/>
            <a:chOff x="0" y="0"/>
            <a:chExt cx="13570242" cy="1655066"/>
          </a:xfrm>
        </p:grpSpPr>
        <p:sp>
          <p:nvSpPr>
            <p:cNvPr id="16" name="TextBox 16"/>
            <p:cNvSpPr txBox="1"/>
            <p:nvPr/>
          </p:nvSpPr>
          <p:spPr>
            <a:xfrm>
              <a:off x="0" y="-38100"/>
              <a:ext cx="13570242"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TN STRONG Act Managers:</a:t>
              </a:r>
            </a:p>
          </p:txBody>
        </p:sp>
        <p:sp>
          <p:nvSpPr>
            <p:cNvPr id="17" name="TextBox 17"/>
            <p:cNvSpPr txBox="1"/>
            <p:nvPr/>
          </p:nvSpPr>
          <p:spPr>
            <a:xfrm>
              <a:off x="0" y="482600"/>
              <a:ext cx="13570242" cy="1172466"/>
            </a:xfrm>
            <a:prstGeom prst="rect">
              <a:avLst/>
            </a:prstGeom>
          </p:spPr>
          <p:txBody>
            <a:bodyPr lIns="0" tIns="0" rIns="0" bIns="0" rtlCol="0" anchor="t">
              <a:spAutoFit/>
            </a:bodyPr>
            <a:lstStyle/>
            <a:p>
              <a:pPr>
                <a:lnSpc>
                  <a:spcPts val="3360"/>
                </a:lnSpc>
              </a:pPr>
              <a:r>
                <a:rPr lang="en-US" sz="2400" spc="48">
                  <a:solidFill>
                    <a:srgbClr val="191919"/>
                  </a:solidFill>
                  <a:latin typeface="Telegraf"/>
                </a:rPr>
                <a:t>     615-313-0737/0849 </a:t>
              </a:r>
            </a:p>
            <a:p>
              <a:pPr>
                <a:lnSpc>
                  <a:spcPts val="560"/>
                </a:lnSpc>
              </a:pPr>
              <a:endParaRPr lang="en-US" sz="2400" spc="48">
                <a:solidFill>
                  <a:srgbClr val="191919"/>
                </a:solidFill>
                <a:latin typeface="Telegraf"/>
              </a:endParaRPr>
            </a:p>
            <a:p>
              <a:pPr algn="l">
                <a:lnSpc>
                  <a:spcPts val="3080"/>
                </a:lnSpc>
              </a:pPr>
              <a:r>
                <a:rPr lang="en-US" sz="2200" spc="2">
                  <a:solidFill>
                    <a:srgbClr val="191919"/>
                  </a:solidFill>
                  <a:latin typeface="Telegraf"/>
                </a:rPr>
                <a:t>       ng.tn.tnarng.mbx.ngtn-state-tuition-asistance-army@army.mil</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5831066"/>
            <a:ext cx="572933" cy="355044"/>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58423" y="6191413"/>
            <a:ext cx="258859" cy="355044"/>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12299" y="6694037"/>
            <a:ext cx="375894" cy="295547"/>
          </a:xfrm>
          <a:prstGeom prst="rect">
            <a:avLst/>
          </a:prstGeom>
        </p:spPr>
      </p:pic>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695918" y="8128738"/>
            <a:ext cx="565371" cy="565371"/>
          </a:xfrm>
          <a:prstGeom prst="rect">
            <a:avLst/>
          </a:prstGeom>
        </p:spPr>
      </p:pic>
      <p:grpSp>
        <p:nvGrpSpPr>
          <p:cNvPr id="22" name="Group 22"/>
          <p:cNvGrpSpPr/>
          <p:nvPr/>
        </p:nvGrpSpPr>
        <p:grpSpPr>
          <a:xfrm>
            <a:off x="10566957" y="8128738"/>
            <a:ext cx="570360" cy="565371"/>
            <a:chOff x="0" y="0"/>
            <a:chExt cx="760480" cy="753828"/>
          </a:xfrm>
        </p:grpSpPr>
        <p:grpSp>
          <p:nvGrpSpPr>
            <p:cNvPr id="23" name="Group 23"/>
            <p:cNvGrpSpPr/>
            <p:nvPr/>
          </p:nvGrpSpPr>
          <p:grpSpPr>
            <a:xfrm>
              <a:off x="0" y="0"/>
              <a:ext cx="760480" cy="753828"/>
              <a:chOff x="0" y="0"/>
              <a:chExt cx="2373276" cy="2352517"/>
            </a:xfrm>
          </p:grpSpPr>
          <p:sp>
            <p:nvSpPr>
              <p:cNvPr id="24" name="Freeform 24"/>
              <p:cNvSpPr/>
              <p:nvPr/>
            </p:nvSpPr>
            <p:spPr>
              <a:xfrm>
                <a:off x="0" y="0"/>
                <a:ext cx="2373275" cy="2352517"/>
              </a:xfrm>
              <a:custGeom>
                <a:avLst/>
                <a:gdLst/>
                <a:ahLst/>
                <a:cxnLst/>
                <a:rect l="l" t="t" r="r" b="b"/>
                <a:pathLst>
                  <a:path w="2373275" h="2352517">
                    <a:moveTo>
                      <a:pt x="2068475" y="0"/>
                    </a:moveTo>
                    <a:lnTo>
                      <a:pt x="304800" y="0"/>
                    </a:lnTo>
                    <a:cubicBezTo>
                      <a:pt x="135890" y="0"/>
                      <a:pt x="0" y="135890"/>
                      <a:pt x="0" y="304800"/>
                    </a:cubicBezTo>
                    <a:lnTo>
                      <a:pt x="0" y="2047717"/>
                    </a:lnTo>
                    <a:cubicBezTo>
                      <a:pt x="0" y="2216627"/>
                      <a:pt x="135890" y="2352517"/>
                      <a:pt x="304800" y="2352517"/>
                    </a:cubicBezTo>
                    <a:lnTo>
                      <a:pt x="2068475" y="2352517"/>
                    </a:lnTo>
                    <a:cubicBezTo>
                      <a:pt x="2237386" y="2352517"/>
                      <a:pt x="2373275" y="2216627"/>
                      <a:pt x="2373275" y="2047717"/>
                    </a:cubicBezTo>
                    <a:lnTo>
                      <a:pt x="2373275" y="304800"/>
                    </a:lnTo>
                    <a:cubicBezTo>
                      <a:pt x="2373275" y="135890"/>
                      <a:pt x="2237386" y="0"/>
                      <a:pt x="2068475" y="0"/>
                    </a:cubicBezTo>
                    <a:close/>
                  </a:path>
                </a:pathLst>
              </a:custGeom>
              <a:solidFill>
                <a:srgbClr val="191919"/>
              </a:solidFill>
            </p:spPr>
            <p:txBody>
              <a:bodyPr/>
              <a:lstStyle/>
              <a:p>
                <a:endParaRPr lang="en-US"/>
              </a:p>
            </p:txBody>
          </p:sp>
        </p:grpSp>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2803" y="129478"/>
              <a:ext cx="494873" cy="494873"/>
            </a:xfrm>
            <a:prstGeom prst="rect">
              <a:avLst/>
            </a:prstGeom>
          </p:spPr>
        </p:pic>
      </p:grpSp>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347942" y="8128738"/>
            <a:ext cx="554064" cy="565371"/>
          </a:xfrm>
          <a:prstGeom prst="rect">
            <a:avLst/>
          </a:prstGeom>
        </p:spPr>
      </p:pic>
      <p:pic>
        <p:nvPicPr>
          <p:cNvPr id="27" name="Picture 2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206176" y="8128738"/>
            <a:ext cx="678939" cy="565371"/>
          </a:xfrm>
          <a:prstGeom prst="rect">
            <a:avLst/>
          </a:prstGeom>
        </p:spPr>
      </p:pic>
      <p:pic>
        <p:nvPicPr>
          <p:cNvPr id="28" name="Picture 2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9258300"/>
            <a:ext cx="572933" cy="355044"/>
          </a:xfrm>
          <a:prstGeom prst="rect">
            <a:avLst/>
          </a:prstGeom>
        </p:spPr>
      </p:pic>
      <p:pic>
        <p:nvPicPr>
          <p:cNvPr id="29" name="Picture 29"/>
          <p:cNvPicPr>
            <a:picLocks noChangeAspect="1"/>
          </p:cNvPicPr>
          <p:nvPr/>
        </p:nvPicPr>
        <p:blipFill>
          <a:blip r:embed="rId17"/>
          <a:srcRect/>
          <a:stretch>
            <a:fillRect/>
          </a:stretch>
        </p:blipFill>
        <p:spPr>
          <a:xfrm>
            <a:off x="777203" y="2652545"/>
            <a:ext cx="7067129" cy="7067129"/>
          </a:xfrm>
          <a:prstGeom prst="rect">
            <a:avLst/>
          </a:prstGeom>
        </p:spPr>
      </p:pic>
      <p:sp>
        <p:nvSpPr>
          <p:cNvPr id="30" name="TextBox 30"/>
          <p:cNvSpPr txBox="1"/>
          <p:nvPr/>
        </p:nvSpPr>
        <p:spPr>
          <a:xfrm>
            <a:off x="7882404" y="1285556"/>
            <a:ext cx="5939467" cy="1040112"/>
          </a:xfrm>
          <a:prstGeom prst="rect">
            <a:avLst/>
          </a:prstGeom>
        </p:spPr>
        <p:txBody>
          <a:bodyPr lIns="0" tIns="0" rIns="0" bIns="0" rtlCol="0" anchor="t">
            <a:spAutoFit/>
          </a:bodyPr>
          <a:lstStyle/>
          <a:p>
            <a:pPr marL="0" lvl="0" indent="0" algn="l">
              <a:lnSpc>
                <a:spcPts val="7200"/>
              </a:lnSpc>
            </a:pPr>
            <a:r>
              <a:rPr lang="en-US" sz="7200">
                <a:solidFill>
                  <a:srgbClr val="191919"/>
                </a:solidFill>
                <a:latin typeface="Telegraf Bold Bold"/>
              </a:rPr>
              <a:t>Co</a:t>
            </a:r>
            <a:r>
              <a:rPr lang="en-US" sz="7200" u="none">
                <a:solidFill>
                  <a:srgbClr val="191919"/>
                </a:solidFill>
                <a:latin typeface="Telegraf Bold Bold"/>
              </a:rPr>
              <a:t>ntact Us</a:t>
            </a:r>
          </a:p>
        </p:txBody>
      </p:sp>
      <p:grpSp>
        <p:nvGrpSpPr>
          <p:cNvPr id="31" name="Group 31"/>
          <p:cNvGrpSpPr/>
          <p:nvPr/>
        </p:nvGrpSpPr>
        <p:grpSpPr>
          <a:xfrm>
            <a:off x="9054572" y="4166418"/>
            <a:ext cx="7661086" cy="1272629"/>
            <a:chOff x="0" y="0"/>
            <a:chExt cx="10214781" cy="1696839"/>
          </a:xfrm>
        </p:grpSpPr>
        <p:sp>
          <p:nvSpPr>
            <p:cNvPr id="32" name="TextBox 32"/>
            <p:cNvSpPr txBox="1"/>
            <p:nvPr/>
          </p:nvSpPr>
          <p:spPr>
            <a:xfrm>
              <a:off x="0" y="-38100"/>
              <a:ext cx="10214781"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Education Team: </a:t>
              </a:r>
            </a:p>
          </p:txBody>
        </p:sp>
        <p:sp>
          <p:nvSpPr>
            <p:cNvPr id="33" name="TextBox 33"/>
            <p:cNvSpPr txBox="1"/>
            <p:nvPr/>
          </p:nvSpPr>
          <p:spPr>
            <a:xfrm>
              <a:off x="0" y="482600"/>
              <a:ext cx="10214781" cy="1214239"/>
            </a:xfrm>
            <a:prstGeom prst="rect">
              <a:avLst/>
            </a:prstGeom>
          </p:spPr>
          <p:txBody>
            <a:bodyPr lIns="0" tIns="0" rIns="0" bIns="0" rtlCol="0" anchor="t">
              <a:spAutoFit/>
            </a:bodyPr>
            <a:lstStyle/>
            <a:p>
              <a:pPr>
                <a:lnSpc>
                  <a:spcPts val="3360"/>
                </a:lnSpc>
              </a:pPr>
              <a:r>
                <a:rPr lang="en-US" sz="2400" spc="48">
                  <a:solidFill>
                    <a:srgbClr val="191919"/>
                  </a:solidFill>
                  <a:latin typeface="Telegraf"/>
                </a:rPr>
                <a:t>     615-313-0529/0604/0625 </a:t>
              </a:r>
            </a:p>
            <a:p>
              <a:pPr>
                <a:lnSpc>
                  <a:spcPts val="560"/>
                </a:lnSpc>
              </a:pPr>
              <a:endParaRPr lang="en-US" sz="2400" spc="48">
                <a:solidFill>
                  <a:srgbClr val="191919"/>
                </a:solidFill>
                <a:latin typeface="Telegraf"/>
              </a:endParaRPr>
            </a:p>
            <a:p>
              <a:pPr algn="l">
                <a:lnSpc>
                  <a:spcPts val="3360"/>
                </a:lnSpc>
              </a:pPr>
              <a:r>
                <a:rPr lang="en-US" sz="2400" spc="8">
                  <a:solidFill>
                    <a:srgbClr val="191919"/>
                  </a:solidFill>
                  <a:latin typeface="Telegraf"/>
                </a:rPr>
                <a:t>       </a:t>
              </a:r>
              <a:r>
                <a:rPr lang="en-US" sz="2400" spc="24">
                  <a:solidFill>
                    <a:srgbClr val="191919"/>
                  </a:solidFill>
                  <a:latin typeface="Arimo"/>
                </a:rPr>
                <a:t>ng.tn.tnarng.list.ngtn-j1-education@army.mil</a:t>
              </a:r>
            </a:p>
          </p:txBody>
        </p:sp>
      </p:grpSp>
      <p:sp>
        <p:nvSpPr>
          <p:cNvPr id="34" name="TextBox 34"/>
          <p:cNvSpPr txBox="1"/>
          <p:nvPr/>
        </p:nvSpPr>
        <p:spPr>
          <a:xfrm>
            <a:off x="9242519" y="7519870"/>
            <a:ext cx="4764908" cy="428625"/>
          </a:xfrm>
          <a:prstGeom prst="rect">
            <a:avLst/>
          </a:prstGeom>
        </p:spPr>
        <p:txBody>
          <a:bodyPr lIns="0" tIns="0" rIns="0" bIns="0" rtlCol="0" anchor="t">
            <a:spAutoFit/>
          </a:bodyPr>
          <a:lstStyle/>
          <a:p>
            <a:pPr>
              <a:lnSpc>
                <a:spcPts val="3120"/>
              </a:lnSpc>
            </a:pPr>
            <a:r>
              <a:rPr lang="en-US" sz="2600">
                <a:solidFill>
                  <a:srgbClr val="191919"/>
                </a:solidFill>
                <a:latin typeface="Telegraf Bold"/>
              </a:rPr>
              <a:t>Follow us: @tnngeducation</a:t>
            </a:r>
          </a:p>
        </p:txBody>
      </p:sp>
      <p:grpSp>
        <p:nvGrpSpPr>
          <p:cNvPr id="35" name="Group 35"/>
          <p:cNvGrpSpPr/>
          <p:nvPr/>
        </p:nvGrpSpPr>
        <p:grpSpPr>
          <a:xfrm>
            <a:off x="9170817" y="9192745"/>
            <a:ext cx="8391078" cy="841196"/>
            <a:chOff x="0" y="0"/>
            <a:chExt cx="11188104" cy="1121595"/>
          </a:xfrm>
        </p:grpSpPr>
        <p:sp>
          <p:nvSpPr>
            <p:cNvPr id="36" name="TextBox 36"/>
            <p:cNvSpPr txBox="1"/>
            <p:nvPr/>
          </p:nvSpPr>
          <p:spPr>
            <a:xfrm>
              <a:off x="0" y="-38100"/>
              <a:ext cx="11188104" cy="558800"/>
            </a:xfrm>
            <a:prstGeom prst="rect">
              <a:avLst/>
            </a:prstGeom>
          </p:spPr>
          <p:txBody>
            <a:bodyPr lIns="0" tIns="0" rIns="0" bIns="0" rtlCol="0" anchor="t">
              <a:spAutoFit/>
            </a:bodyPr>
            <a:lstStyle/>
            <a:p>
              <a:pPr>
                <a:lnSpc>
                  <a:spcPts val="3120"/>
                </a:lnSpc>
              </a:pPr>
              <a:r>
                <a:rPr lang="en-US" sz="2600">
                  <a:solidFill>
                    <a:srgbClr val="191919"/>
                  </a:solidFill>
                  <a:latin typeface="Telegraf Bold"/>
                </a:rPr>
                <a:t>Website:</a:t>
              </a:r>
            </a:p>
          </p:txBody>
        </p:sp>
        <p:sp>
          <p:nvSpPr>
            <p:cNvPr id="37" name="TextBox 37"/>
            <p:cNvSpPr txBox="1"/>
            <p:nvPr/>
          </p:nvSpPr>
          <p:spPr>
            <a:xfrm>
              <a:off x="0" y="530225"/>
              <a:ext cx="11188104" cy="591370"/>
            </a:xfrm>
            <a:prstGeom prst="rect">
              <a:avLst/>
            </a:prstGeom>
          </p:spPr>
          <p:txBody>
            <a:bodyPr lIns="0" tIns="0" rIns="0" bIns="0" rtlCol="0" anchor="t">
              <a:spAutoFit/>
            </a:bodyPr>
            <a:lstStyle/>
            <a:p>
              <a:pPr>
                <a:lnSpc>
                  <a:spcPts val="700"/>
                </a:lnSpc>
              </a:pPr>
              <a:r>
                <a:rPr lang="en-US" sz="500" spc="50">
                  <a:solidFill>
                    <a:srgbClr val="191919"/>
                  </a:solidFill>
                  <a:latin typeface="Telegraf"/>
                </a:rPr>
                <a:t>  </a:t>
              </a:r>
            </a:p>
            <a:p>
              <a:pPr algn="l">
                <a:lnSpc>
                  <a:spcPts val="2940"/>
                </a:lnSpc>
              </a:pPr>
              <a:r>
                <a:rPr lang="en-US" sz="2100" spc="4">
                  <a:solidFill>
                    <a:srgbClr val="191919"/>
                  </a:solidFill>
                  <a:latin typeface="Telegraf"/>
                </a:rPr>
                <a:t>www.tn.gov/military/programs-benefits/education-incentives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4027" r="29291" b="12551"/>
          <a:stretch>
            <a:fillRect/>
          </a:stretch>
        </p:blipFill>
        <p:spPr>
          <a:xfrm>
            <a:off x="6315547" y="0"/>
            <a:ext cx="11972453" cy="8290381"/>
          </a:xfrm>
          <a:prstGeom prst="rect">
            <a:avLst/>
          </a:prstGeom>
        </p:spPr>
      </p:pic>
      <p:grpSp>
        <p:nvGrpSpPr>
          <p:cNvPr id="3" name="Group 3"/>
          <p:cNvGrpSpPr/>
          <p:nvPr/>
        </p:nvGrpSpPr>
        <p:grpSpPr>
          <a:xfrm>
            <a:off x="377889" y="2674201"/>
            <a:ext cx="7470711" cy="6086610"/>
            <a:chOff x="0" y="0"/>
            <a:chExt cx="1722076" cy="1279559"/>
          </a:xfrm>
        </p:grpSpPr>
        <p:sp>
          <p:nvSpPr>
            <p:cNvPr id="4" name="Freeform 4"/>
            <p:cNvSpPr/>
            <p:nvPr/>
          </p:nvSpPr>
          <p:spPr>
            <a:xfrm>
              <a:off x="0" y="0"/>
              <a:ext cx="1722076" cy="1279559"/>
            </a:xfrm>
            <a:custGeom>
              <a:avLst/>
              <a:gdLst/>
              <a:ahLst/>
              <a:cxnLst/>
              <a:rect l="l" t="t" r="r" b="b"/>
              <a:pathLst>
                <a:path w="1722076" h="1279559">
                  <a:moveTo>
                    <a:pt x="1597616" y="1279559"/>
                  </a:moveTo>
                  <a:lnTo>
                    <a:pt x="124460" y="1279559"/>
                  </a:lnTo>
                  <a:cubicBezTo>
                    <a:pt x="55880" y="1279559"/>
                    <a:pt x="0" y="1223679"/>
                    <a:pt x="0" y="1155099"/>
                  </a:cubicBezTo>
                  <a:lnTo>
                    <a:pt x="0" y="124460"/>
                  </a:lnTo>
                  <a:cubicBezTo>
                    <a:pt x="0" y="55880"/>
                    <a:pt x="55880" y="0"/>
                    <a:pt x="124460" y="0"/>
                  </a:cubicBezTo>
                  <a:lnTo>
                    <a:pt x="1597616" y="0"/>
                  </a:lnTo>
                  <a:cubicBezTo>
                    <a:pt x="1666196" y="0"/>
                    <a:pt x="1722076" y="55880"/>
                    <a:pt x="1722076" y="124460"/>
                  </a:cubicBezTo>
                  <a:lnTo>
                    <a:pt x="1722076" y="1155099"/>
                  </a:lnTo>
                  <a:cubicBezTo>
                    <a:pt x="1722076" y="1223679"/>
                    <a:pt x="1666196" y="1279559"/>
                    <a:pt x="1597616" y="1279559"/>
                  </a:cubicBezTo>
                  <a:close/>
                </a:path>
              </a:pathLst>
            </a:custGeom>
            <a:solidFill>
              <a:srgbClr val="FEE600"/>
            </a:solidFill>
          </p:spPr>
          <p:txBody>
            <a:bodyPr/>
            <a:lstStyle/>
            <a:p>
              <a:endParaRPr lang="en-US"/>
            </a:p>
          </p:txBody>
        </p:sp>
      </p:grpSp>
      <p:sp>
        <p:nvSpPr>
          <p:cNvPr id="5" name="TextBox 5"/>
          <p:cNvSpPr txBox="1"/>
          <p:nvPr/>
        </p:nvSpPr>
        <p:spPr>
          <a:xfrm>
            <a:off x="836644" y="3881388"/>
            <a:ext cx="6553200" cy="1821011"/>
          </a:xfrm>
          <a:prstGeom prst="rect">
            <a:avLst/>
          </a:prstGeom>
        </p:spPr>
        <p:txBody>
          <a:bodyPr wrap="square" lIns="0" tIns="0" rIns="0" bIns="0" rtlCol="0" anchor="t">
            <a:spAutoFit/>
          </a:bodyPr>
          <a:lstStyle/>
          <a:p>
            <a:pPr marL="0" lvl="0" indent="0" algn="ctr">
              <a:lnSpc>
                <a:spcPts val="7093"/>
              </a:lnSpc>
            </a:pPr>
            <a:r>
              <a:rPr lang="en-US" sz="6000" dirty="0">
                <a:solidFill>
                  <a:srgbClr val="191919"/>
                </a:solidFill>
                <a:latin typeface="Telegraf Bold Bold"/>
              </a:rPr>
              <a:t>Federal Tuition Assistance</a:t>
            </a:r>
          </a:p>
        </p:txBody>
      </p:sp>
      <p:pic>
        <p:nvPicPr>
          <p:cNvPr id="7" name="Picture 7"/>
          <p:cNvPicPr>
            <a:picLocks noChangeAspect="1"/>
          </p:cNvPicPr>
          <p:nvPr/>
        </p:nvPicPr>
        <p:blipFill>
          <a:blip r:embed="rId3"/>
          <a:srcRect l="13703"/>
          <a:stretch>
            <a:fillRect/>
          </a:stretch>
        </p:blipFill>
        <p:spPr>
          <a:xfrm>
            <a:off x="0" y="116874"/>
            <a:ext cx="5742572" cy="2911324"/>
          </a:xfrm>
          <a:prstGeom prst="rect">
            <a:avLst/>
          </a:prstGeom>
        </p:spPr>
      </p:pic>
      <p:sp>
        <p:nvSpPr>
          <p:cNvPr id="8" name="TextBox 8"/>
          <p:cNvSpPr txBox="1"/>
          <p:nvPr/>
        </p:nvSpPr>
        <p:spPr>
          <a:xfrm>
            <a:off x="10094257"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
        <p:nvSpPr>
          <p:cNvPr id="13" name="TextBox 12">
            <a:extLst>
              <a:ext uri="{FF2B5EF4-FFF2-40B4-BE49-F238E27FC236}">
                <a16:creationId xmlns:a16="http://schemas.microsoft.com/office/drawing/2014/main" id="{967B95D0-F206-8ED4-55EF-960853461B85}"/>
              </a:ext>
            </a:extLst>
          </p:cNvPr>
          <p:cNvSpPr txBox="1"/>
          <p:nvPr/>
        </p:nvSpPr>
        <p:spPr>
          <a:xfrm>
            <a:off x="914400" y="5637258"/>
            <a:ext cx="5995486" cy="830997"/>
          </a:xfrm>
          <a:prstGeom prst="rect">
            <a:avLst/>
          </a:prstGeom>
          <a:noFill/>
        </p:spPr>
        <p:txBody>
          <a:bodyPr wrap="square">
            <a:spAutoFit/>
          </a:bodyPr>
          <a:lstStyle/>
          <a:p>
            <a:pPr algn="ctr"/>
            <a:endParaRPr lang="en-US" sz="2400" dirty="0">
              <a:solidFill>
                <a:srgbClr val="000000"/>
              </a:solidFill>
            </a:endParaRPr>
          </a:p>
          <a:p>
            <a:pPr algn="ctr"/>
            <a:r>
              <a:rPr lang="en-US" sz="2400" b="0" i="0" dirty="0">
                <a:solidFill>
                  <a:srgbClr val="000000"/>
                </a:solidFill>
                <a:effectLst/>
              </a:rPr>
              <a:t> </a:t>
            </a:r>
            <a:r>
              <a:rPr lang="en-US" sz="2400" b="1" i="0" u="sng" dirty="0">
                <a:solidFill>
                  <a:srgbClr val="000000"/>
                </a:solidFill>
                <a:effectLst/>
              </a:rPr>
              <a:t>www.armyignited.army.mil/student </a:t>
            </a:r>
            <a:endParaRPr lang="en-US" sz="2400" b="1"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7443"/>
          <a:stretch>
            <a:fillRect/>
          </a:stretch>
        </p:blipFill>
        <p:spPr>
          <a:xfrm>
            <a:off x="7450548" y="0"/>
            <a:ext cx="10837452" cy="10380146"/>
          </a:xfrm>
          <a:prstGeom prst="rect">
            <a:avLst/>
          </a:prstGeom>
        </p:spPr>
      </p:pic>
      <p:sp>
        <p:nvSpPr>
          <p:cNvPr id="3" name="AutoShape 3"/>
          <p:cNvSpPr/>
          <p:nvPr/>
        </p:nvSpPr>
        <p:spPr>
          <a:xfrm>
            <a:off x="0" y="-38100"/>
            <a:ext cx="7450548" cy="10287000"/>
          </a:xfrm>
          <a:prstGeom prst="rect">
            <a:avLst/>
          </a:prstGeom>
          <a:solidFill>
            <a:srgbClr val="FEE600"/>
          </a:solidFill>
        </p:spPr>
        <p:txBody>
          <a:bodyPr/>
          <a:lstStyle/>
          <a:p>
            <a:endParaRPr lang="en-US"/>
          </a:p>
        </p:txBody>
      </p:sp>
      <p:grpSp>
        <p:nvGrpSpPr>
          <p:cNvPr id="4" name="Group 4"/>
          <p:cNvGrpSpPr/>
          <p:nvPr/>
        </p:nvGrpSpPr>
        <p:grpSpPr>
          <a:xfrm>
            <a:off x="9680066" y="3181859"/>
            <a:ext cx="1055905" cy="1055905"/>
            <a:chOff x="0" y="0"/>
            <a:chExt cx="2311400" cy="2311400"/>
          </a:xfrm>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6" name="Group 6"/>
          <p:cNvGrpSpPr/>
          <p:nvPr/>
        </p:nvGrpSpPr>
        <p:grpSpPr>
          <a:xfrm>
            <a:off x="9680066" y="4615548"/>
            <a:ext cx="1055905" cy="1055905"/>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8" name="Group 8"/>
          <p:cNvGrpSpPr/>
          <p:nvPr/>
        </p:nvGrpSpPr>
        <p:grpSpPr>
          <a:xfrm>
            <a:off x="9680066" y="6049236"/>
            <a:ext cx="1055905" cy="1055905"/>
            <a:chOff x="0" y="0"/>
            <a:chExt cx="2311400" cy="2311400"/>
          </a:xfrm>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10" name="Group 10"/>
          <p:cNvGrpSpPr/>
          <p:nvPr/>
        </p:nvGrpSpPr>
        <p:grpSpPr>
          <a:xfrm>
            <a:off x="9680066" y="1748171"/>
            <a:ext cx="1055905" cy="1055905"/>
            <a:chOff x="0" y="0"/>
            <a:chExt cx="2311400" cy="2311400"/>
          </a:xfrm>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1980538"/>
            <a:ext cx="661813" cy="684205"/>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3367709"/>
            <a:ext cx="661813" cy="68420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4874114"/>
            <a:ext cx="661813" cy="684205"/>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6235086"/>
            <a:ext cx="661813" cy="684205"/>
          </a:xfrm>
          <a:prstGeom prst="rect">
            <a:avLst/>
          </a:prstGeom>
        </p:spPr>
      </p:pic>
      <p:pic>
        <p:nvPicPr>
          <p:cNvPr id="16" name="Picture 16"/>
          <p:cNvPicPr>
            <a:picLocks noChangeAspect="1"/>
          </p:cNvPicPr>
          <p:nvPr/>
        </p:nvPicPr>
        <p:blipFill>
          <a:blip r:embed="rId5"/>
          <a:srcRect l="28629"/>
          <a:stretch>
            <a:fillRect/>
          </a:stretch>
        </p:blipFill>
        <p:spPr>
          <a:xfrm>
            <a:off x="0" y="-38100"/>
            <a:ext cx="4575916" cy="2802384"/>
          </a:xfrm>
          <a:prstGeom prst="rect">
            <a:avLst/>
          </a:prstGeom>
        </p:spPr>
      </p:pic>
      <p:sp>
        <p:nvSpPr>
          <p:cNvPr id="17" name="TextBox 17"/>
          <p:cNvSpPr txBox="1"/>
          <p:nvPr/>
        </p:nvSpPr>
        <p:spPr>
          <a:xfrm>
            <a:off x="734880" y="3367709"/>
            <a:ext cx="5817742" cy="21653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What do I get?</a:t>
            </a:r>
          </a:p>
        </p:txBody>
      </p:sp>
      <p:sp>
        <p:nvSpPr>
          <p:cNvPr id="18" name="TextBox 18"/>
          <p:cNvSpPr txBox="1"/>
          <p:nvPr/>
        </p:nvSpPr>
        <p:spPr>
          <a:xfrm>
            <a:off x="1028700" y="6285991"/>
            <a:ext cx="5538304" cy="1590675"/>
          </a:xfrm>
          <a:prstGeom prst="rect">
            <a:avLst/>
          </a:prstGeom>
        </p:spPr>
        <p:txBody>
          <a:bodyPr lIns="0" tIns="0" rIns="0" bIns="0" rtlCol="0" anchor="t">
            <a:spAutoFit/>
          </a:bodyPr>
          <a:lstStyle/>
          <a:p>
            <a:pPr>
              <a:lnSpc>
                <a:spcPts val="4079"/>
              </a:lnSpc>
            </a:pPr>
            <a:r>
              <a:rPr lang="en-US" sz="3400">
                <a:solidFill>
                  <a:srgbClr val="191919"/>
                </a:solidFill>
                <a:latin typeface="Telegraf"/>
              </a:rPr>
              <a:t>Financial assistance to help Soldiers with voluntary civilian education pursuits.</a:t>
            </a:r>
          </a:p>
        </p:txBody>
      </p:sp>
      <p:sp>
        <p:nvSpPr>
          <p:cNvPr id="19" name="TextBox 19"/>
          <p:cNvSpPr txBox="1"/>
          <p:nvPr/>
        </p:nvSpPr>
        <p:spPr>
          <a:xfrm>
            <a:off x="11173118" y="1811303"/>
            <a:ext cx="5538304" cy="853440"/>
          </a:xfrm>
          <a:prstGeom prst="rect">
            <a:avLst/>
          </a:prstGeom>
        </p:spPr>
        <p:txBody>
          <a:bodyPr lIns="0" tIns="0" rIns="0" bIns="0" rtlCol="0" anchor="t">
            <a:spAutoFit/>
          </a:bodyPr>
          <a:lstStyle/>
          <a:p>
            <a:pPr algn="l">
              <a:lnSpc>
                <a:spcPts val="3359"/>
              </a:lnSpc>
            </a:pPr>
            <a:r>
              <a:rPr lang="en-US" sz="2400" spc="48">
                <a:solidFill>
                  <a:srgbClr val="FFFFFF"/>
                </a:solidFill>
                <a:latin typeface="Telegraf"/>
              </a:rPr>
              <a:t>Pays directly to the Education Institution on behalf of Soldier</a:t>
            </a:r>
          </a:p>
        </p:txBody>
      </p:sp>
      <p:sp>
        <p:nvSpPr>
          <p:cNvPr id="20" name="TextBox 20"/>
          <p:cNvSpPr txBox="1"/>
          <p:nvPr/>
        </p:nvSpPr>
        <p:spPr>
          <a:xfrm>
            <a:off x="11173118" y="3454542"/>
            <a:ext cx="6287801" cy="434340"/>
          </a:xfrm>
          <a:prstGeom prst="rect">
            <a:avLst/>
          </a:prstGeom>
        </p:spPr>
        <p:txBody>
          <a:bodyPr lIns="0" tIns="0" rIns="0" bIns="0" rtlCol="0" anchor="t">
            <a:spAutoFit/>
          </a:bodyPr>
          <a:lstStyle/>
          <a:p>
            <a:pPr marL="0" lvl="1" indent="0" algn="l">
              <a:lnSpc>
                <a:spcPts val="3359"/>
              </a:lnSpc>
              <a:spcBef>
                <a:spcPct val="0"/>
              </a:spcBef>
            </a:pPr>
            <a:r>
              <a:rPr lang="en-US" sz="2400" spc="48">
                <a:solidFill>
                  <a:srgbClr val="FFFFFF"/>
                </a:solidFill>
                <a:latin typeface="Telegraf"/>
              </a:rPr>
              <a:t>Pays up to $250 per semester hour</a:t>
            </a:r>
          </a:p>
        </p:txBody>
      </p:sp>
      <p:sp>
        <p:nvSpPr>
          <p:cNvPr id="21" name="TextBox 21"/>
          <p:cNvSpPr txBox="1"/>
          <p:nvPr/>
        </p:nvSpPr>
        <p:spPr>
          <a:xfrm>
            <a:off x="11173118" y="4797914"/>
            <a:ext cx="5538304" cy="853440"/>
          </a:xfrm>
          <a:prstGeom prst="rect">
            <a:avLst/>
          </a:prstGeom>
        </p:spPr>
        <p:txBody>
          <a:bodyPr lIns="0" tIns="0" rIns="0" bIns="0" rtlCol="0" anchor="t">
            <a:spAutoFit/>
          </a:bodyPr>
          <a:lstStyle/>
          <a:p>
            <a:pPr marL="0" lvl="1" indent="0" algn="l">
              <a:lnSpc>
                <a:spcPts val="3359"/>
              </a:lnSpc>
              <a:spcBef>
                <a:spcPct val="0"/>
              </a:spcBef>
            </a:pPr>
            <a:r>
              <a:rPr lang="en-US" sz="2400" spc="48">
                <a:solidFill>
                  <a:srgbClr val="FFFFFF"/>
                </a:solidFill>
                <a:latin typeface="Telegraf"/>
              </a:rPr>
              <a:t>Receive up to 16 semester hours per fiscal year</a:t>
            </a:r>
          </a:p>
        </p:txBody>
      </p:sp>
      <p:sp>
        <p:nvSpPr>
          <p:cNvPr id="22" name="TextBox 22"/>
          <p:cNvSpPr txBox="1"/>
          <p:nvPr/>
        </p:nvSpPr>
        <p:spPr>
          <a:xfrm>
            <a:off x="11173118" y="6076173"/>
            <a:ext cx="5538304" cy="21107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May be used for up to 130 semester hours for an undergraduate degree, 39 semester hours for a graduate degree, and 21 semester hours for certificates</a:t>
            </a:r>
          </a:p>
        </p:txBody>
      </p:sp>
      <p:sp>
        <p:nvSpPr>
          <p:cNvPr id="23" name="TextBox 23"/>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191919"/>
                </a:solidFill>
                <a:latin typeface="Telegraf Medium"/>
              </a:rPr>
              <a:t>TN ARMY NATIONAL GUARD EDUCATION SERVICES OFFICE</a:t>
            </a:r>
          </a:p>
        </p:txBody>
      </p:sp>
      <p:sp>
        <p:nvSpPr>
          <p:cNvPr id="25" name="TextBox 24">
            <a:extLst>
              <a:ext uri="{FF2B5EF4-FFF2-40B4-BE49-F238E27FC236}">
                <a16:creationId xmlns:a16="http://schemas.microsoft.com/office/drawing/2014/main" id="{98BDF272-9B9E-432C-BB9C-0D42C10498E8}"/>
              </a:ext>
            </a:extLst>
          </p:cNvPr>
          <p:cNvSpPr txBox="1"/>
          <p:nvPr/>
        </p:nvSpPr>
        <p:spPr>
          <a:xfrm>
            <a:off x="1272235" y="8158925"/>
            <a:ext cx="5051233" cy="335989"/>
          </a:xfrm>
          <a:prstGeom prst="rect">
            <a:avLst/>
          </a:prstGeom>
          <a:noFill/>
        </p:spPr>
        <p:txBody>
          <a:bodyPr wrap="square">
            <a:spAutoFit/>
          </a:bodyPr>
          <a:lstStyle/>
          <a:p>
            <a:pPr marL="0" lvl="0" indent="0" algn="l">
              <a:lnSpc>
                <a:spcPts val="1913"/>
              </a:lnSpc>
              <a:spcBef>
                <a:spcPct val="0"/>
              </a:spcBef>
            </a:pPr>
            <a:r>
              <a:rPr lang="en-US" sz="1800" spc="159" dirty="0">
                <a:solidFill>
                  <a:srgbClr val="191919"/>
                </a:solidFill>
                <a:latin typeface="Telegraf Medium"/>
              </a:rPr>
              <a:t> www.armyignited.army.mil/student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blip>
          <a:srcRect t="4355"/>
          <a:stretch>
            <a:fillRect/>
          </a:stretch>
        </p:blipFill>
        <p:spPr>
          <a:xfrm>
            <a:off x="0" y="0"/>
            <a:ext cx="14935200" cy="10287000"/>
          </a:xfrm>
          <a:prstGeom prst="rect">
            <a:avLst/>
          </a:prstGeom>
        </p:spPr>
      </p:pic>
      <p:sp>
        <p:nvSpPr>
          <p:cNvPr id="3" name="AutoShape 3"/>
          <p:cNvSpPr/>
          <p:nvPr/>
        </p:nvSpPr>
        <p:spPr>
          <a:xfrm>
            <a:off x="9144000" y="0"/>
            <a:ext cx="9144000" cy="10287000"/>
          </a:xfrm>
          <a:prstGeom prst="rect">
            <a:avLst/>
          </a:prstGeom>
          <a:solidFill>
            <a:srgbClr val="FEE600"/>
          </a:solidFill>
        </p:spPr>
        <p:txBody>
          <a:bodyPr/>
          <a:lstStyle/>
          <a:p>
            <a:endParaRPr lang="en-US"/>
          </a:p>
        </p:txBody>
      </p:sp>
      <p:pic>
        <p:nvPicPr>
          <p:cNvPr id="4" name="Picture 4"/>
          <p:cNvPicPr>
            <a:picLocks noChangeAspect="1"/>
          </p:cNvPicPr>
          <p:nvPr/>
        </p:nvPicPr>
        <p:blipFill>
          <a:blip r:embed="rId3"/>
          <a:srcRect r="22968"/>
          <a:stretch>
            <a:fillRect/>
          </a:stretch>
        </p:blipFill>
        <p:spPr>
          <a:xfrm>
            <a:off x="13349103" y="0"/>
            <a:ext cx="4938897" cy="2802384"/>
          </a:xfrm>
          <a:prstGeom prst="rect">
            <a:avLst/>
          </a:prstGeom>
        </p:spPr>
      </p:pic>
      <p:grpSp>
        <p:nvGrpSpPr>
          <p:cNvPr id="5" name="Group 5"/>
          <p:cNvGrpSpPr/>
          <p:nvPr/>
        </p:nvGrpSpPr>
        <p:grpSpPr>
          <a:xfrm>
            <a:off x="891952" y="1476220"/>
            <a:ext cx="7546188" cy="6427438"/>
            <a:chOff x="-23905" y="-436623"/>
            <a:chExt cx="10061584" cy="8569918"/>
          </a:xfrm>
        </p:grpSpPr>
        <p:sp>
          <p:nvSpPr>
            <p:cNvPr id="6" name="TextBox 6"/>
            <p:cNvSpPr txBox="1"/>
            <p:nvPr/>
          </p:nvSpPr>
          <p:spPr>
            <a:xfrm>
              <a:off x="-23905" y="-436623"/>
              <a:ext cx="10037679" cy="1003251"/>
            </a:xfrm>
            <a:prstGeom prst="rect">
              <a:avLst/>
            </a:prstGeom>
          </p:spPr>
          <p:txBody>
            <a:bodyPr lIns="0" tIns="0" rIns="0" bIns="0" rtlCol="0" anchor="t">
              <a:spAutoFit/>
            </a:bodyPr>
            <a:lstStyle/>
            <a:p>
              <a:pPr algn="ctr">
                <a:lnSpc>
                  <a:spcPts val="5685"/>
                </a:lnSpc>
              </a:pPr>
              <a:r>
                <a:rPr lang="en-US" sz="4737" dirty="0">
                  <a:solidFill>
                    <a:srgbClr val="FFFFFF"/>
                  </a:solidFill>
                  <a:latin typeface="Telegraf Bold"/>
                </a:rPr>
                <a:t>What to know</a:t>
              </a:r>
            </a:p>
          </p:txBody>
        </p:sp>
        <p:sp>
          <p:nvSpPr>
            <p:cNvPr id="7" name="TextBox 7"/>
            <p:cNvSpPr txBox="1"/>
            <p:nvPr/>
          </p:nvSpPr>
          <p:spPr>
            <a:xfrm>
              <a:off x="0" y="1166088"/>
              <a:ext cx="10037679" cy="6967207"/>
            </a:xfrm>
            <a:prstGeom prst="rect">
              <a:avLst/>
            </a:prstGeom>
          </p:spPr>
          <p:txBody>
            <a:bodyPr lIns="0" tIns="0" rIns="0" bIns="0" rtlCol="0" anchor="t">
              <a:spAutoFit/>
            </a:bodyPr>
            <a:lstStyle/>
            <a:p>
              <a:pPr>
                <a:lnSpc>
                  <a:spcPts val="4096"/>
                </a:lnSpc>
              </a:pPr>
              <a:r>
                <a:rPr lang="en-US" sz="2926" spc="58" dirty="0">
                  <a:solidFill>
                    <a:srgbClr val="FFFFFF"/>
                  </a:solidFill>
                  <a:latin typeface="Telegraf"/>
                </a:rPr>
                <a:t>- FTA will not pay for a second degree at any level</a:t>
              </a:r>
            </a:p>
            <a:p>
              <a:pPr>
                <a:lnSpc>
                  <a:spcPts val="4096"/>
                </a:lnSpc>
              </a:pPr>
              <a:r>
                <a:rPr lang="en-US" sz="2926" spc="58" dirty="0">
                  <a:solidFill>
                    <a:srgbClr val="FFFFFF"/>
                  </a:solidFill>
                  <a:latin typeface="Telegraf"/>
                </a:rPr>
                <a:t>- Receiving grades of D or F for undergraduate courses or C, D, or F for graduate courses will result in recoupment of any FTA funds paid</a:t>
              </a:r>
            </a:p>
            <a:p>
              <a:pPr>
                <a:lnSpc>
                  <a:spcPts val="4096"/>
                </a:lnSpc>
              </a:pPr>
              <a:r>
                <a:rPr lang="en-US" sz="2926" spc="58" dirty="0">
                  <a:solidFill>
                    <a:srgbClr val="FFFFFF"/>
                  </a:solidFill>
                  <a:latin typeface="Telegraf"/>
                </a:rPr>
                <a:t>- Officers incur a service obligation when using FTA</a:t>
              </a:r>
            </a:p>
            <a:p>
              <a:pPr>
                <a:lnSpc>
                  <a:spcPts val="4096"/>
                </a:lnSpc>
              </a:pPr>
              <a:r>
                <a:rPr lang="en-US" sz="2926" spc="58" dirty="0">
                  <a:solidFill>
                    <a:srgbClr val="FFFFFF"/>
                  </a:solidFill>
                  <a:latin typeface="Telegraf"/>
                </a:rPr>
                <a:t>- FTA can be used in conjunction with TN STRONG Act and all GI Bill programs</a:t>
              </a:r>
            </a:p>
          </p:txBody>
        </p:sp>
      </p:grpSp>
      <p:grpSp>
        <p:nvGrpSpPr>
          <p:cNvPr id="8" name="Group 8"/>
          <p:cNvGrpSpPr/>
          <p:nvPr/>
        </p:nvGrpSpPr>
        <p:grpSpPr>
          <a:xfrm>
            <a:off x="9358907" y="1852439"/>
            <a:ext cx="10506706" cy="6051218"/>
            <a:chOff x="33297" y="954312"/>
            <a:chExt cx="14008941" cy="2566985"/>
          </a:xfrm>
        </p:grpSpPr>
        <p:sp>
          <p:nvSpPr>
            <p:cNvPr id="9" name="TextBox 9"/>
            <p:cNvSpPr txBox="1"/>
            <p:nvPr/>
          </p:nvSpPr>
          <p:spPr>
            <a:xfrm>
              <a:off x="2977737" y="954312"/>
              <a:ext cx="11064501" cy="223043"/>
            </a:xfrm>
            <a:prstGeom prst="rect">
              <a:avLst/>
            </a:prstGeom>
          </p:spPr>
          <p:txBody>
            <a:bodyPr lIns="0" tIns="0" rIns="0" bIns="0" rtlCol="0" anchor="t">
              <a:spAutoFit/>
            </a:bodyPr>
            <a:lstStyle/>
            <a:p>
              <a:pPr>
                <a:lnSpc>
                  <a:spcPts val="4100"/>
                </a:lnSpc>
              </a:pPr>
              <a:r>
                <a:rPr lang="en-US" sz="3417" dirty="0">
                  <a:solidFill>
                    <a:srgbClr val="191919"/>
                  </a:solidFill>
                  <a:latin typeface="Telegraf Bold"/>
                </a:rPr>
                <a:t>Continued:</a:t>
              </a:r>
            </a:p>
          </p:txBody>
        </p:sp>
        <p:sp>
          <p:nvSpPr>
            <p:cNvPr id="10" name="TextBox 10"/>
            <p:cNvSpPr txBox="1"/>
            <p:nvPr/>
          </p:nvSpPr>
          <p:spPr>
            <a:xfrm>
              <a:off x="33297" y="1669060"/>
              <a:ext cx="11064501" cy="1852237"/>
            </a:xfrm>
            <a:prstGeom prst="rect">
              <a:avLst/>
            </a:prstGeom>
          </p:spPr>
          <p:txBody>
            <a:bodyPr lIns="0" tIns="0" rIns="0" bIns="0" rtlCol="0" anchor="t">
              <a:spAutoFit/>
            </a:bodyPr>
            <a:lstStyle/>
            <a:p>
              <a:pPr marL="457200" indent="-457200">
                <a:buFontTx/>
                <a:buChar char="-"/>
              </a:pPr>
              <a:r>
                <a:rPr lang="en-US" sz="3200" spc="52" dirty="0">
                  <a:solidFill>
                    <a:srgbClr val="191919"/>
                  </a:solidFill>
                  <a:latin typeface="Telegraf" panose="020B0604020202020204" charset="0"/>
                </a:rPr>
                <a:t>Be c</a:t>
              </a:r>
              <a:r>
                <a:rPr lang="en-US" sz="3200" spc="34" dirty="0">
                  <a:solidFill>
                    <a:srgbClr val="191919"/>
                  </a:solidFill>
                  <a:latin typeface="Telegraf" panose="020B0604020202020204" charset="0"/>
                </a:rPr>
                <a:t>urrently serving in the ARNG.</a:t>
              </a:r>
            </a:p>
            <a:p>
              <a:pPr marL="457200" indent="-457200">
                <a:buFontTx/>
                <a:buChar char="-"/>
              </a:pPr>
              <a:r>
                <a:rPr lang="en-US" sz="3200" spc="34" dirty="0">
                  <a:solidFill>
                    <a:srgbClr val="191919"/>
                  </a:solidFill>
                  <a:latin typeface="Telegraf" panose="020B0604020202020204" charset="0"/>
                </a:rPr>
                <a:t>Soldiers must submit their TA request no later than 7 days prior to the course.</a:t>
              </a:r>
            </a:p>
            <a:p>
              <a:pPr marL="457200" indent="-457200">
                <a:buFontTx/>
                <a:buChar char="-"/>
              </a:pPr>
              <a:r>
                <a:rPr lang="en-US" sz="3200" spc="34" dirty="0">
                  <a:solidFill>
                    <a:srgbClr val="191919"/>
                  </a:solidFill>
                  <a:latin typeface="Telegraf" panose="020B0604020202020204" charset="0"/>
                </a:rPr>
                <a:t>Evaluated Degree plan is required after 2 classes.</a:t>
              </a:r>
            </a:p>
            <a:p>
              <a:pPr marL="457200" indent="-457200">
                <a:buFontTx/>
                <a:buChar char="-"/>
              </a:pPr>
              <a:r>
                <a:rPr lang="en-US" sz="3200" spc="58" dirty="0">
                  <a:latin typeface="Telegraf"/>
                </a:rPr>
                <a:t>Flagged Soldiers are ineligible for FTA</a:t>
              </a:r>
            </a:p>
            <a:p>
              <a:pPr marL="457200" indent="-457200">
                <a:buFontTx/>
                <a:buChar char="-"/>
              </a:pPr>
              <a:r>
                <a:rPr lang="en-US" sz="3200" spc="58" dirty="0">
                  <a:latin typeface="Telegraf"/>
                </a:rPr>
                <a:t>Register through </a:t>
              </a:r>
              <a:r>
                <a:rPr lang="en-US" sz="3200" spc="58" dirty="0" err="1">
                  <a:latin typeface="Telegraf"/>
                </a:rPr>
                <a:t>ArmyIgnitED</a:t>
              </a:r>
              <a:endParaRPr lang="en-US" sz="3200" spc="58" dirty="0">
                <a:latin typeface="Telegraf"/>
              </a:endParaRPr>
            </a:p>
            <a:p>
              <a:pPr marL="457200" indent="-457200">
                <a:buFontTx/>
                <a:buChar char="-"/>
              </a:pPr>
              <a:endParaRPr lang="en-US" sz="2930" spc="34" dirty="0">
                <a:latin typeface="Telegraf" panose="020B0604020202020204" charset="0"/>
              </a:endParaRPr>
            </a:p>
            <a:p>
              <a:endParaRPr lang="en-US" sz="2610" spc="34" dirty="0">
                <a:solidFill>
                  <a:srgbClr val="191919"/>
                </a:solidFill>
                <a:latin typeface="Arimo"/>
              </a:endParaRPr>
            </a:p>
          </p:txBody>
        </p:sp>
      </p:grpSp>
      <p:sp>
        <p:nvSpPr>
          <p:cNvPr id="11" name="TextBox 11"/>
          <p:cNvSpPr txBox="1"/>
          <p:nvPr/>
        </p:nvSpPr>
        <p:spPr>
          <a:xfrm>
            <a:off x="909881" y="940482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09" t="1969" r="24924"/>
          <a:stretch>
            <a:fillRect/>
          </a:stretch>
        </p:blipFill>
        <p:spPr>
          <a:xfrm>
            <a:off x="6315547" y="0"/>
            <a:ext cx="11972453" cy="8290381"/>
          </a:xfrm>
          <a:prstGeom prst="rect">
            <a:avLst/>
          </a:prstGeom>
        </p:spPr>
      </p:pic>
      <p:grpSp>
        <p:nvGrpSpPr>
          <p:cNvPr id="3" name="Group 3"/>
          <p:cNvGrpSpPr/>
          <p:nvPr/>
        </p:nvGrpSpPr>
        <p:grpSpPr>
          <a:xfrm>
            <a:off x="269123" y="3547127"/>
            <a:ext cx="8421339" cy="5425423"/>
            <a:chOff x="0" y="0"/>
            <a:chExt cx="1770377" cy="1140561"/>
          </a:xfrm>
        </p:grpSpPr>
        <p:sp>
          <p:nvSpPr>
            <p:cNvPr id="4" name="Freeform 4"/>
            <p:cNvSpPr/>
            <p:nvPr/>
          </p:nvSpPr>
          <p:spPr>
            <a:xfrm>
              <a:off x="0" y="0"/>
              <a:ext cx="1770378" cy="1140561"/>
            </a:xfrm>
            <a:custGeom>
              <a:avLst/>
              <a:gdLst/>
              <a:ahLst/>
              <a:cxnLst/>
              <a:rect l="l" t="t" r="r" b="b"/>
              <a:pathLst>
                <a:path w="1770378" h="1140561">
                  <a:moveTo>
                    <a:pt x="1645917" y="1140560"/>
                  </a:moveTo>
                  <a:lnTo>
                    <a:pt x="124460" y="1140560"/>
                  </a:lnTo>
                  <a:cubicBezTo>
                    <a:pt x="55880" y="1140560"/>
                    <a:pt x="0" y="1084680"/>
                    <a:pt x="0" y="1016100"/>
                  </a:cubicBezTo>
                  <a:lnTo>
                    <a:pt x="0" y="124460"/>
                  </a:lnTo>
                  <a:cubicBezTo>
                    <a:pt x="0" y="55880"/>
                    <a:pt x="55880" y="0"/>
                    <a:pt x="124460" y="0"/>
                  </a:cubicBezTo>
                  <a:lnTo>
                    <a:pt x="1645918" y="0"/>
                  </a:lnTo>
                  <a:cubicBezTo>
                    <a:pt x="1714497" y="0"/>
                    <a:pt x="1770378" y="55880"/>
                    <a:pt x="1770378" y="124460"/>
                  </a:cubicBezTo>
                  <a:lnTo>
                    <a:pt x="1770378" y="1016101"/>
                  </a:lnTo>
                  <a:cubicBezTo>
                    <a:pt x="1770378" y="1084681"/>
                    <a:pt x="1714497" y="1140561"/>
                    <a:pt x="1645918" y="1140561"/>
                  </a:cubicBezTo>
                  <a:close/>
                </a:path>
              </a:pathLst>
            </a:custGeom>
            <a:solidFill>
              <a:srgbClr val="FEE600"/>
            </a:solidFill>
          </p:spPr>
          <p:txBody>
            <a:bodyPr/>
            <a:lstStyle/>
            <a:p>
              <a:endParaRPr lang="en-US"/>
            </a:p>
          </p:txBody>
        </p:sp>
      </p:grpSp>
      <p:sp>
        <p:nvSpPr>
          <p:cNvPr id="5" name="TextBox 5"/>
          <p:cNvSpPr txBox="1"/>
          <p:nvPr/>
        </p:nvSpPr>
        <p:spPr>
          <a:xfrm>
            <a:off x="1289116" y="4539500"/>
            <a:ext cx="6798947" cy="1833515"/>
          </a:xfrm>
          <a:prstGeom prst="rect">
            <a:avLst/>
          </a:prstGeom>
        </p:spPr>
        <p:txBody>
          <a:bodyPr lIns="0" tIns="0" rIns="0" bIns="0" rtlCol="0" anchor="t">
            <a:spAutoFit/>
          </a:bodyPr>
          <a:lstStyle/>
          <a:p>
            <a:pPr marL="0" lvl="0" indent="0" algn="ctr">
              <a:lnSpc>
                <a:spcPts val="7093"/>
              </a:lnSpc>
            </a:pPr>
            <a:r>
              <a:rPr lang="en-US" sz="7093">
                <a:solidFill>
                  <a:srgbClr val="191919"/>
                </a:solidFill>
                <a:latin typeface="Telegraf Bold Bold"/>
              </a:rPr>
              <a:t>Credentialing Assistance</a:t>
            </a:r>
            <a:endParaRPr lang="en-US" sz="7093" dirty="0">
              <a:solidFill>
                <a:srgbClr val="191919"/>
              </a:solidFill>
              <a:latin typeface="Telegraf Bold Bold"/>
            </a:endParaRPr>
          </a:p>
        </p:txBody>
      </p:sp>
      <p:sp>
        <p:nvSpPr>
          <p:cNvPr id="6" name="TextBox 6"/>
          <p:cNvSpPr txBox="1"/>
          <p:nvPr/>
        </p:nvSpPr>
        <p:spPr>
          <a:xfrm>
            <a:off x="3048000" y="6972920"/>
            <a:ext cx="3537183" cy="243656"/>
          </a:xfrm>
          <a:prstGeom prst="rect">
            <a:avLst/>
          </a:prstGeom>
        </p:spPr>
        <p:txBody>
          <a:bodyPr wrap="square" lIns="0" tIns="0" rIns="0" bIns="0" rtlCol="0" anchor="t">
            <a:spAutoFit/>
          </a:bodyPr>
          <a:lstStyle/>
          <a:p>
            <a:pPr>
              <a:lnSpc>
                <a:spcPts val="1913"/>
              </a:lnSpc>
            </a:pPr>
            <a:r>
              <a:rPr lang="en-US" sz="1594" spc="159" dirty="0">
                <a:solidFill>
                  <a:srgbClr val="191919"/>
                </a:solidFill>
                <a:latin typeface="Telegraf Medium"/>
              </a:rPr>
              <a:t>WWW.COOL.OSD.MIL/ARMY</a:t>
            </a:r>
          </a:p>
        </p:txBody>
      </p:sp>
      <p:pic>
        <p:nvPicPr>
          <p:cNvPr id="7" name="Picture 7"/>
          <p:cNvPicPr>
            <a:picLocks noChangeAspect="1"/>
          </p:cNvPicPr>
          <p:nvPr/>
        </p:nvPicPr>
        <p:blipFill>
          <a:blip r:embed="rId3"/>
          <a:srcRect l="22991" t="9935"/>
          <a:stretch>
            <a:fillRect/>
          </a:stretch>
        </p:blipFill>
        <p:spPr>
          <a:xfrm>
            <a:off x="0" y="315621"/>
            <a:ext cx="6315547" cy="3231507"/>
          </a:xfrm>
          <a:prstGeom prst="rect">
            <a:avLst/>
          </a:prstGeom>
        </p:spPr>
      </p:pic>
      <p:sp>
        <p:nvSpPr>
          <p:cNvPr id="8" name="TextBox 8"/>
          <p:cNvSpPr txBox="1"/>
          <p:nvPr/>
        </p:nvSpPr>
        <p:spPr>
          <a:xfrm>
            <a:off x="10094257"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FEE600"/>
                </a:solidFill>
                <a:latin typeface="Telegraf Medium"/>
              </a:rPr>
              <a:t>TN ARMY NATIONAL GUARD EDUCATION SERVICES OFFICE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8016"/>
          <a:stretch>
            <a:fillRect/>
          </a:stretch>
        </p:blipFill>
        <p:spPr>
          <a:xfrm>
            <a:off x="7450548" y="0"/>
            <a:ext cx="10837452" cy="10287000"/>
          </a:xfrm>
          <a:prstGeom prst="rect">
            <a:avLst/>
          </a:prstGeom>
        </p:spPr>
      </p:pic>
      <p:sp>
        <p:nvSpPr>
          <p:cNvPr id="3" name="AutoShape 3"/>
          <p:cNvSpPr/>
          <p:nvPr/>
        </p:nvSpPr>
        <p:spPr>
          <a:xfrm>
            <a:off x="0" y="0"/>
            <a:ext cx="7450548" cy="10287000"/>
          </a:xfrm>
          <a:prstGeom prst="rect">
            <a:avLst/>
          </a:prstGeom>
          <a:solidFill>
            <a:srgbClr val="FEE600"/>
          </a:solidFill>
        </p:spPr>
        <p:txBody>
          <a:bodyPr/>
          <a:lstStyle/>
          <a:p>
            <a:endParaRPr lang="en-US"/>
          </a:p>
        </p:txBody>
      </p:sp>
      <p:grpSp>
        <p:nvGrpSpPr>
          <p:cNvPr id="4" name="Group 4"/>
          <p:cNvGrpSpPr/>
          <p:nvPr/>
        </p:nvGrpSpPr>
        <p:grpSpPr>
          <a:xfrm>
            <a:off x="9680066" y="3181859"/>
            <a:ext cx="1055905" cy="1055905"/>
            <a:chOff x="0" y="0"/>
            <a:chExt cx="2311400" cy="2311400"/>
          </a:xfrm>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6" name="Group 6"/>
          <p:cNvGrpSpPr/>
          <p:nvPr/>
        </p:nvGrpSpPr>
        <p:grpSpPr>
          <a:xfrm>
            <a:off x="9680066" y="4615548"/>
            <a:ext cx="1055905" cy="1055905"/>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8" name="Group 8"/>
          <p:cNvGrpSpPr/>
          <p:nvPr/>
        </p:nvGrpSpPr>
        <p:grpSpPr>
          <a:xfrm>
            <a:off x="9680066" y="6049236"/>
            <a:ext cx="1055905" cy="1055905"/>
            <a:chOff x="0" y="0"/>
            <a:chExt cx="2311400" cy="2311400"/>
          </a:xfrm>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10" name="Group 10"/>
          <p:cNvGrpSpPr/>
          <p:nvPr/>
        </p:nvGrpSpPr>
        <p:grpSpPr>
          <a:xfrm>
            <a:off x="9680066" y="7482925"/>
            <a:ext cx="1055905" cy="1055905"/>
            <a:chOff x="0" y="0"/>
            <a:chExt cx="2311400" cy="2311400"/>
          </a:xfrm>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grpSp>
        <p:nvGrpSpPr>
          <p:cNvPr id="12" name="Group 12"/>
          <p:cNvGrpSpPr/>
          <p:nvPr/>
        </p:nvGrpSpPr>
        <p:grpSpPr>
          <a:xfrm>
            <a:off x="9680066" y="1748171"/>
            <a:ext cx="1055905" cy="1055905"/>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EE600"/>
            </a:solidFill>
          </p:spPr>
          <p:txBody>
            <a:bodyPr/>
            <a:lstStyle/>
            <a:p>
              <a:endParaRPr lang="en-US"/>
            </a:p>
          </p:txBody>
        </p:sp>
      </p:gr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9920190" y="4882441"/>
            <a:ext cx="538771" cy="522118"/>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87240" y="3448752"/>
            <a:ext cx="507879" cy="522118"/>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42370" y="6358619"/>
            <a:ext cx="997619" cy="437139"/>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64662" y="7753702"/>
            <a:ext cx="298735" cy="536943"/>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66703" y="1887503"/>
            <a:ext cx="694654" cy="714130"/>
          </a:xfrm>
          <a:prstGeom prst="rect">
            <a:avLst/>
          </a:prstGeom>
        </p:spPr>
      </p:pic>
      <p:pic>
        <p:nvPicPr>
          <p:cNvPr id="19" name="Picture 19"/>
          <p:cNvPicPr>
            <a:picLocks noChangeAspect="1"/>
          </p:cNvPicPr>
          <p:nvPr/>
        </p:nvPicPr>
        <p:blipFill>
          <a:blip r:embed="rId13"/>
          <a:srcRect l="27686" t="6336"/>
          <a:stretch>
            <a:fillRect/>
          </a:stretch>
        </p:blipFill>
        <p:spPr>
          <a:xfrm>
            <a:off x="0" y="-23174"/>
            <a:ext cx="4636413" cy="2624807"/>
          </a:xfrm>
          <a:prstGeom prst="rect">
            <a:avLst/>
          </a:prstGeom>
        </p:spPr>
      </p:pic>
      <p:sp>
        <p:nvSpPr>
          <p:cNvPr id="20" name="TextBox 20"/>
          <p:cNvSpPr txBox="1"/>
          <p:nvPr/>
        </p:nvSpPr>
        <p:spPr>
          <a:xfrm>
            <a:off x="741887" y="3115004"/>
            <a:ext cx="5817742" cy="2165351"/>
          </a:xfrm>
          <a:prstGeom prst="rect">
            <a:avLst/>
          </a:prstGeom>
        </p:spPr>
        <p:txBody>
          <a:bodyPr lIns="0" tIns="0" rIns="0" bIns="0" rtlCol="0" anchor="t">
            <a:spAutoFit/>
          </a:bodyPr>
          <a:lstStyle/>
          <a:p>
            <a:pPr marL="0" lvl="0" indent="0" algn="ctr">
              <a:lnSpc>
                <a:spcPts val="8000"/>
              </a:lnSpc>
            </a:pPr>
            <a:r>
              <a:rPr lang="en-US" sz="8000">
                <a:solidFill>
                  <a:srgbClr val="191919"/>
                </a:solidFill>
                <a:latin typeface="Telegraf Bold Bold"/>
              </a:rPr>
              <a:t>What do I get?</a:t>
            </a:r>
          </a:p>
        </p:txBody>
      </p:sp>
      <p:sp>
        <p:nvSpPr>
          <p:cNvPr id="21" name="TextBox 21"/>
          <p:cNvSpPr txBox="1"/>
          <p:nvPr/>
        </p:nvSpPr>
        <p:spPr>
          <a:xfrm>
            <a:off x="1307396" y="6350493"/>
            <a:ext cx="4686722" cy="1590675"/>
          </a:xfrm>
          <a:prstGeom prst="rect">
            <a:avLst/>
          </a:prstGeom>
        </p:spPr>
        <p:txBody>
          <a:bodyPr lIns="0" tIns="0" rIns="0" bIns="0" rtlCol="0" anchor="t">
            <a:spAutoFit/>
          </a:bodyPr>
          <a:lstStyle/>
          <a:p>
            <a:pPr>
              <a:lnSpc>
                <a:spcPts val="4079"/>
              </a:lnSpc>
            </a:pPr>
            <a:r>
              <a:rPr lang="en-US" sz="3399" dirty="0">
                <a:solidFill>
                  <a:srgbClr val="191919"/>
                </a:solidFill>
                <a:latin typeface="Telegraf"/>
              </a:rPr>
              <a:t>Take advantage</a:t>
            </a:r>
          </a:p>
          <a:p>
            <a:pPr>
              <a:lnSpc>
                <a:spcPts val="4079"/>
              </a:lnSpc>
            </a:pPr>
            <a:r>
              <a:rPr lang="en-US" sz="3400" dirty="0">
                <a:solidFill>
                  <a:srgbClr val="191919"/>
                </a:solidFill>
                <a:latin typeface="Telegraf"/>
              </a:rPr>
              <a:t>of over 1,900 available credentials.</a:t>
            </a:r>
          </a:p>
        </p:txBody>
      </p:sp>
      <p:sp>
        <p:nvSpPr>
          <p:cNvPr id="22" name="TextBox 22"/>
          <p:cNvSpPr txBox="1"/>
          <p:nvPr/>
        </p:nvSpPr>
        <p:spPr>
          <a:xfrm>
            <a:off x="11173118" y="1811303"/>
            <a:ext cx="5538304" cy="853440"/>
          </a:xfrm>
          <a:prstGeom prst="rect">
            <a:avLst/>
          </a:prstGeom>
        </p:spPr>
        <p:txBody>
          <a:bodyPr lIns="0" tIns="0" rIns="0" bIns="0" rtlCol="0" anchor="t">
            <a:spAutoFit/>
          </a:bodyPr>
          <a:lstStyle/>
          <a:p>
            <a:pPr algn="l">
              <a:lnSpc>
                <a:spcPts val="3359"/>
              </a:lnSpc>
            </a:pPr>
            <a:r>
              <a:rPr lang="en-US" sz="2400" spc="48">
                <a:solidFill>
                  <a:srgbClr val="FFFFFF"/>
                </a:solidFill>
                <a:latin typeface="Telegraf"/>
              </a:rPr>
              <a:t>Up to $4,000 each FY to pursue any credentials listed</a:t>
            </a:r>
          </a:p>
        </p:txBody>
      </p:sp>
      <p:sp>
        <p:nvSpPr>
          <p:cNvPr id="23" name="TextBox 23"/>
          <p:cNvSpPr txBox="1"/>
          <p:nvPr/>
        </p:nvSpPr>
        <p:spPr>
          <a:xfrm>
            <a:off x="11173118" y="3244992"/>
            <a:ext cx="6287801" cy="853440"/>
          </a:xfrm>
          <a:prstGeom prst="rect">
            <a:avLst/>
          </a:prstGeom>
        </p:spPr>
        <p:txBody>
          <a:bodyPr lIns="0" tIns="0" rIns="0" bIns="0" rtlCol="0" anchor="t">
            <a:spAutoFit/>
          </a:bodyPr>
          <a:lstStyle/>
          <a:p>
            <a:pPr marL="0" lvl="1" indent="0" algn="l">
              <a:lnSpc>
                <a:spcPts val="3359"/>
              </a:lnSpc>
              <a:spcBef>
                <a:spcPct val="0"/>
              </a:spcBef>
            </a:pPr>
            <a:r>
              <a:rPr lang="en-US" sz="2400" spc="48">
                <a:solidFill>
                  <a:srgbClr val="FFFFFF"/>
                </a:solidFill>
                <a:latin typeface="Telegraf"/>
              </a:rPr>
              <a:t>Classroom, hands on, or on-line/blended training expenses</a:t>
            </a:r>
          </a:p>
        </p:txBody>
      </p:sp>
      <p:sp>
        <p:nvSpPr>
          <p:cNvPr id="24" name="TextBox 24"/>
          <p:cNvSpPr txBox="1"/>
          <p:nvPr/>
        </p:nvSpPr>
        <p:spPr>
          <a:xfrm>
            <a:off x="11173118" y="4846014"/>
            <a:ext cx="5538304" cy="434340"/>
          </a:xfrm>
          <a:prstGeom prst="rect">
            <a:avLst/>
          </a:prstGeom>
        </p:spPr>
        <p:txBody>
          <a:bodyPr lIns="0" tIns="0" rIns="0" bIns="0" rtlCol="0" anchor="t">
            <a:spAutoFit/>
          </a:bodyPr>
          <a:lstStyle/>
          <a:p>
            <a:pPr marL="0" lvl="1" indent="0" algn="l">
              <a:lnSpc>
                <a:spcPts val="3359"/>
              </a:lnSpc>
              <a:spcBef>
                <a:spcPct val="0"/>
              </a:spcBef>
            </a:pPr>
            <a:r>
              <a:rPr lang="en-US" sz="2400" spc="48">
                <a:solidFill>
                  <a:srgbClr val="FFFFFF"/>
                </a:solidFill>
                <a:latin typeface="Telegraf"/>
              </a:rPr>
              <a:t>Manuals, study guides, textbooks</a:t>
            </a:r>
          </a:p>
        </p:txBody>
      </p:sp>
      <p:sp>
        <p:nvSpPr>
          <p:cNvPr id="25" name="TextBox 25"/>
          <p:cNvSpPr txBox="1"/>
          <p:nvPr/>
        </p:nvSpPr>
        <p:spPr>
          <a:xfrm>
            <a:off x="11173118" y="6321918"/>
            <a:ext cx="5538304" cy="434340"/>
          </a:xfrm>
          <a:prstGeom prst="rect">
            <a:avLst/>
          </a:prstGeom>
        </p:spPr>
        <p:txBody>
          <a:bodyPr lIns="0" tIns="0" rIns="0" bIns="0" rtlCol="0" anchor="t">
            <a:spAutoFit/>
          </a:bodyPr>
          <a:lstStyle/>
          <a:p>
            <a:pPr marL="0" lvl="1" indent="0" algn="l">
              <a:lnSpc>
                <a:spcPts val="3359"/>
              </a:lnSpc>
              <a:spcBef>
                <a:spcPct val="0"/>
              </a:spcBef>
            </a:pPr>
            <a:r>
              <a:rPr lang="en-US" sz="2400" spc="48">
                <a:solidFill>
                  <a:srgbClr val="FFFFFF"/>
                </a:solidFill>
                <a:latin typeface="Telegraf"/>
              </a:rPr>
              <a:t>Associated materials</a:t>
            </a:r>
          </a:p>
        </p:txBody>
      </p:sp>
      <p:sp>
        <p:nvSpPr>
          <p:cNvPr id="26" name="TextBox 26"/>
          <p:cNvSpPr txBox="1"/>
          <p:nvPr/>
        </p:nvSpPr>
        <p:spPr>
          <a:xfrm>
            <a:off x="11173118" y="7406725"/>
            <a:ext cx="5538304" cy="1691640"/>
          </a:xfrm>
          <a:prstGeom prst="rect">
            <a:avLst/>
          </a:prstGeom>
        </p:spPr>
        <p:txBody>
          <a:bodyPr lIns="0" tIns="0" rIns="0" bIns="0" rtlCol="0" anchor="t">
            <a:spAutoFit/>
          </a:bodyPr>
          <a:lstStyle/>
          <a:p>
            <a:pPr marL="0" lvl="1" indent="0" algn="l">
              <a:lnSpc>
                <a:spcPts val="3359"/>
              </a:lnSpc>
              <a:spcBef>
                <a:spcPct val="0"/>
              </a:spcBef>
            </a:pPr>
            <a:r>
              <a:rPr lang="en-US" sz="2400" spc="48">
                <a:solidFill>
                  <a:srgbClr val="FFFFFF"/>
                </a:solidFill>
                <a:latin typeface="Telegraf"/>
              </a:rPr>
              <a:t>Processing fees, test fees, or related fees for continuing educaiton requirements, and recertifications of credentials</a:t>
            </a:r>
          </a:p>
        </p:txBody>
      </p:sp>
      <p:sp>
        <p:nvSpPr>
          <p:cNvPr id="27" name="TextBox 27"/>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a:solidFill>
                  <a:srgbClr val="191919"/>
                </a:solidFill>
                <a:latin typeface="Telegraf Medium"/>
              </a:rPr>
              <a:t>TN ARMY NATIONAL GUARD EDUCATION SERVICES OFFICE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58562DFCB2D04288AF6ED1DFEB69AB" ma:contentTypeVersion="11" ma:contentTypeDescription="Create a new document." ma:contentTypeScope="" ma:versionID="5662ab5ab1173f05aa410bda70499c55">
  <xsd:schema xmlns:xsd="http://www.w3.org/2001/XMLSchema" xmlns:xs="http://www.w3.org/2001/XMLSchema" xmlns:p="http://schemas.microsoft.com/office/2006/metadata/properties" xmlns:ns2="6df22af5-9898-419a-b5e7-433d7432ea12" xmlns:ns3="a18079a0-0535-483f-b43b-82dd265d8867" targetNamespace="http://schemas.microsoft.com/office/2006/metadata/properties" ma:root="true" ma:fieldsID="63e0dac44dea8f64a2e1c744778fe078" ns2:_="" ns3:_="">
    <xsd:import namespace="6df22af5-9898-419a-b5e7-433d7432ea12"/>
    <xsd:import namespace="a18079a0-0535-483f-b43b-82dd265d8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22af5-9898-419a-b5e7-433d7432ea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8079a0-0535-483f-b43b-82dd265d88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31d851-7b27-480b-baf3-3e185ac95669}" ma:internalName="TaxCatchAll" ma:showField="CatchAllData" ma:web="a18079a0-0535-483f-b43b-82dd265d8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f22af5-9898-419a-b5e7-433d7432ea12">
      <Terms xmlns="http://schemas.microsoft.com/office/infopath/2007/PartnerControls"/>
    </lcf76f155ced4ddcb4097134ff3c332f>
    <TaxCatchAll xmlns="a18079a0-0535-483f-b43b-82dd265d8867" xsi:nil="true"/>
  </documentManagement>
</p:properties>
</file>

<file path=customXml/itemProps1.xml><?xml version="1.0" encoding="utf-8"?>
<ds:datastoreItem xmlns:ds="http://schemas.openxmlformats.org/officeDocument/2006/customXml" ds:itemID="{411859CF-9019-4FAB-BF5B-B814C05BF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22af5-9898-419a-b5e7-433d7432ea12"/>
    <ds:schemaRef ds:uri="a18079a0-0535-483f-b43b-82dd265d8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E10CC-77D9-4616-8BE0-FACA297A8536}">
  <ds:schemaRefs>
    <ds:schemaRef ds:uri="http://schemas.microsoft.com/sharepoint/v3/contenttype/forms"/>
  </ds:schemaRefs>
</ds:datastoreItem>
</file>

<file path=customXml/itemProps3.xml><?xml version="1.0" encoding="utf-8"?>
<ds:datastoreItem xmlns:ds="http://schemas.openxmlformats.org/officeDocument/2006/customXml" ds:itemID="{A698F67B-BA76-4974-8183-36C7C4BB1A67}">
  <ds:schemaRefs>
    <ds:schemaRef ds:uri="http://schemas.microsoft.com/office/2006/metadata/properties"/>
    <ds:schemaRef ds:uri="http://schemas.microsoft.com/office/infopath/2007/PartnerControls"/>
    <ds:schemaRef ds:uri="6df22af5-9898-419a-b5e7-433d7432ea12"/>
    <ds:schemaRef ds:uri="a18079a0-0535-483f-b43b-82dd265d8867"/>
  </ds:schemaRefs>
</ds:datastoreItem>
</file>

<file path=docProps/app.xml><?xml version="1.0" encoding="utf-8"?>
<Properties xmlns="http://schemas.openxmlformats.org/officeDocument/2006/extended-properties" xmlns:vt="http://schemas.openxmlformats.org/officeDocument/2006/docPropsVTypes">
  <TotalTime>4229</TotalTime>
  <Words>4183</Words>
  <Application>Microsoft Office PowerPoint</Application>
  <PresentationFormat>Custom</PresentationFormat>
  <Paragraphs>479</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Arimo</vt:lpstr>
      <vt:lpstr>Telegraf Bold Bold</vt:lpstr>
      <vt:lpstr>Arimo Bold</vt:lpstr>
      <vt:lpstr>Telegraf Medium</vt:lpstr>
      <vt:lpstr>Calibri</vt:lpstr>
      <vt:lpstr>Telegraf</vt:lpstr>
      <vt:lpstr>Telegraf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Benefits Briefing</dc:title>
  <dc:creator>McClanahan, James N CW2 USARMY NG TNARNG (USA)</dc:creator>
  <cp:lastModifiedBy>Vaughn, Stephanie M CIV NG TNARNG (USA)</cp:lastModifiedBy>
  <cp:revision>37</cp:revision>
  <dcterms:created xsi:type="dcterms:W3CDTF">2006-08-16T00:00:00Z</dcterms:created>
  <dcterms:modified xsi:type="dcterms:W3CDTF">2024-02-26T17:25:46Z</dcterms:modified>
  <dc:identifier>DAE-VRryX4k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0x010100E858562DFCB2D04288AF6ED1DFEB69AB</vt:lpwstr>
  </property>
</Properties>
</file>