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val="204365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55740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25944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09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810227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smtClean="0"/>
              <a:t>Insert Slide Heading</a:t>
            </a:r>
            <a:endParaRPr lang="en-US" dirty="0"/>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26138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FFFF"/>
                </a:solidFill>
                <a:cs typeface="PermianSlabSerifTypeface"/>
              </a:rPr>
              <a:t>Presenter Name</a:t>
            </a:r>
            <a:br>
              <a:rPr lang="en-US" sz="3000" b="1" dirty="0" smtClean="0">
                <a:solidFill>
                  <a:srgbClr val="FFFFFF"/>
                </a:solidFill>
                <a:cs typeface="PermianSlabSerifTypeface"/>
              </a:rPr>
            </a:br>
            <a:r>
              <a:rPr lang="en-US" sz="3000" b="1" dirty="0" smtClean="0">
                <a:solidFill>
                  <a:srgbClr val="FFFFFF"/>
                </a:solidFill>
                <a:cs typeface="PermianSlabSerifTypeface"/>
              </a:rPr>
              <a:t>Title</a:t>
            </a:r>
            <a:br>
              <a:rPr lang="en-US" sz="3000" b="1" dirty="0" smtClean="0">
                <a:solidFill>
                  <a:srgbClr val="FFFFFF"/>
                </a:solidFill>
                <a:cs typeface="PermianSlabSerifTypeface"/>
              </a:rPr>
            </a:br>
            <a:r>
              <a:rPr lang="en-US" sz="3000" b="1" dirty="0" smtClean="0">
                <a:solidFill>
                  <a:srgbClr val="FFFFFF"/>
                </a:solidFill>
                <a:cs typeface="PermianSlabSerifTypeface"/>
              </a:rPr>
              <a:t>Team/Office/Division</a:t>
            </a:r>
          </a:p>
          <a:p>
            <a:r>
              <a:rPr lang="en-US" sz="3000" b="1" dirty="0" smtClean="0">
                <a:solidFill>
                  <a:srgbClr val="FFFFFF"/>
                </a:solidFill>
                <a:cs typeface="PermianSlabSerifTypeface"/>
              </a:rPr>
              <a:t>Email Address</a:t>
            </a:r>
          </a:p>
          <a:p>
            <a:r>
              <a:rPr lang="en-US" sz="3000" b="1" dirty="0" smtClean="0">
                <a:solidFill>
                  <a:srgbClr val="FFFFFF"/>
                </a:solidFill>
                <a:cs typeface="PermianSlabSerifTypeface"/>
              </a:rPr>
              <a:t>Phone Number</a:t>
            </a:r>
            <a:endParaRPr lang="en-US" sz="3000" b="1" dirty="0">
              <a:solidFill>
                <a:srgbClr val="FFFFFF"/>
              </a:solidFill>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377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rgbClr val="FFFFFF"/>
              </a:solidFill>
              <a:effectLst>
                <a:outerShdw blurRad="38100" dist="38100" dir="2700000" algn="tl">
                  <a:srgbClr val="000000">
                    <a:alpha val="43137"/>
                  </a:srgbClr>
                </a:outerShdw>
              </a:effectLst>
              <a:cs typeface="PermianSlabSerifTypeface"/>
            </a:endParaRP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cs typeface="Open Sans"/>
              </a:rPr>
              <a:t>Excellence | Optimism | Judgment | Courage | Teamwork</a:t>
            </a:r>
            <a:endParaRPr lang="en-US" sz="2400" b="1" dirty="0">
              <a:solidFill>
                <a:srgbClr val="1B365D"/>
              </a:solidFill>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38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845822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7DPhIQh91M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2018%202019%20Module%202%20Section%202%20Infa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Module 2 </a:t>
            </a:r>
            <a:br>
              <a:rPr lang="en-US" dirty="0" smtClean="0"/>
            </a:br>
            <a:r>
              <a:rPr lang="en-US" sz="2000" dirty="0"/>
              <a:t>Literacy-Rich Environments, Experiences, &amp; Exchanges</a:t>
            </a:r>
            <a:br>
              <a:rPr lang="en-US" sz="2000" dirty="0"/>
            </a:br>
            <a:endParaRPr lang="en-US" sz="2000" dirty="0"/>
          </a:p>
        </p:txBody>
      </p:sp>
      <p:sp>
        <p:nvSpPr>
          <p:cNvPr id="3" name="Subtitle 2"/>
          <p:cNvSpPr>
            <a:spLocks noGrp="1"/>
          </p:cNvSpPr>
          <p:nvPr>
            <p:ph type="subTitle" idx="1"/>
          </p:nvPr>
        </p:nvSpPr>
        <p:spPr>
          <a:xfrm>
            <a:off x="2895600" y="4572000"/>
            <a:ext cx="6400800" cy="1447800"/>
          </a:xfrm>
        </p:spPr>
        <p:txBody>
          <a:bodyPr/>
          <a:lstStyle/>
          <a:p>
            <a:endParaRPr lang="en-US" sz="2400" dirty="0"/>
          </a:p>
          <a:p>
            <a:r>
              <a:rPr lang="en-US" sz="4000" dirty="0"/>
              <a:t>Early Literacy Matters</a:t>
            </a:r>
          </a:p>
        </p:txBody>
      </p:sp>
      <p:sp>
        <p:nvSpPr>
          <p:cNvPr id="4" name="Text Placeholder 3"/>
          <p:cNvSpPr>
            <a:spLocks noGrp="1"/>
          </p:cNvSpPr>
          <p:nvPr>
            <p:ph type="body" sz="quarter" idx="10"/>
          </p:nvPr>
        </p:nvSpPr>
        <p:spPr/>
        <p:txBody>
          <a:bodyPr/>
          <a:lstStyle/>
          <a:p>
            <a:r>
              <a:rPr lang="en-US" dirty="0" smtClean="0"/>
              <a:t>8-1-2017 launch</a:t>
            </a:r>
            <a:endParaRPr lang="en-US" dirty="0"/>
          </a:p>
        </p:txBody>
      </p:sp>
    </p:spTree>
    <p:extLst>
      <p:ext uri="{BB962C8B-B14F-4D97-AF65-F5344CB8AC3E}">
        <p14:creationId xmlns:p14="http://schemas.microsoft.com/office/powerpoint/2010/main" val="3421266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0" indent="0">
              <a:buNone/>
            </a:pPr>
            <a:r>
              <a:rPr lang="en-US" sz="7200" dirty="0"/>
              <a:t>Watch the Video B selection </a:t>
            </a:r>
            <a:r>
              <a:rPr lang="en-US" sz="7200" b="1" dirty="0">
                <a:solidFill>
                  <a:srgbClr val="FF0000"/>
                </a:solidFill>
              </a:rPr>
              <a:t>again</a:t>
            </a:r>
            <a:r>
              <a:rPr lang="en-US" sz="7200" dirty="0"/>
              <a:t> that represents children you teach and use the chart in the Learning Guide to briefly respond to these questions:</a:t>
            </a:r>
          </a:p>
          <a:p>
            <a:pPr marL="0" indent="0">
              <a:buNone/>
            </a:pPr>
            <a:endParaRPr lang="en-US" sz="7200" dirty="0"/>
          </a:p>
          <a:p>
            <a:pPr marL="0" indent="0">
              <a:buNone/>
            </a:pPr>
            <a:r>
              <a:rPr lang="en-US" sz="7200" dirty="0"/>
              <a:t>How was the teacher intentional in her interactions? </a:t>
            </a:r>
          </a:p>
          <a:p>
            <a:pPr marL="0" indent="0">
              <a:buNone/>
            </a:pPr>
            <a:endParaRPr lang="en-US" sz="7200" dirty="0"/>
          </a:p>
          <a:p>
            <a:pPr>
              <a:buFont typeface="Wingdings" panose="05000000000000000000" pitchFamily="2" charset="2"/>
              <a:buChar char="Ø"/>
            </a:pPr>
            <a:r>
              <a:rPr lang="en-US" sz="7200" dirty="0"/>
              <a:t>What did she do and say? </a:t>
            </a:r>
          </a:p>
          <a:p>
            <a:pPr>
              <a:buFont typeface="Wingdings" panose="05000000000000000000" pitchFamily="2" charset="2"/>
              <a:buChar char="Ø"/>
            </a:pPr>
            <a:r>
              <a:rPr lang="en-US" sz="7200" dirty="0"/>
              <a:t>How did she interact? </a:t>
            </a:r>
          </a:p>
          <a:p>
            <a:pPr>
              <a:buFont typeface="Wingdings" panose="05000000000000000000" pitchFamily="2" charset="2"/>
              <a:buChar char="Ø"/>
            </a:pPr>
            <a:r>
              <a:rPr lang="en-US" sz="7200" dirty="0"/>
              <a:t>Was it a natural or forced approach to learning?</a:t>
            </a:r>
          </a:p>
          <a:p>
            <a:pPr marL="0" indent="0">
              <a:buNone/>
            </a:pPr>
            <a:endParaRPr lang="en-US" sz="7200" dirty="0"/>
          </a:p>
          <a:p>
            <a:pPr marL="0" indent="0">
              <a:buNone/>
            </a:pPr>
            <a:r>
              <a:rPr lang="en-US" sz="7200" dirty="0"/>
              <a:t>How was learning embedded or intended? </a:t>
            </a:r>
          </a:p>
          <a:p>
            <a:pPr marL="0" indent="0">
              <a:buNone/>
            </a:pPr>
            <a:endParaRPr lang="en-US" sz="7200" dirty="0"/>
          </a:p>
          <a:p>
            <a:pPr>
              <a:buFont typeface="Wingdings" panose="05000000000000000000" pitchFamily="2" charset="2"/>
              <a:buChar char="Ø"/>
            </a:pPr>
            <a:r>
              <a:rPr lang="en-US" sz="7200" dirty="0"/>
              <a:t>What concepts were modeled or taught? </a:t>
            </a:r>
          </a:p>
          <a:p>
            <a:pPr>
              <a:buFont typeface="Wingdings" panose="05000000000000000000" pitchFamily="2" charset="2"/>
              <a:buChar char="Ø"/>
            </a:pPr>
            <a:r>
              <a:rPr lang="en-US" sz="7200" dirty="0"/>
              <a:t>How did the teacher “plan” for the learning?</a:t>
            </a:r>
          </a:p>
          <a:p>
            <a:endParaRPr lang="en-US" sz="7200" dirty="0"/>
          </a:p>
          <a:p>
            <a:pPr marL="0" indent="0">
              <a:buNone/>
            </a:pPr>
            <a:endParaRPr lang="en-US" sz="7200" dirty="0"/>
          </a:p>
          <a:p>
            <a:pPr marL="0" indent="0">
              <a:buNone/>
            </a:pPr>
            <a:r>
              <a:rPr lang="en-US" sz="7200" dirty="0"/>
              <a:t>How did the children respond?</a:t>
            </a:r>
          </a:p>
          <a:p>
            <a:pPr marL="0" indent="0">
              <a:buNone/>
            </a:pPr>
            <a:endParaRPr lang="en-US" sz="7200" dirty="0"/>
          </a:p>
          <a:p>
            <a:pPr marL="0" indent="0">
              <a:buNone/>
            </a:pPr>
            <a:endParaRPr lang="en-US" sz="7200" dirty="0"/>
          </a:p>
          <a:p>
            <a:pPr marL="118872" indent="0">
              <a:buNone/>
            </a:pPr>
            <a:endParaRPr lang="en-US" sz="7200" dirty="0"/>
          </a:p>
          <a:p>
            <a:pPr marL="0" indent="0">
              <a:buNone/>
            </a:pPr>
            <a:endParaRPr lang="en-US" sz="7200" dirty="0"/>
          </a:p>
          <a:p>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2400" dirty="0"/>
              <a:t>Presentation 2: Literacy-Rich Teacher-Child Exchanges</a:t>
            </a:r>
            <a:br>
              <a:rPr lang="en-US" sz="2400" dirty="0"/>
            </a:br>
            <a:r>
              <a:rPr lang="en-US" sz="2400" dirty="0"/>
              <a:t>Video B Second Viewing</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689267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Now that you have had the opportunity to watch both video scenarios for a specific age group, reflect on your own teacher-child interactions when children are engaged in play or learning centers. Record your responses to each of the questions below in the Learning Guide:</a:t>
            </a:r>
          </a:p>
          <a:p>
            <a:pPr marL="0" indent="0">
              <a:buNone/>
            </a:pPr>
            <a:endParaRPr lang="en-US" sz="1800" dirty="0"/>
          </a:p>
          <a:p>
            <a:pPr lvl="0"/>
            <a:r>
              <a:rPr lang="en-US" sz="1800" dirty="0"/>
              <a:t>In what ways do you encourage conversations? </a:t>
            </a:r>
          </a:p>
          <a:p>
            <a:pPr marL="0" indent="0">
              <a:buNone/>
            </a:pPr>
            <a:endParaRPr lang="en-US" sz="1800" dirty="0"/>
          </a:p>
          <a:p>
            <a:pPr lvl="0"/>
            <a:r>
              <a:rPr lang="en-US" sz="1800" dirty="0"/>
              <a:t>How do you model use of new vocabulary? </a:t>
            </a:r>
          </a:p>
          <a:p>
            <a:pPr lvl="0"/>
            <a:endParaRPr lang="en-US" sz="1800" dirty="0"/>
          </a:p>
          <a:p>
            <a:pPr lvl="0"/>
            <a:r>
              <a:rPr lang="en-US" sz="1800" dirty="0"/>
              <a:t>How do you promote children’s interest in writing and reading?</a:t>
            </a:r>
          </a:p>
          <a:p>
            <a:pPr marL="0" indent="0">
              <a:buNone/>
            </a:pPr>
            <a:endParaRPr lang="en-US" sz="1800" dirty="0"/>
          </a:p>
          <a:p>
            <a:pPr lvl="0"/>
            <a:r>
              <a:rPr lang="en-US" sz="1800" dirty="0"/>
              <a:t>How do children respond to your interactions with them?</a:t>
            </a:r>
          </a:p>
          <a:p>
            <a:pPr marL="0" indent="0">
              <a:buNone/>
            </a:pPr>
            <a:endParaRPr lang="en-US" sz="1800" dirty="0"/>
          </a:p>
        </p:txBody>
      </p:sp>
      <p:sp>
        <p:nvSpPr>
          <p:cNvPr id="3" name="Title 2"/>
          <p:cNvSpPr>
            <a:spLocks noGrp="1"/>
          </p:cNvSpPr>
          <p:nvPr>
            <p:ph type="title"/>
          </p:nvPr>
        </p:nvSpPr>
        <p:spPr/>
        <p:txBody>
          <a:bodyPr>
            <a:normAutofit/>
          </a:bodyPr>
          <a:lstStyle/>
          <a:p>
            <a:r>
              <a:rPr lang="en-US" sz="2400" dirty="0"/>
              <a:t>Reflection of your own teacher-child interactions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324347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this practice activity, you will intentionally plan your teacher-child interaction </a:t>
            </a:r>
            <a:r>
              <a:rPr lang="en-US" dirty="0" smtClean="0"/>
              <a:t>during activity play time to promote turn-taking and positive exchanges. </a:t>
            </a:r>
          </a:p>
          <a:p>
            <a:pPr marL="0" indent="0">
              <a:buNone/>
            </a:pPr>
            <a:endParaRPr lang="en-US" dirty="0" smtClean="0"/>
          </a:p>
          <a:p>
            <a:r>
              <a:rPr lang="en-US" dirty="0" smtClean="0"/>
              <a:t>Think </a:t>
            </a:r>
            <a:r>
              <a:rPr lang="en-US" dirty="0"/>
              <a:t>of how you will set </a:t>
            </a:r>
            <a:r>
              <a:rPr lang="en-US" dirty="0" smtClean="0"/>
              <a:t>up the activity play time space to increase talk and provide opportunities for increased interactions between teachers and children. </a:t>
            </a:r>
          </a:p>
          <a:p>
            <a:pPr marL="0" indent="0">
              <a:buNone/>
            </a:pPr>
            <a:endParaRPr lang="en-US" dirty="0" smtClean="0"/>
          </a:p>
          <a:p>
            <a:r>
              <a:rPr lang="en-US" dirty="0" smtClean="0"/>
              <a:t>After </a:t>
            </a:r>
            <a:r>
              <a:rPr lang="en-US" dirty="0"/>
              <a:t>interacting with the </a:t>
            </a:r>
            <a:r>
              <a:rPr lang="en-US" dirty="0" smtClean="0"/>
              <a:t>infant </a:t>
            </a:r>
            <a:r>
              <a:rPr lang="en-US" dirty="0"/>
              <a:t>during </a:t>
            </a:r>
            <a:r>
              <a:rPr lang="en-US" dirty="0" smtClean="0"/>
              <a:t>activity play time, proceed to the next part of Practice Activity 2 to reflect on your planned teacher-child interactions. </a:t>
            </a:r>
            <a:endParaRPr lang="en-US" dirty="0"/>
          </a:p>
        </p:txBody>
      </p:sp>
      <p:sp>
        <p:nvSpPr>
          <p:cNvPr id="3" name="Title 2"/>
          <p:cNvSpPr>
            <a:spLocks noGrp="1"/>
          </p:cNvSpPr>
          <p:nvPr>
            <p:ph type="title"/>
          </p:nvPr>
        </p:nvSpPr>
        <p:spPr/>
        <p:txBody>
          <a:bodyPr>
            <a:normAutofit fontScale="90000"/>
          </a:bodyPr>
          <a:lstStyle/>
          <a:p>
            <a:r>
              <a:rPr lang="en-US" dirty="0" smtClean="0"/>
              <a:t>Practice Activity 2: Infants</a:t>
            </a:r>
            <a:br>
              <a:rPr lang="en-US" dirty="0" smtClean="0"/>
            </a:br>
            <a:r>
              <a:rPr lang="en-US" dirty="0" smtClean="0"/>
              <a:t>Plan Your Teacher-Child Interactions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149982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b="1" dirty="0"/>
              <a:t>Practice Activity 2</a:t>
            </a:r>
            <a:r>
              <a:rPr lang="en-US" sz="1800" dirty="0"/>
              <a:t>: Reflect back on your planned teacher-child interactions during play episodes in which you intentionally modeled description words and reflect briefly respond to each of the questions below in the Learning Guide:</a:t>
            </a:r>
          </a:p>
          <a:p>
            <a:pPr marL="0" indent="0">
              <a:buNone/>
            </a:pPr>
            <a:endParaRPr lang="en-US" sz="1800" dirty="0"/>
          </a:p>
          <a:p>
            <a:pPr lvl="0"/>
            <a:r>
              <a:rPr lang="en-US" sz="1800" dirty="0"/>
              <a:t>How was planning ahead helpful? What would you do differently next time?</a:t>
            </a:r>
          </a:p>
          <a:p>
            <a:pPr marL="0" indent="0">
              <a:buNone/>
            </a:pPr>
            <a:endParaRPr lang="en-US" sz="1800" dirty="0"/>
          </a:p>
          <a:p>
            <a:pPr lvl="0"/>
            <a:r>
              <a:rPr lang="en-US" sz="1800" dirty="0"/>
              <a:t>How was your language intentional?</a:t>
            </a:r>
          </a:p>
          <a:p>
            <a:pPr marL="0" indent="0">
              <a:buNone/>
            </a:pPr>
            <a:endParaRPr lang="en-US" sz="1800" dirty="0"/>
          </a:p>
          <a:p>
            <a:pPr lvl="0"/>
            <a:r>
              <a:rPr lang="en-US" sz="1800" dirty="0"/>
              <a:t>How did the children respond?</a:t>
            </a:r>
          </a:p>
          <a:p>
            <a:pPr marL="0" indent="0">
              <a:buNone/>
            </a:pPr>
            <a:endParaRPr lang="en-US" sz="1800" dirty="0"/>
          </a:p>
          <a:p>
            <a:pPr lvl="0"/>
            <a:r>
              <a:rPr lang="en-US" sz="1800" dirty="0"/>
              <a:t>Did your model help to reinforce the meaning of the descriptive words? </a:t>
            </a:r>
          </a:p>
          <a:p>
            <a:pPr lvl="0"/>
            <a:endParaRPr lang="en-US" sz="1800" dirty="0"/>
          </a:p>
          <a:p>
            <a:pPr lvl="0"/>
            <a:r>
              <a:rPr lang="en-US" sz="1800" dirty="0"/>
              <a:t>How did your interactions help to foster positive child-to-child interactions?</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smtClean="0"/>
              <a:t>Practice Activity 2: Plan Your Teacher-Child Interactions Reflection Questions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2774327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05000" y="1295401"/>
            <a:ext cx="4267200" cy="4525963"/>
          </a:xfrm>
        </p:spPr>
        <p:txBody>
          <a:bodyPr>
            <a:normAutofit fontScale="92500" lnSpcReduction="10000"/>
          </a:bodyPr>
          <a:lstStyle/>
          <a:p>
            <a:pPr marL="0" indent="0">
              <a:buNone/>
            </a:pPr>
            <a:r>
              <a:rPr lang="en-US" dirty="0" smtClean="0"/>
              <a:t>Congratulations, you just completed Section 2 of Module </a:t>
            </a:r>
            <a:r>
              <a:rPr lang="en-US" dirty="0"/>
              <a:t>2</a:t>
            </a:r>
            <a:r>
              <a:rPr lang="en-US" dirty="0" smtClean="0"/>
              <a:t>. </a:t>
            </a:r>
          </a:p>
          <a:p>
            <a:pPr marL="0" indent="0">
              <a:buNone/>
            </a:pPr>
            <a:endParaRPr lang="en-US" dirty="0" smtClean="0"/>
          </a:p>
          <a:p>
            <a:r>
              <a:rPr lang="en-US" dirty="0" smtClean="0"/>
              <a:t>Check to be sure you completed all activities for Section 2 in the Learning Guide. </a:t>
            </a:r>
          </a:p>
          <a:p>
            <a:pPr marL="0" indent="0">
              <a:buNone/>
            </a:pPr>
            <a:endParaRPr lang="en-US" dirty="0" smtClean="0"/>
          </a:p>
          <a:p>
            <a:r>
              <a:rPr lang="en-US" dirty="0" smtClean="0"/>
              <a:t>Continue to intentionally plan for rich teacher-child interactions. </a:t>
            </a:r>
          </a:p>
          <a:p>
            <a:pPr marL="0" indent="0">
              <a:buNone/>
            </a:pPr>
            <a:endParaRPr lang="en-US" dirty="0" smtClean="0"/>
          </a:p>
          <a:p>
            <a:r>
              <a:rPr lang="en-US" dirty="0" smtClean="0"/>
              <a:t>You are now ready to begin Section 3.</a:t>
            </a:r>
            <a:endParaRPr lang="en-US" dirty="0"/>
          </a:p>
        </p:txBody>
      </p:sp>
      <p:sp>
        <p:nvSpPr>
          <p:cNvPr id="3" name="Title 2"/>
          <p:cNvSpPr>
            <a:spLocks noGrp="1"/>
          </p:cNvSpPr>
          <p:nvPr>
            <p:ph type="title"/>
          </p:nvPr>
        </p:nvSpPr>
        <p:spPr/>
        <p:txBody>
          <a:bodyPr/>
          <a:lstStyle/>
          <a:p>
            <a:r>
              <a:rPr lang="en-US" dirty="0" smtClean="0"/>
              <a:t>Completion of Section  2 of Module 2</a:t>
            </a:r>
            <a:endParaRPr lang="en-US" dirty="0"/>
          </a:p>
        </p:txBody>
      </p:sp>
      <p:pic>
        <p:nvPicPr>
          <p:cNvPr id="6" name="Content Placeholder 5"/>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272213" y="2148681"/>
            <a:ext cx="3762375" cy="2819400"/>
          </a:xfrm>
        </p:spPr>
      </p:pic>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51638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752601"/>
            <a:ext cx="8305800" cy="4068763"/>
          </a:xfrm>
        </p:spPr>
        <p:txBody>
          <a:bodyPr>
            <a:normAutofit fontScale="85000" lnSpcReduction="20000"/>
          </a:bodyPr>
          <a:lstStyle/>
          <a:p>
            <a:pPr marL="0" indent="0">
              <a:buNone/>
            </a:pPr>
            <a:r>
              <a:rPr lang="en-US" b="1" dirty="0" smtClean="0"/>
              <a:t>Module 2 at a glance…</a:t>
            </a:r>
            <a:endParaRPr lang="en-US" b="1" dirty="0"/>
          </a:p>
          <a:p>
            <a:pPr marL="0" indent="0">
              <a:buNone/>
            </a:pPr>
            <a:endParaRPr lang="en-US" sz="1600" dirty="0"/>
          </a:p>
          <a:p>
            <a:pPr marL="0" indent="0">
              <a:buNone/>
            </a:pPr>
            <a:endParaRPr lang="en-US" sz="1600" dirty="0"/>
          </a:p>
          <a:p>
            <a:pPr marL="0" indent="0">
              <a:buNone/>
            </a:pPr>
            <a:r>
              <a:rPr lang="en-US" sz="1800" dirty="0"/>
              <a:t>In Module 1, you reflected on your own experiences with books and early literacy, and how those experiences impact the way you introduce early literacy activities and books to children today. Next, you will:</a:t>
            </a:r>
          </a:p>
          <a:p>
            <a:pPr marL="0" indent="0">
              <a:buNone/>
            </a:pPr>
            <a:endParaRPr lang="en-US" sz="1800" dirty="0"/>
          </a:p>
          <a:p>
            <a:r>
              <a:rPr lang="en-US" sz="1800" dirty="0"/>
              <a:t>Consider the ways the classroom’s arrangement and selected materials can create opportunities for children birth to five  to use language to explore, discover, experience, and make meaning of the world around them. </a:t>
            </a:r>
          </a:p>
          <a:p>
            <a:pPr marL="0" indent="0">
              <a:buNone/>
            </a:pPr>
            <a:endParaRPr lang="en-US" sz="1800" dirty="0"/>
          </a:p>
          <a:p>
            <a:r>
              <a:rPr lang="en-US" sz="1800" dirty="0"/>
              <a:t>Reflect on the ways positive teacher-child and child-to-child interactions help foster self-expression, rich conversations, and interest in books and writing.  </a:t>
            </a:r>
          </a:p>
          <a:p>
            <a:pPr marL="0" indent="0">
              <a:buNone/>
            </a:pPr>
            <a:endParaRPr lang="en-US" sz="1800" dirty="0"/>
          </a:p>
          <a:p>
            <a:r>
              <a:rPr lang="en-US" sz="1800" dirty="0"/>
              <a:t>Learn how intentional planning is essential for creating literacy-rich environments, experiences, and exchanges to enhance language development for children birth to five years old.</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pPr algn="ctr"/>
            <a:r>
              <a:rPr lang="en-US" sz="2400" dirty="0"/>
              <a:t>Module 2: </a:t>
            </a:r>
            <a:br>
              <a:rPr lang="en-US" sz="2400" dirty="0"/>
            </a:br>
            <a:r>
              <a:rPr lang="en-US" sz="2400" dirty="0"/>
              <a:t>Literacy-Rich Environments, Experiences, &amp; Exchanges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2228591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buNone/>
            </a:pPr>
            <a:r>
              <a:rPr lang="en-US" sz="1800" b="1" dirty="0"/>
              <a:t>Learner Outcomes</a:t>
            </a:r>
            <a:r>
              <a:rPr lang="en-US" sz="1800" dirty="0"/>
              <a:t>:</a:t>
            </a:r>
          </a:p>
          <a:p>
            <a:pPr marL="0" indent="0">
              <a:buNone/>
            </a:pPr>
            <a:endParaRPr lang="en-US" sz="1800" dirty="0"/>
          </a:p>
          <a:p>
            <a:pPr lvl="0"/>
            <a:r>
              <a:rPr lang="en-US" sz="1800" dirty="0"/>
              <a:t>LO1: Learners will examine the ways classroom environments create opportunities for children to use language to explore, discover, experience, and make meaning of the world around them.  </a:t>
            </a:r>
          </a:p>
          <a:p>
            <a:pPr marL="0" indent="0">
              <a:buNone/>
            </a:pPr>
            <a:r>
              <a:rPr lang="en-US" sz="1800" dirty="0"/>
              <a:t> </a:t>
            </a:r>
          </a:p>
          <a:p>
            <a:pPr lvl="0"/>
            <a:r>
              <a:rPr lang="en-US" sz="1800" dirty="0"/>
              <a:t>LO2: Learners will describe the ways positive teacher-child and child-to-child interactions help foster self-expression, rich conversations, and interest in books and writing in the scenarios provided. </a:t>
            </a:r>
          </a:p>
          <a:p>
            <a:pPr marL="0" indent="0">
              <a:buNone/>
            </a:pPr>
            <a:endParaRPr lang="en-US" sz="1800" dirty="0"/>
          </a:p>
          <a:p>
            <a:pPr lvl="0"/>
            <a:r>
              <a:rPr lang="en-US" sz="1800" dirty="0"/>
              <a:t>LO3: Learners will explore ways to create literacy-rich wall displays that invite children to interact and build knowledge around a unit of study.</a:t>
            </a:r>
          </a:p>
        </p:txBody>
      </p:sp>
      <p:sp>
        <p:nvSpPr>
          <p:cNvPr id="3" name="Title 2"/>
          <p:cNvSpPr>
            <a:spLocks noGrp="1"/>
          </p:cNvSpPr>
          <p:nvPr>
            <p:ph type="title"/>
          </p:nvPr>
        </p:nvSpPr>
        <p:spPr/>
        <p:txBody>
          <a:bodyPr>
            <a:normAutofit/>
          </a:bodyPr>
          <a:lstStyle/>
          <a:p>
            <a:r>
              <a:rPr lang="en-US" dirty="0" smtClean="0"/>
              <a:t>Learner Outcomes for Module 2</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364826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828801"/>
            <a:ext cx="8305800" cy="39925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532333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92500" lnSpcReduction="20000"/>
          </a:bodyPr>
          <a:lstStyle/>
          <a:p>
            <a:pPr marL="0" indent="0">
              <a:buNone/>
            </a:pPr>
            <a:r>
              <a:rPr lang="en-US" sz="1800" b="1" dirty="0"/>
              <a:t>Overview: </a:t>
            </a:r>
            <a:r>
              <a:rPr lang="en-US" sz="1800" dirty="0"/>
              <a:t>Module 2 will consist of 3 instructional presentations. These presentations will help you reflect on the special role a literacy-rich classroom environment plays in providing opportunities for children to interact with and learn from one another, teachers, and materials. </a:t>
            </a:r>
          </a:p>
          <a:p>
            <a:pPr marL="0" indent="0">
              <a:buNone/>
            </a:pPr>
            <a:endParaRPr lang="en-US" sz="1800" dirty="0"/>
          </a:p>
          <a:p>
            <a:pPr marL="0" indent="0">
              <a:buNone/>
            </a:pPr>
            <a:endParaRPr lang="en-US" sz="1800" dirty="0"/>
          </a:p>
          <a:p>
            <a:r>
              <a:rPr lang="en-US" sz="1700" dirty="0"/>
              <a:t>In </a:t>
            </a:r>
            <a:r>
              <a:rPr lang="en-US" sz="1700" b="1" dirty="0"/>
              <a:t>Presentation 1</a:t>
            </a:r>
            <a:r>
              <a:rPr lang="en-US" sz="1700" dirty="0"/>
              <a:t>, you will analyze the ways classroom environments create opportunities for children to use language to explore, discover, experience, and make meaning of the world around them. </a:t>
            </a:r>
          </a:p>
          <a:p>
            <a:pPr marL="0" indent="0">
              <a:buNone/>
            </a:pPr>
            <a:endParaRPr lang="en-US" sz="1700" dirty="0"/>
          </a:p>
          <a:p>
            <a:r>
              <a:rPr lang="en-US" sz="1700" dirty="0"/>
              <a:t>In </a:t>
            </a:r>
            <a:r>
              <a:rPr lang="en-US" sz="1700" b="1" dirty="0"/>
              <a:t>Presentation 2</a:t>
            </a:r>
            <a:r>
              <a:rPr lang="en-US" sz="1700" dirty="0"/>
              <a:t>, you will examine the ways positive teacher-child and child-to-child interactions help foster self-expression, rich conversations, and interest in books and writing in the scenarios provided.</a:t>
            </a:r>
          </a:p>
          <a:p>
            <a:pPr marL="0" indent="0">
              <a:buNone/>
            </a:pPr>
            <a:endParaRPr lang="en-US" sz="1700" dirty="0"/>
          </a:p>
          <a:p>
            <a:r>
              <a:rPr lang="en-US" sz="1700" dirty="0"/>
              <a:t>In </a:t>
            </a:r>
            <a:r>
              <a:rPr lang="en-US" sz="1700" b="1" dirty="0"/>
              <a:t>Presentation 3</a:t>
            </a:r>
            <a:r>
              <a:rPr lang="en-US" sz="1700" dirty="0"/>
              <a:t>, you will explore ways to create literacy-rich displays that invite children to interact and build knowledge around a unit of study. </a:t>
            </a:r>
          </a:p>
          <a:p>
            <a:pPr marL="0" indent="0">
              <a:buNone/>
            </a:pPr>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smtClean="0"/>
              <a:t>Module 2 Overview</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966947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1</a:t>
            </a:r>
            <a:r>
              <a:rPr lang="en-US" sz="1800" dirty="0"/>
              <a:t>: Start at beginning of module and complete Presentation 1 and Practice Activity 1.</a:t>
            </a:r>
          </a:p>
          <a:p>
            <a:pPr marL="0" indent="0">
              <a:buNone/>
            </a:pPr>
            <a:endParaRPr lang="en-US" sz="1800" dirty="0"/>
          </a:p>
          <a:p>
            <a:r>
              <a:rPr lang="en-US" sz="1800" b="1" dirty="0"/>
              <a:t>Section 2</a:t>
            </a:r>
            <a:r>
              <a:rPr lang="en-US" sz="1800" dirty="0"/>
              <a:t>: Complete Presentation 2 and Practice Activity 2.</a:t>
            </a:r>
          </a:p>
          <a:p>
            <a:pPr marL="0" indent="0">
              <a:buNone/>
            </a:pPr>
            <a:endParaRPr lang="en-US" sz="1800" dirty="0"/>
          </a:p>
          <a:p>
            <a:r>
              <a:rPr lang="en-US" sz="1800" b="1" dirty="0"/>
              <a:t>Section 3: </a:t>
            </a:r>
            <a:r>
              <a:rPr lang="en-US" sz="1800" dirty="0"/>
              <a:t>Complete Presentation 3 and Practice Activity 3.</a:t>
            </a:r>
          </a:p>
          <a:p>
            <a:pPr marL="0" indent="0">
              <a:buNone/>
            </a:pPr>
            <a:endParaRPr lang="en-US" sz="1800" dirty="0"/>
          </a:p>
          <a:p>
            <a:r>
              <a:rPr lang="en-US" sz="1800" b="1" dirty="0"/>
              <a:t>Section 4:</a:t>
            </a:r>
            <a:r>
              <a:rPr lang="en-US" sz="1800" dirty="0"/>
              <a:t> Complete Learning Application Assignment for Module 2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smtClean="0"/>
              <a:t>Suggested Timeline for Completing Module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145137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Watch Video A of </a:t>
            </a:r>
            <a:r>
              <a:rPr lang="en-US" dirty="0"/>
              <a:t>I</a:t>
            </a:r>
            <a:r>
              <a:rPr lang="en-US" dirty="0" smtClean="0"/>
              <a:t>nfants engaged in activity time play and use the chart in the Learning Guide to briefly respond to these questions:</a:t>
            </a:r>
          </a:p>
          <a:p>
            <a:pPr marL="0" indent="0">
              <a:buNone/>
            </a:pPr>
            <a:endParaRPr lang="en-US" dirty="0" smtClean="0"/>
          </a:p>
          <a:p>
            <a:r>
              <a:rPr lang="en-US" dirty="0" smtClean="0"/>
              <a:t>How did the teacher encourage or could have encouraged self-expression?</a:t>
            </a:r>
          </a:p>
          <a:p>
            <a:pPr marL="0" indent="0">
              <a:buNone/>
            </a:pPr>
            <a:endParaRPr lang="en-US" dirty="0" smtClean="0"/>
          </a:p>
          <a:p>
            <a:r>
              <a:rPr lang="en-US" dirty="0" smtClean="0"/>
              <a:t>How did the teacher encourage or could have encouraged rich conversations?</a:t>
            </a:r>
          </a:p>
          <a:p>
            <a:pPr marL="0" indent="0">
              <a:buNone/>
            </a:pPr>
            <a:endParaRPr lang="en-US" dirty="0" smtClean="0"/>
          </a:p>
          <a:p>
            <a:r>
              <a:rPr lang="en-US" dirty="0" smtClean="0"/>
              <a:t>How did the teacher encourage or could have encouraged interest in books and writing?</a:t>
            </a:r>
          </a:p>
          <a:p>
            <a:pPr marL="0" indent="0">
              <a:buNone/>
            </a:pPr>
            <a:endParaRPr lang="en-US" dirty="0" smtClean="0">
              <a:hlinkClick r:id="rId2"/>
            </a:endParaRPr>
          </a:p>
          <a:p>
            <a:pPr marL="0" indent="0">
              <a:buNone/>
            </a:pPr>
            <a:r>
              <a:rPr lang="en-US" dirty="0" smtClean="0">
                <a:hlinkClick r:id="rId2"/>
              </a:rPr>
              <a:t>https</a:t>
            </a:r>
            <a:r>
              <a:rPr lang="en-US" dirty="0">
                <a:hlinkClick r:id="rId2"/>
              </a:rPr>
              <a:t>://www.youtube.com/watch?v=7DPhIQh91Mw</a:t>
            </a:r>
            <a:r>
              <a:rPr lang="en-US" dirty="0"/>
              <a:t> </a:t>
            </a:r>
          </a:p>
          <a:p>
            <a:pPr marL="0" indent="0">
              <a:buNone/>
            </a:pPr>
            <a:endParaRPr lang="en-US" dirty="0"/>
          </a:p>
          <a:p>
            <a:pPr marL="118872" indent="0">
              <a:buNone/>
            </a:pPr>
            <a:endParaRPr lang="en-US" dirty="0"/>
          </a:p>
          <a:p>
            <a:pPr marL="0" indent="0">
              <a:buNone/>
            </a:pPr>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2400" dirty="0"/>
              <a:t>Presentation 2: Literacy-Rich Teacher-Child Exchanges</a:t>
            </a:r>
            <a:br>
              <a:rPr lang="en-US" sz="2400" dirty="0"/>
            </a:br>
            <a:r>
              <a:rPr lang="en-US" sz="2400" dirty="0"/>
              <a:t>Video A Infants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3860575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Positive teacher-child exchanges or interactions:</a:t>
            </a:r>
          </a:p>
          <a:p>
            <a:pPr marL="0" indent="0">
              <a:buNone/>
            </a:pPr>
            <a:endParaRPr lang="en-US" dirty="0" smtClean="0"/>
          </a:p>
          <a:p>
            <a:r>
              <a:rPr lang="en-US" dirty="0"/>
              <a:t>P</a:t>
            </a:r>
            <a:r>
              <a:rPr lang="en-US" dirty="0" smtClean="0"/>
              <a:t>romote rich conversations</a:t>
            </a:r>
          </a:p>
          <a:p>
            <a:endParaRPr lang="en-US" dirty="0"/>
          </a:p>
          <a:p>
            <a:r>
              <a:rPr lang="en-US" dirty="0" smtClean="0"/>
              <a:t>Use open-ended and guiding questions</a:t>
            </a:r>
            <a:endParaRPr lang="en-US" dirty="0"/>
          </a:p>
          <a:p>
            <a:pPr marL="0" indent="0">
              <a:buNone/>
            </a:pPr>
            <a:endParaRPr lang="en-US" dirty="0"/>
          </a:p>
          <a:p>
            <a:pPr lvl="0"/>
            <a:r>
              <a:rPr lang="en-US" dirty="0" smtClean="0"/>
              <a:t>Increase vocabulary through modeling</a:t>
            </a:r>
          </a:p>
          <a:p>
            <a:pPr marL="0" indent="0">
              <a:buNone/>
            </a:pPr>
            <a:endParaRPr lang="en-US" dirty="0"/>
          </a:p>
          <a:p>
            <a:pPr lvl="0"/>
            <a:r>
              <a:rPr lang="en-US" dirty="0" smtClean="0"/>
              <a:t>Create a “love of literacy” climate and interest in writing and reading materials.</a:t>
            </a:r>
          </a:p>
          <a:p>
            <a:pPr marL="0" indent="0">
              <a:buNone/>
            </a:pPr>
            <a:endParaRPr lang="en-US" dirty="0"/>
          </a:p>
          <a:p>
            <a:pPr marL="0" indent="0">
              <a:buNone/>
            </a:pPr>
            <a:r>
              <a:rPr lang="en-US" dirty="0" smtClean="0"/>
              <a:t>Keep these points in mind as you observe the critical role the teacher plays in the next Video B.</a:t>
            </a:r>
          </a:p>
          <a:p>
            <a:pPr marL="0" indent="0">
              <a:buNone/>
            </a:pPr>
            <a:endParaRPr lang="en-US" dirty="0"/>
          </a:p>
        </p:txBody>
      </p:sp>
      <p:sp>
        <p:nvSpPr>
          <p:cNvPr id="3" name="Title 2"/>
          <p:cNvSpPr>
            <a:spLocks noGrp="1"/>
          </p:cNvSpPr>
          <p:nvPr>
            <p:ph type="title"/>
          </p:nvPr>
        </p:nvSpPr>
        <p:spPr/>
        <p:txBody>
          <a:bodyPr>
            <a:normAutofit/>
          </a:bodyPr>
          <a:lstStyle/>
          <a:p>
            <a:r>
              <a:rPr lang="en-US" sz="2400" dirty="0"/>
              <a:t>Teachers play a critical role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284026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Watch the Video B of teacher-child interactions specific to the age </a:t>
            </a:r>
            <a:r>
              <a:rPr lang="en-US" dirty="0" smtClean="0"/>
              <a:t>group.  Complete </a:t>
            </a:r>
            <a:r>
              <a:rPr lang="en-US" dirty="0" smtClean="0"/>
              <a:t>the answers to these questions on the comparison chart you added your reflection from Video A.</a:t>
            </a:r>
          </a:p>
          <a:p>
            <a:pPr marL="0" indent="0">
              <a:buNone/>
            </a:pPr>
            <a:endParaRPr lang="en-US" dirty="0"/>
          </a:p>
          <a:p>
            <a:r>
              <a:rPr lang="en-US" dirty="0"/>
              <a:t>How did the teacher encourage or could have encouraged self-expression?</a:t>
            </a:r>
          </a:p>
          <a:p>
            <a:pPr marL="0" indent="0">
              <a:buNone/>
            </a:pPr>
            <a:endParaRPr lang="en-US" dirty="0"/>
          </a:p>
          <a:p>
            <a:r>
              <a:rPr lang="en-US" dirty="0"/>
              <a:t>How did the teacher encourage or could have encouraged rich conversations?</a:t>
            </a:r>
          </a:p>
          <a:p>
            <a:pPr marL="0" indent="0">
              <a:buNone/>
            </a:pPr>
            <a:endParaRPr lang="en-US" dirty="0"/>
          </a:p>
          <a:p>
            <a:r>
              <a:rPr lang="en-US" dirty="0"/>
              <a:t>How did the teacher encourage or could have encouraged interest in books and writing?</a:t>
            </a:r>
          </a:p>
          <a:p>
            <a:pPr marL="0" indent="0" algn="ctr">
              <a:buNone/>
            </a:pPr>
            <a:r>
              <a:rPr lang="en-US" dirty="0" smtClean="0">
                <a:hlinkClick r:id="rId2" action="ppaction://hlinkpres?slideindex=1&amp;slidetitle="/>
              </a:rPr>
              <a:t>https</a:t>
            </a:r>
            <a:r>
              <a:rPr lang="en-US" dirty="0">
                <a:hlinkClick r:id="rId2" action="ppaction://hlinkpres?slideindex=1&amp;slidetitle="/>
              </a:rPr>
              <a:t>://youtu.be/vm37vKnDdh8</a:t>
            </a: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Video B teacher-child interactions</a:t>
            </a:r>
            <a:br>
              <a:rPr lang="en-US" dirty="0" smtClean="0"/>
            </a:br>
            <a:r>
              <a:rPr lang="en-US" dirty="0" smtClean="0"/>
              <a:t>First Viewing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730309675"/>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docProps/app.xml><?xml version="1.0" encoding="utf-8"?>
<Properties xmlns="http://schemas.openxmlformats.org/officeDocument/2006/extended-properties" xmlns:vt="http://schemas.openxmlformats.org/officeDocument/2006/docPropsVTypes">
  <TotalTime>13</TotalTime>
  <Words>1120</Words>
  <Application>Microsoft Office PowerPoint</Application>
  <PresentationFormat>Widescreen</PresentationFormat>
  <Paragraphs>161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Courier New</vt:lpstr>
      <vt:lpstr>Open Sans</vt:lpstr>
      <vt:lpstr>PermianSlabSerifTypeface</vt:lpstr>
      <vt:lpstr>Wingdings</vt:lpstr>
      <vt:lpstr>TDOE Template with Darker Green Band</vt:lpstr>
      <vt:lpstr>Module 2  Literacy-Rich Environments, Experiences, &amp; Exchanges </vt:lpstr>
      <vt:lpstr>Module 2:  Literacy-Rich Environments, Experiences, &amp; Exchanges</vt:lpstr>
      <vt:lpstr>Learner Outcomes for Module 2</vt:lpstr>
      <vt:lpstr>Connections to the “Read to be Ready” Campaign:</vt:lpstr>
      <vt:lpstr>Module 2 Overview</vt:lpstr>
      <vt:lpstr>Suggested Timeline for Completing Module</vt:lpstr>
      <vt:lpstr>Presentation 2: Literacy-Rich Teacher-Child Exchanges Video A Infants </vt:lpstr>
      <vt:lpstr>Teachers play a critical role</vt:lpstr>
      <vt:lpstr>Video B teacher-child interactions First Viewing</vt:lpstr>
      <vt:lpstr>Presentation 2: Literacy-Rich Teacher-Child Exchanges Video B Second Viewing</vt:lpstr>
      <vt:lpstr>Reflection of your own teacher-child interactions</vt:lpstr>
      <vt:lpstr>Practice Activity 2: Infants Plan Your Teacher-Child Interactions</vt:lpstr>
      <vt:lpstr>Practice Activity 2: Plan Your Teacher-Child Interactions Reflection Questions </vt:lpstr>
      <vt:lpstr>Completion of Section  2 of Module 2</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Literacy-Rich Environments, Experiences, &amp; Exchanges </dc:title>
  <dc:creator>Mindy Rainey</dc:creator>
  <cp:lastModifiedBy>Mindy Rainey</cp:lastModifiedBy>
  <cp:revision>3</cp:revision>
  <dcterms:created xsi:type="dcterms:W3CDTF">2018-11-14T17:09:07Z</dcterms:created>
  <dcterms:modified xsi:type="dcterms:W3CDTF">2019-02-07T21:00:15Z</dcterms:modified>
</cp:coreProperties>
</file>