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sldIdLst>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765302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50840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181078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263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128651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79752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570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231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61797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76748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36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47639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50653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539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4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62485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713576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13331988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Module 4</a:t>
            </a:r>
            <a:br>
              <a:rPr lang="en-US" dirty="0"/>
            </a:br>
            <a:r>
              <a:rPr lang="en-US" dirty="0"/>
              <a:t>Learning Spaces &amp; Activities</a:t>
            </a:r>
            <a:endParaRPr lang="en-US" sz="2000" dirty="0"/>
          </a:p>
        </p:txBody>
      </p:sp>
      <p:sp>
        <p:nvSpPr>
          <p:cNvPr id="3" name="Subtitle 2"/>
          <p:cNvSpPr>
            <a:spLocks noGrp="1"/>
          </p:cNvSpPr>
          <p:nvPr>
            <p:ph type="subTitle" idx="1"/>
          </p:nvPr>
        </p:nvSpPr>
        <p:spPr>
          <a:xfrm>
            <a:off x="2895600" y="4724400"/>
            <a:ext cx="6400800" cy="12954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080410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Let’s look at the last two stages of the </a:t>
            </a:r>
            <a:r>
              <a:rPr lang="en-US" b="1" i="1" dirty="0"/>
              <a:t>“I do…you watch, I do…you help, You do…I help, and You do…I watch”</a:t>
            </a:r>
            <a:r>
              <a:rPr lang="en-US" dirty="0"/>
              <a:t> strategy more closely.</a:t>
            </a:r>
          </a:p>
          <a:p>
            <a:pPr marL="0" indent="0">
              <a:buNone/>
            </a:pPr>
            <a:endParaRPr lang="en-US" dirty="0"/>
          </a:p>
          <a:p>
            <a:r>
              <a:rPr lang="en-US" b="1" dirty="0"/>
              <a:t>You do…I help</a:t>
            </a:r>
            <a:r>
              <a:rPr lang="en-US" dirty="0"/>
              <a:t>: Children complete the tasks with the teacher beside them ready to help as needed. Reminders and praises are given. </a:t>
            </a:r>
          </a:p>
          <a:p>
            <a:pPr marL="0" indent="0">
              <a:buNone/>
            </a:pPr>
            <a:endParaRPr lang="en-US" dirty="0"/>
          </a:p>
          <a:p>
            <a:r>
              <a:rPr lang="en-US" b="1" dirty="0"/>
              <a:t>You do…I watch</a:t>
            </a:r>
            <a:r>
              <a:rPr lang="en-US" dirty="0"/>
              <a:t>: This is the independent practice stage which allows children to complete tasks on own with teachers watching nearby ready to assist if needed.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1524000" y="228600"/>
            <a:ext cx="9144000" cy="914400"/>
          </a:xfrm>
        </p:spPr>
        <p:txBody>
          <a:bodyPr>
            <a:normAutofit/>
          </a:bodyPr>
          <a:lstStyle/>
          <a:p>
            <a:r>
              <a:rPr lang="en-US" sz="2000" dirty="0"/>
              <a:t>“I do…you watch, I do…you help, You do…I help, and You do…I watch”  </a:t>
            </a:r>
            <a:br>
              <a:rPr lang="en-US" sz="2000" dirty="0"/>
            </a:br>
            <a:endParaRPr lang="en-US" sz="20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4235576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9F59414-6A9A-494C-94B4-CA0E7008A78D}"/>
              </a:ext>
            </a:extLst>
          </p:cNvPr>
          <p:cNvSpPr>
            <a:spLocks noGrp="1"/>
          </p:cNvSpPr>
          <p:nvPr>
            <p:ph sz="half" idx="1"/>
          </p:nvPr>
        </p:nvSpPr>
        <p:spPr/>
        <p:txBody>
          <a:bodyPr>
            <a:normAutofit/>
          </a:bodyPr>
          <a:lstStyle/>
          <a:p>
            <a:r>
              <a:rPr lang="en-US" sz="2400" dirty="0"/>
              <a:t>“Teachers promote children’s learning and development by scaffolding; that is, they provide assistance and/or supports to enable each child to master a challenge just beyond his current level. The teacher gradually reduces this support as the child is able to proceed independently” (Copple &amp; </a:t>
            </a:r>
            <a:r>
              <a:rPr lang="en-US" sz="2400" dirty="0" err="1"/>
              <a:t>Bredekamp</a:t>
            </a:r>
            <a:r>
              <a:rPr lang="en-US" sz="2400" dirty="0"/>
              <a:t>, 2013, p. 154).</a:t>
            </a:r>
          </a:p>
          <a:p>
            <a:endParaRPr lang="en-US" dirty="0"/>
          </a:p>
        </p:txBody>
      </p:sp>
      <p:sp>
        <p:nvSpPr>
          <p:cNvPr id="3" name="Title 2">
            <a:extLst>
              <a:ext uri="{FF2B5EF4-FFF2-40B4-BE49-F238E27FC236}">
                <a16:creationId xmlns:a16="http://schemas.microsoft.com/office/drawing/2014/main" xmlns="" id="{7E5613D7-3443-4C65-8B17-C429E064D533}"/>
              </a:ext>
            </a:extLst>
          </p:cNvPr>
          <p:cNvSpPr>
            <a:spLocks noGrp="1"/>
          </p:cNvSpPr>
          <p:nvPr>
            <p:ph type="title"/>
          </p:nvPr>
        </p:nvSpPr>
        <p:spPr/>
        <p:txBody>
          <a:bodyPr>
            <a:normAutofit/>
          </a:bodyPr>
          <a:lstStyle/>
          <a:p>
            <a:r>
              <a:rPr lang="en-US" dirty="0"/>
              <a:t>Providing Literacy Scaffolds and Learning Supports</a:t>
            </a:r>
          </a:p>
        </p:txBody>
      </p:sp>
      <p:sp>
        <p:nvSpPr>
          <p:cNvPr id="5" name="Slide Number Placeholder 4">
            <a:extLst>
              <a:ext uri="{FF2B5EF4-FFF2-40B4-BE49-F238E27FC236}">
                <a16:creationId xmlns:a16="http://schemas.microsoft.com/office/drawing/2014/main" xmlns="" id="{E2ACE1DC-C1BA-4864-A518-AC4D87BDE433}"/>
              </a:ext>
            </a:extLst>
          </p:cNvPr>
          <p:cNvSpPr>
            <a:spLocks noGrp="1"/>
          </p:cNvSpPr>
          <p:nvPr>
            <p:ph type="sldNum" sz="quarter" idx="12"/>
          </p:nvPr>
        </p:nvSpPr>
        <p:spPr/>
        <p:txBody>
          <a:bodyPr/>
          <a:lstStyle/>
          <a:p>
            <a:fld id="{86D2451E-3285-438B-B188-C22B2A012BF6}" type="slidenum">
              <a:rPr lang="en-US" smtClean="0"/>
              <a:pPr/>
              <a:t>11</a:t>
            </a:fld>
            <a:endParaRPr lang="en-US" dirty="0"/>
          </a:p>
        </p:txBody>
      </p:sp>
      <p:pic>
        <p:nvPicPr>
          <p:cNvPr id="11" name="Content Placeholder 10">
            <a:extLst>
              <a:ext uri="{FF2B5EF4-FFF2-40B4-BE49-F238E27FC236}">
                <a16:creationId xmlns:a16="http://schemas.microsoft.com/office/drawing/2014/main" xmlns="" id="{A0D0F533-8E3E-4632-A212-93B48EC43FF6}"/>
              </a:ext>
            </a:extLst>
          </p:cNvPr>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096000" y="1500981"/>
            <a:ext cx="4114800" cy="4114800"/>
          </a:xfrm>
        </p:spPr>
      </p:pic>
    </p:spTree>
    <p:extLst>
      <p:ext uri="{BB962C8B-B14F-4D97-AF65-F5344CB8AC3E}">
        <p14:creationId xmlns:p14="http://schemas.microsoft.com/office/powerpoint/2010/main" val="2355255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sz="1900" dirty="0"/>
          </a:p>
          <a:p>
            <a:r>
              <a:rPr lang="en-US" sz="1900" dirty="0"/>
              <a:t>Scaffolding begins with a teacher taking time to really know the children. Teachers should talk often to children and interact with them warmly to build a trusting relationship with them. Children who feel safe and supported will show more interest in learning activities.</a:t>
            </a:r>
          </a:p>
          <a:p>
            <a:pPr marL="0" indent="0">
              <a:buNone/>
            </a:pPr>
            <a:endParaRPr lang="en-US" sz="1900" dirty="0"/>
          </a:p>
          <a:p>
            <a:r>
              <a:rPr lang="en-US" sz="1900" dirty="0"/>
              <a:t>Consider ways you can use the “I do…you watch, I do…you help, You do…I help, and You do…I watch” strategy for modeling and practicing early language and literacy skills.</a:t>
            </a:r>
          </a:p>
          <a:p>
            <a:pPr marL="0" indent="0">
              <a:buNone/>
            </a:pPr>
            <a:endParaRPr lang="en-US" dirty="0"/>
          </a:p>
        </p:txBody>
      </p:sp>
      <p:sp>
        <p:nvSpPr>
          <p:cNvPr id="3" name="Title 2"/>
          <p:cNvSpPr>
            <a:spLocks noGrp="1"/>
          </p:cNvSpPr>
          <p:nvPr>
            <p:ph type="title"/>
          </p:nvPr>
        </p:nvSpPr>
        <p:spPr/>
        <p:txBody>
          <a:bodyPr>
            <a:normAutofit/>
          </a:bodyPr>
          <a:lstStyle/>
          <a:p>
            <a:r>
              <a:rPr lang="en-US" sz="2800" dirty="0"/>
              <a:t>Providing Literacy Scaffolds and Learning Supports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2718900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Teachers intentionally plan their interactions with children during learning centers. Teachers play, “especially when they can help children see expanded play possibilities. For example, some children may need adult help to play imaginatively, and caregivers can model for them, such as playing tea party” (</a:t>
            </a:r>
            <a:r>
              <a:rPr lang="en-US" dirty="0" err="1"/>
              <a:t>Copple</a:t>
            </a:r>
            <a:r>
              <a:rPr lang="en-US" dirty="0"/>
              <a:t> &amp; </a:t>
            </a:r>
            <a:r>
              <a:rPr lang="en-US" dirty="0" err="1"/>
              <a:t>Bredekamp</a:t>
            </a:r>
            <a:r>
              <a:rPr lang="en-US" dirty="0"/>
              <a:t>, 2013, p. 98). </a:t>
            </a:r>
          </a:p>
          <a:p>
            <a:pPr marL="0" indent="0">
              <a:buNone/>
            </a:pPr>
            <a:endParaRPr lang="en-US" dirty="0"/>
          </a:p>
          <a:p>
            <a:r>
              <a:rPr lang="en-US" dirty="0"/>
              <a:t>Teachers should consistently plan learning experiences that children are interested in and will find highly engaging. </a:t>
            </a:r>
          </a:p>
        </p:txBody>
      </p:sp>
      <p:sp>
        <p:nvSpPr>
          <p:cNvPr id="3" name="Title 2"/>
          <p:cNvSpPr>
            <a:spLocks noGrp="1"/>
          </p:cNvSpPr>
          <p:nvPr>
            <p:ph type="title"/>
          </p:nvPr>
        </p:nvSpPr>
        <p:spPr/>
        <p:txBody>
          <a:bodyPr>
            <a:normAutofit/>
          </a:bodyPr>
          <a:lstStyle/>
          <a:p>
            <a:r>
              <a:rPr lang="en-US" dirty="0"/>
              <a:t>Intentional Planning for Learning Centers…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88613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Teachers play a critical role in enriching language and literacy experiences as they interact with children in created learning spaces and centers. </a:t>
            </a:r>
          </a:p>
          <a:p>
            <a:pPr marL="0" indent="0">
              <a:buNone/>
            </a:pPr>
            <a:endParaRPr lang="en-US" dirty="0"/>
          </a:p>
          <a:p>
            <a:r>
              <a:rPr lang="en-US" dirty="0"/>
              <a:t>Just as we need to be intentional in our planning, we must be intentional in how we interact with children when they are engaged in learning centers. </a:t>
            </a:r>
          </a:p>
          <a:p>
            <a:pPr marL="0" indent="0">
              <a:buNone/>
            </a:pPr>
            <a:endParaRPr lang="en-US" dirty="0"/>
          </a:p>
          <a:p>
            <a:r>
              <a:rPr lang="en-US" dirty="0"/>
              <a:t>Plan daily for how you will model and provide children opportunities to make real-world connections with learning during center time. </a:t>
            </a:r>
          </a:p>
        </p:txBody>
      </p:sp>
      <p:sp>
        <p:nvSpPr>
          <p:cNvPr id="3" name="Title 2"/>
          <p:cNvSpPr>
            <a:spLocks noGrp="1"/>
          </p:cNvSpPr>
          <p:nvPr>
            <p:ph type="title"/>
          </p:nvPr>
        </p:nvSpPr>
        <p:spPr/>
        <p:txBody>
          <a:bodyPr>
            <a:normAutofit/>
          </a:bodyPr>
          <a:lstStyle/>
          <a:p>
            <a:r>
              <a:rPr lang="en-US" sz="2900" dirty="0"/>
              <a:t>Teachers play a critical role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613184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For this practice activity, you will give the </a:t>
            </a:r>
            <a:r>
              <a:rPr lang="en-US" b="1" i="1" dirty="0"/>
              <a:t>“I do-you watch, I do-you help, you do-I help and you do-I watch”</a:t>
            </a:r>
            <a:r>
              <a:rPr lang="en-US" dirty="0"/>
              <a:t> strategy a try with your children around a dramatic play learning activity. For infants and young toddlers, finger puppets or mitts work great. They may not be able to “do” the activity on their own. Any interaction on their part counts and should be encouraged!</a:t>
            </a:r>
          </a:p>
          <a:p>
            <a:pPr marL="0" indent="0">
              <a:buNone/>
            </a:pPr>
            <a:endParaRPr lang="en-US" dirty="0"/>
          </a:p>
          <a:p>
            <a:r>
              <a:rPr lang="en-US" dirty="0"/>
              <a:t>Think of how you will set the activity up, model what will be done, and practice together with the child or children and let the child or children practice on their own during learning center time.</a:t>
            </a:r>
          </a:p>
          <a:p>
            <a:pPr marL="0" indent="0">
              <a:buNone/>
            </a:pPr>
            <a:endParaRPr lang="en-US" dirty="0"/>
          </a:p>
          <a:p>
            <a:r>
              <a:rPr lang="en-US" dirty="0"/>
              <a:t>After trying the </a:t>
            </a:r>
            <a:r>
              <a:rPr lang="en-US" b="1" i="1" dirty="0"/>
              <a:t>“I do-you watch, I do-you help, you do-I help and you do-I watch” </a:t>
            </a:r>
            <a:r>
              <a:rPr lang="en-US" dirty="0"/>
              <a:t>strategy with children during a dramatic play learning activity, proceed to the next part of Practice Activity 2 to reflect on the learning experience. </a:t>
            </a:r>
          </a:p>
        </p:txBody>
      </p:sp>
      <p:sp>
        <p:nvSpPr>
          <p:cNvPr id="3" name="Title 2"/>
          <p:cNvSpPr>
            <a:spLocks noGrp="1"/>
          </p:cNvSpPr>
          <p:nvPr>
            <p:ph type="title"/>
          </p:nvPr>
        </p:nvSpPr>
        <p:spPr>
          <a:xfrm>
            <a:off x="1600200" y="228600"/>
            <a:ext cx="9067800" cy="914400"/>
          </a:xfrm>
        </p:spPr>
        <p:txBody>
          <a:bodyPr>
            <a:normAutofit/>
          </a:bodyPr>
          <a:lstStyle/>
          <a:p>
            <a:r>
              <a:rPr lang="en-US" sz="2400" dirty="0"/>
              <a:t>Practice Activity 2: </a:t>
            </a:r>
            <a:r>
              <a:rPr lang="en-US" sz="2400" b="0" i="1" dirty="0"/>
              <a:t>“I do-you watch, I do-you help, You do-I help and You do-I watch” </a:t>
            </a:r>
            <a:r>
              <a:rPr lang="en-US" sz="2400" dirty="0"/>
              <a:t>with Dramatic Play</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4162857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Reflect on the </a:t>
            </a:r>
            <a:r>
              <a:rPr lang="en-US" sz="1800" b="1" i="1" dirty="0"/>
              <a:t>“I do-you watch, I do-you help, you do-I help and you do-I watch”</a:t>
            </a:r>
            <a:r>
              <a:rPr lang="en-US" sz="1800" dirty="0"/>
              <a:t> dramatic play activity you engaged a children or a small group of children in and briefly respond to each of the questions below in the Learning Guide:</a:t>
            </a:r>
          </a:p>
          <a:p>
            <a:pPr marL="0" indent="0">
              <a:buNone/>
            </a:pPr>
            <a:endParaRPr lang="en-US" sz="1800" dirty="0"/>
          </a:p>
          <a:p>
            <a:pPr lvl="0"/>
            <a:r>
              <a:rPr lang="en-US" sz="1800" dirty="0"/>
              <a:t>How was planning ahead helpful?</a:t>
            </a:r>
          </a:p>
          <a:p>
            <a:pPr marL="0" indent="0">
              <a:buNone/>
            </a:pPr>
            <a:endParaRPr lang="en-US" sz="1800" dirty="0"/>
          </a:p>
          <a:p>
            <a:pPr lvl="0"/>
            <a:r>
              <a:rPr lang="en-US" sz="1800" dirty="0"/>
              <a:t>How was modeling the activity for children helpful?</a:t>
            </a:r>
          </a:p>
          <a:p>
            <a:pPr marL="0" indent="0">
              <a:buNone/>
            </a:pPr>
            <a:endParaRPr lang="en-US" sz="1800" dirty="0"/>
          </a:p>
          <a:p>
            <a:pPr lvl="0"/>
            <a:r>
              <a:rPr lang="en-US" sz="1800" dirty="0"/>
              <a:t>How was doing the activity with children helpful?</a:t>
            </a:r>
          </a:p>
          <a:p>
            <a:pPr marL="0" indent="0">
              <a:buNone/>
            </a:pPr>
            <a:endParaRPr lang="en-US" sz="1800" dirty="0"/>
          </a:p>
          <a:p>
            <a:pPr lvl="0"/>
            <a:r>
              <a:rPr lang="en-US" sz="1800" dirty="0"/>
              <a:t>How did children respond when it was their turn with the activity?</a:t>
            </a:r>
          </a:p>
          <a:p>
            <a:pPr lvl="0"/>
            <a:endParaRPr lang="en-US" sz="1800" dirty="0"/>
          </a:p>
          <a:p>
            <a:pPr lvl="0"/>
            <a:r>
              <a:rPr lang="en-US" sz="1800" dirty="0"/>
              <a:t>How did your interactions help to foster children’s engagement with the dramatic play materials?</a:t>
            </a:r>
          </a:p>
          <a:p>
            <a:pPr marL="0" indent="0">
              <a:buNone/>
            </a:pPr>
            <a:endParaRPr lang="en-US" sz="1800" dirty="0"/>
          </a:p>
        </p:txBody>
      </p:sp>
      <p:sp>
        <p:nvSpPr>
          <p:cNvPr id="3" name="Title 2"/>
          <p:cNvSpPr>
            <a:spLocks noGrp="1"/>
          </p:cNvSpPr>
          <p:nvPr>
            <p:ph type="title"/>
          </p:nvPr>
        </p:nvSpPr>
        <p:spPr>
          <a:xfrm>
            <a:off x="1828800" y="457200"/>
            <a:ext cx="8305800" cy="685800"/>
          </a:xfrm>
        </p:spPr>
        <p:txBody>
          <a:bodyPr>
            <a:normAutofit fontScale="90000"/>
          </a:bodyPr>
          <a:lstStyle/>
          <a:p>
            <a:r>
              <a:rPr lang="en-US" dirty="0"/>
              <a:t>Reflection Questions for Practice Activity 2</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1858516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295401"/>
            <a:ext cx="8610600" cy="4525963"/>
          </a:xfrm>
        </p:spPr>
        <p:txBody>
          <a:bodyPr/>
          <a:lstStyle/>
          <a:p>
            <a:pPr marL="0" indent="0">
              <a:buNone/>
            </a:pPr>
            <a:r>
              <a:rPr lang="en-US" dirty="0"/>
              <a:t>Congratulations, you just completed </a:t>
            </a:r>
            <a:r>
              <a:rPr lang="en-US" dirty="0" smtClean="0"/>
              <a:t>Section </a:t>
            </a:r>
            <a:r>
              <a:rPr lang="en-US" dirty="0"/>
              <a:t>2</a:t>
            </a:r>
            <a:r>
              <a:rPr lang="en-US" dirty="0" smtClean="0"/>
              <a:t> </a:t>
            </a:r>
            <a:r>
              <a:rPr lang="en-US" dirty="0"/>
              <a:t>of Module </a:t>
            </a:r>
            <a:r>
              <a:rPr lang="en-US" dirty="0" smtClean="0"/>
              <a:t>4. </a:t>
            </a:r>
            <a:endParaRPr lang="en-US" dirty="0"/>
          </a:p>
          <a:p>
            <a:pPr marL="0" indent="0">
              <a:buNone/>
            </a:pPr>
            <a:endParaRPr lang="en-US" dirty="0"/>
          </a:p>
          <a:p>
            <a:r>
              <a:rPr lang="en-US" dirty="0"/>
              <a:t>Be sure you have completed </a:t>
            </a:r>
            <a:r>
              <a:rPr lang="en-US" dirty="0" smtClean="0"/>
              <a:t>Section </a:t>
            </a:r>
            <a:r>
              <a:rPr lang="en-US" dirty="0"/>
              <a:t>2</a:t>
            </a:r>
            <a:r>
              <a:rPr lang="en-US" dirty="0" smtClean="0"/>
              <a:t> </a:t>
            </a:r>
            <a:r>
              <a:rPr lang="en-US" dirty="0"/>
              <a:t>activities in the Learning Guide. </a:t>
            </a:r>
          </a:p>
          <a:p>
            <a:pPr marL="0" indent="0">
              <a:buNone/>
            </a:pPr>
            <a:endParaRPr lang="en-US" dirty="0"/>
          </a:p>
          <a:p>
            <a:r>
              <a:rPr lang="en-US" dirty="0"/>
              <a:t>When ready, move on to the presentation for </a:t>
            </a:r>
            <a:r>
              <a:rPr lang="en-US" dirty="0" smtClean="0"/>
              <a:t>Section </a:t>
            </a:r>
            <a:r>
              <a:rPr lang="en-US" dirty="0"/>
              <a:t>3</a:t>
            </a:r>
            <a:r>
              <a:rPr lang="en-US" dirty="0" smtClean="0"/>
              <a:t>.</a:t>
            </a:r>
            <a:endParaRPr lang="en-US" dirty="0"/>
          </a:p>
        </p:txBody>
      </p:sp>
      <p:sp>
        <p:nvSpPr>
          <p:cNvPr id="3" name="Title 2"/>
          <p:cNvSpPr>
            <a:spLocks noGrp="1"/>
          </p:cNvSpPr>
          <p:nvPr>
            <p:ph type="title"/>
          </p:nvPr>
        </p:nvSpPr>
        <p:spPr/>
        <p:txBody>
          <a:bodyPr/>
          <a:lstStyle/>
          <a:p>
            <a:r>
              <a:rPr lang="en-US" dirty="0"/>
              <a:t>End of </a:t>
            </a:r>
            <a:r>
              <a:rPr lang="en-US" smtClean="0"/>
              <a:t>Section </a:t>
            </a:r>
            <a:r>
              <a:rPr lang="en-US" dirty="0"/>
              <a:t>2</a:t>
            </a:r>
            <a:r>
              <a:rPr lang="en-US" smtClean="0"/>
              <a:t>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293698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72792" y="1436491"/>
            <a:ext cx="8305800" cy="4106471"/>
          </a:xfrm>
        </p:spPr>
        <p:txBody>
          <a:bodyPr>
            <a:normAutofit fontScale="92500"/>
          </a:bodyPr>
          <a:lstStyle/>
          <a:p>
            <a:pPr marL="0" indent="0">
              <a:buNone/>
            </a:pPr>
            <a:r>
              <a:rPr lang="en-US" b="1" dirty="0"/>
              <a:t>Module 4 at a Glance</a:t>
            </a:r>
          </a:p>
          <a:p>
            <a:pPr marL="0" indent="0">
              <a:buNone/>
            </a:pPr>
            <a:endParaRPr lang="en-US" sz="1600" dirty="0"/>
          </a:p>
          <a:p>
            <a:pPr marL="0" indent="0">
              <a:buNone/>
            </a:pPr>
            <a:r>
              <a:rPr lang="en-US" sz="1800" dirty="0"/>
              <a:t>In Module 3, you considered the important role teachers play in developing children’s oral language and increasing their vocabulary. </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Discover how to create book-and-language rich learning spaces that invite children to explore, inquire, create, problem-solve, and share learning.</a:t>
            </a:r>
          </a:p>
          <a:p>
            <a:r>
              <a:rPr lang="en-US" sz="1800" dirty="0"/>
              <a:t>Explore the “I do…you watch, I do…you help, You do…I help, and You do…I watch” strategy for modeling and practicing early language and literacy skills.</a:t>
            </a:r>
          </a:p>
          <a:p>
            <a:r>
              <a:rPr lang="en-US" sz="1800" dirty="0"/>
              <a:t>Gain a better understanding of how to use learning spaces and activities to provide increased opportunities for children to build conceptual knowledge.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152236"/>
            <a:ext cx="8305800" cy="762000"/>
          </a:xfrm>
        </p:spPr>
        <p:txBody>
          <a:bodyPr>
            <a:normAutofit fontScale="90000"/>
          </a:bodyPr>
          <a:lstStyle/>
          <a:p>
            <a:r>
              <a:rPr lang="en-US" dirty="0"/>
              <a:t/>
            </a:r>
            <a:br>
              <a:rPr lang="en-US" dirty="0"/>
            </a:br>
            <a:r>
              <a:rPr lang="en-US" dirty="0"/>
              <a:t>Module 4: Learning Spaces &amp; Activities</a:t>
            </a:r>
            <a:r>
              <a:rPr lang="en-US" sz="2700" dirty="0"/>
              <a:t/>
            </a:r>
            <a:br>
              <a:rPr lang="en-US" sz="2700" dirty="0"/>
            </a:br>
            <a:endParaRPr lang="en-US" sz="27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2006729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1500" dirty="0"/>
          </a:p>
          <a:p>
            <a:pPr marL="0" indent="0">
              <a:buNone/>
            </a:pPr>
            <a:r>
              <a:rPr lang="en-US" sz="2200" b="1" dirty="0"/>
              <a:t>Learner Outcomes:</a:t>
            </a:r>
            <a:endParaRPr lang="en-US" sz="2200" dirty="0"/>
          </a:p>
          <a:p>
            <a:pPr marL="0" indent="0">
              <a:buNone/>
            </a:pPr>
            <a:endParaRPr lang="en-US" sz="1800" dirty="0"/>
          </a:p>
          <a:p>
            <a:r>
              <a:rPr lang="en-US" sz="1800" dirty="0"/>
              <a:t>LO1: Learners will describe developmentally and age-appropriate learning spaces which are book-and-language rich learning spaces and invite children to explore, inquire, create, problem-solve, and share learning.</a:t>
            </a:r>
          </a:p>
          <a:p>
            <a:pPr marL="0" indent="0">
              <a:buNone/>
            </a:pPr>
            <a:endParaRPr lang="en-US" sz="1800" dirty="0"/>
          </a:p>
          <a:p>
            <a:r>
              <a:rPr lang="en-US" sz="1800" dirty="0"/>
              <a:t>LO2: Learners will explore the “I do…you watch, I do…you help, You do…I help, and You do…I watch” strategy for modeling and practicing early language and literacy skills. </a:t>
            </a:r>
          </a:p>
          <a:p>
            <a:pPr marL="0" indent="0">
              <a:buNone/>
            </a:pPr>
            <a:endParaRPr lang="en-US" sz="1800" dirty="0"/>
          </a:p>
          <a:p>
            <a:r>
              <a:rPr lang="en-US" sz="1800" dirty="0"/>
              <a:t>LO3: Learners will examine how to use learning spaces and activities to provide increased opportunities for children to build conceptual knowledge. </a:t>
            </a:r>
          </a:p>
          <a:p>
            <a:pPr marL="0" indent="0">
              <a:buNone/>
            </a:pPr>
            <a:endParaRPr lang="en-US" sz="1800" dirty="0"/>
          </a:p>
        </p:txBody>
      </p:sp>
      <p:sp>
        <p:nvSpPr>
          <p:cNvPr id="3" name="Title 2"/>
          <p:cNvSpPr>
            <a:spLocks noGrp="1"/>
          </p:cNvSpPr>
          <p:nvPr>
            <p:ph type="title"/>
          </p:nvPr>
        </p:nvSpPr>
        <p:spPr/>
        <p:txBody>
          <a:bodyPr>
            <a:normAutofit/>
          </a:bodyPr>
          <a:lstStyle/>
          <a:p>
            <a:r>
              <a:rPr lang="en-US" dirty="0"/>
              <a:t>Learner Outcomes for Module 4</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377802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280319"/>
            <a:ext cx="8305800" cy="4297363"/>
          </a:xfrm>
        </p:spPr>
        <p:txBody>
          <a:bodyPr/>
          <a:lstStyle/>
          <a:p>
            <a:pPr marL="0" indent="0">
              <a:buNone/>
            </a:pPr>
            <a:endParaRPr lang="en-US" sz="1800" dirty="0"/>
          </a:p>
          <a:p>
            <a:pPr marL="0" indent="0">
              <a:buNone/>
            </a:pPr>
            <a:r>
              <a:rPr lang="en-US" sz="2000" dirty="0"/>
              <a:t>This module aligns to the current Read to be Ready Campaign’s following key beliefs:</a:t>
            </a:r>
          </a:p>
          <a:p>
            <a:pPr marL="0" indent="0">
              <a:buNone/>
            </a:pPr>
            <a:endParaRPr lang="en-US" sz="2000" dirty="0"/>
          </a:p>
          <a:p>
            <a:pPr lvl="0"/>
            <a:r>
              <a:rPr lang="en-US" sz="2000" dirty="0"/>
              <a:t>Early Literacy Matters:</a:t>
            </a:r>
          </a:p>
          <a:p>
            <a:pPr lvl="0"/>
            <a:r>
              <a:rPr lang="en-US" sz="2000" dirty="0"/>
              <a:t>Teachers are critical:</a:t>
            </a:r>
          </a:p>
          <a:p>
            <a:pPr lvl="0"/>
            <a:r>
              <a:rPr lang="en-US" sz="2000" dirty="0"/>
              <a:t>It takes a community:</a:t>
            </a:r>
          </a:p>
          <a:p>
            <a:pPr marL="0" indent="0">
              <a:buNone/>
            </a:pPr>
            <a:endParaRPr lang="en-US" sz="2000" dirty="0"/>
          </a:p>
          <a:p>
            <a:pPr marL="0" indent="0">
              <a:buNone/>
            </a:pPr>
            <a:r>
              <a:rPr lang="en-US" sz="2000" dirty="0"/>
              <a:t>Video link to “Early Literacy Matters” from Read to be Ready Website:</a:t>
            </a:r>
          </a:p>
          <a:p>
            <a:pPr marL="0" indent="0">
              <a:buNone/>
            </a:pPr>
            <a:endParaRPr lang="en-US" sz="2000" u="sng" dirty="0">
              <a:hlinkClick r:id="rId2"/>
            </a:endParaRPr>
          </a:p>
          <a:p>
            <a:pPr marL="0" indent="0">
              <a:buNone/>
            </a:pPr>
            <a:r>
              <a:rPr lang="en-US" sz="2000" u="sng" dirty="0">
                <a:hlinkClick r:id="rId2"/>
              </a:rPr>
              <a:t>https://www.youtube.com/watch?v=60J8qRjRPkE</a:t>
            </a:r>
            <a:r>
              <a:rPr lang="en-US" sz="20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501342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77500" lnSpcReduction="20000"/>
          </a:bodyPr>
          <a:lstStyle/>
          <a:p>
            <a:pPr marL="0" indent="0">
              <a:buNone/>
            </a:pPr>
            <a:r>
              <a:rPr lang="en-US" sz="2100" b="1" dirty="0"/>
              <a:t>Overview: </a:t>
            </a:r>
            <a:r>
              <a:rPr lang="en-US" sz="2100" dirty="0"/>
              <a:t>Module 4 will consist of 3 instructional presentations. These presentations will help you reflect on the special role a book-and-language rich classroom environment plays in providing opportunities for children to interact with and learn from one another, teachers, and materials. </a:t>
            </a:r>
            <a:endParaRPr lang="en-US" sz="1800" dirty="0"/>
          </a:p>
          <a:p>
            <a:pPr marL="0" indent="0">
              <a:buNone/>
            </a:pPr>
            <a:endParaRPr lang="en-US" sz="1800" dirty="0"/>
          </a:p>
          <a:p>
            <a:r>
              <a:rPr lang="en-US" sz="1800" dirty="0"/>
              <a:t>In </a:t>
            </a:r>
            <a:r>
              <a:rPr lang="en-US" sz="1800" b="1" dirty="0"/>
              <a:t>Presentation 1</a:t>
            </a:r>
            <a:r>
              <a:rPr lang="en-US" sz="1800" dirty="0"/>
              <a:t>, </a:t>
            </a:r>
            <a:r>
              <a:rPr lang="en-US" sz="1900" dirty="0"/>
              <a:t>you will learn more about how to create book-and-language rich learning spaces that invite children to explore, inquire, create, problem-solve, and share what they learn. In addition, you will explore how learning is enhanced when books are included in all areas of the classroom.</a:t>
            </a:r>
          </a:p>
          <a:p>
            <a:pPr marL="0" indent="0">
              <a:buNone/>
            </a:pPr>
            <a:endParaRPr lang="en-US" sz="1800" dirty="0"/>
          </a:p>
          <a:p>
            <a:r>
              <a:rPr lang="en-US" sz="1800" dirty="0"/>
              <a:t>In </a:t>
            </a:r>
            <a:r>
              <a:rPr lang="en-US" sz="1800" b="1" dirty="0"/>
              <a:t>Presentation 2</a:t>
            </a:r>
            <a:r>
              <a:rPr lang="en-US" sz="1800" dirty="0"/>
              <a:t>, </a:t>
            </a:r>
            <a:r>
              <a:rPr lang="en-US" sz="1900" dirty="0"/>
              <a:t>you will learn the benefits of using the “I do, We do, and You do” strategy for modeling and practicing early language and literacy skills.  Emphasis is placed on scaffolding learning and providing opportunities for repeated practice. </a:t>
            </a:r>
          </a:p>
          <a:p>
            <a:pPr marL="0" indent="0">
              <a:buNone/>
            </a:pPr>
            <a:endParaRPr lang="en-US" sz="1800" dirty="0"/>
          </a:p>
          <a:p>
            <a:r>
              <a:rPr lang="en-US" sz="1800" dirty="0"/>
              <a:t>In </a:t>
            </a:r>
            <a:r>
              <a:rPr lang="en-US" sz="1800" b="1" dirty="0"/>
              <a:t>Presentation 3</a:t>
            </a:r>
            <a:r>
              <a:rPr lang="en-US" sz="1800" dirty="0"/>
              <a:t>, </a:t>
            </a:r>
            <a:r>
              <a:rPr lang="en-US" sz="2100" dirty="0"/>
              <a:t>you will learn how to learning spaces and activities can be designed as opportunities to build conceptual knowledge. </a:t>
            </a:r>
          </a:p>
          <a:p>
            <a:pPr marL="0" indent="0">
              <a:buNone/>
            </a:pPr>
            <a:endParaRPr lang="en-US" sz="1600" dirty="0"/>
          </a:p>
          <a:p>
            <a:endParaRPr lang="en-US" sz="1800" dirty="0"/>
          </a:p>
          <a:p>
            <a:pPr marL="0" indent="0">
              <a:buNone/>
            </a:pPr>
            <a:r>
              <a:rPr lang="en-US" sz="2100" dirty="0"/>
              <a:t>Following each presentation, you will apply your learning through Application Activities included in the Learning Guide.</a:t>
            </a:r>
          </a:p>
        </p:txBody>
      </p:sp>
      <p:sp>
        <p:nvSpPr>
          <p:cNvPr id="3" name="Title 2"/>
          <p:cNvSpPr>
            <a:spLocks noGrp="1"/>
          </p:cNvSpPr>
          <p:nvPr>
            <p:ph type="title"/>
          </p:nvPr>
        </p:nvSpPr>
        <p:spPr/>
        <p:txBody>
          <a:bodyPr/>
          <a:lstStyle/>
          <a:p>
            <a:r>
              <a:rPr lang="en-US" dirty="0"/>
              <a:t>Module 4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2109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85000" lnSpcReduction="1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1</a:t>
            </a:r>
            <a:r>
              <a:rPr lang="en-US" sz="1800" dirty="0"/>
              <a:t>: Start at beginning of module and complete Presentation 1 and Practice Activity 1.</a:t>
            </a:r>
          </a:p>
          <a:p>
            <a:pPr marL="0" indent="0">
              <a:buNone/>
            </a:pPr>
            <a:endParaRPr lang="en-US" sz="1800" dirty="0"/>
          </a:p>
          <a:p>
            <a:r>
              <a:rPr lang="en-US" sz="1800" b="1" dirty="0"/>
              <a:t>Section 2</a:t>
            </a:r>
            <a:r>
              <a:rPr lang="en-US" sz="1800" dirty="0"/>
              <a:t>: Complete Presentation 2 and Practice Activity 2.</a:t>
            </a:r>
          </a:p>
          <a:p>
            <a:pPr marL="0" indent="0">
              <a:buNone/>
            </a:pPr>
            <a:endParaRPr lang="en-US" sz="1800" dirty="0"/>
          </a:p>
          <a:p>
            <a:r>
              <a:rPr lang="en-US" sz="1800" b="1" dirty="0"/>
              <a:t>Section 3: </a:t>
            </a:r>
            <a:r>
              <a:rPr lang="en-US" sz="1800" dirty="0"/>
              <a:t>Complete Presentation 3 and Practice Activity 3.</a:t>
            </a:r>
          </a:p>
          <a:p>
            <a:pPr marL="0" indent="0">
              <a:buNone/>
            </a:pPr>
            <a:endParaRPr lang="en-US" sz="1800" dirty="0"/>
          </a:p>
          <a:p>
            <a:r>
              <a:rPr lang="en-US" sz="1800" b="1" dirty="0"/>
              <a:t>Section 4:</a:t>
            </a:r>
            <a:r>
              <a:rPr lang="en-US" sz="1800" dirty="0"/>
              <a:t> Complete Learning Application Assignment for Module 4 and submit it electronically to your literacy coach for feedback and support.</a:t>
            </a:r>
          </a:p>
          <a:p>
            <a:endParaRPr lang="en-US" sz="1800" dirty="0"/>
          </a:p>
          <a:p>
            <a:r>
              <a:rPr lang="en-US" sz="1800" dirty="0"/>
              <a:t>Please refer to your Learning Guide for a detailed Module 4 timeline and checklist.</a:t>
            </a:r>
          </a:p>
          <a:p>
            <a:pPr marL="0" indent="0">
              <a:buNone/>
            </a:pPr>
            <a:endParaRPr lang="en-US" sz="1800" dirty="0"/>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321903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 Presentation 1, you focused on types of learning spaces to include in the classroom to create book-and-language rich experiences for children. </a:t>
            </a:r>
          </a:p>
          <a:p>
            <a:pPr marL="0" indent="0">
              <a:buNone/>
            </a:pPr>
            <a:endParaRPr lang="en-US" dirty="0"/>
          </a:p>
          <a:p>
            <a:r>
              <a:rPr lang="en-US" dirty="0"/>
              <a:t>Once you have created learning spaces, you need to be intentional in how you introduce children to those spaces. </a:t>
            </a:r>
          </a:p>
          <a:p>
            <a:pPr marL="0" indent="0">
              <a:buNone/>
            </a:pPr>
            <a:endParaRPr lang="en-US" dirty="0"/>
          </a:p>
          <a:p>
            <a:r>
              <a:rPr lang="en-US" dirty="0"/>
              <a:t>In this Presentation, you will learn how to use the </a:t>
            </a:r>
            <a:r>
              <a:rPr lang="en-US" b="1" i="1" dirty="0"/>
              <a:t>“I do…you watch, I do…you help, You do…I help, and You do…I watch” </a:t>
            </a:r>
            <a:r>
              <a:rPr lang="en-US" dirty="0"/>
              <a:t>strategy to introduce learning spaces and centers.</a:t>
            </a:r>
          </a:p>
          <a:p>
            <a:endParaRPr lang="en-US" dirty="0"/>
          </a:p>
        </p:txBody>
      </p:sp>
      <p:sp>
        <p:nvSpPr>
          <p:cNvPr id="3" name="Title 2"/>
          <p:cNvSpPr>
            <a:spLocks noGrp="1"/>
          </p:cNvSpPr>
          <p:nvPr>
            <p:ph type="title"/>
          </p:nvPr>
        </p:nvSpPr>
        <p:spPr>
          <a:xfrm>
            <a:off x="1818588" y="169355"/>
            <a:ext cx="9067800" cy="914400"/>
          </a:xfrm>
        </p:spPr>
        <p:txBody>
          <a:bodyPr>
            <a:noAutofit/>
          </a:bodyPr>
          <a:lstStyle/>
          <a:p>
            <a:r>
              <a:rPr lang="en-US" sz="2900" dirty="0"/>
              <a:t>Presentation 2: Introducing Learning Spaces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419459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Teacher-child interactions provide opportunities for teachers to scaffold learning. </a:t>
            </a:r>
          </a:p>
          <a:p>
            <a:pPr marL="0" indent="0">
              <a:buNone/>
            </a:pPr>
            <a:endParaRPr lang="en-US" dirty="0"/>
          </a:p>
          <a:p>
            <a:r>
              <a:rPr lang="en-US" dirty="0"/>
              <a:t>Lev Vygotsky (1978) coined the term “scaffolding” to describe the varying supports or scaffolds put in place to help children learn or reach a new level of learning.</a:t>
            </a:r>
          </a:p>
          <a:p>
            <a:pPr marL="0" indent="0">
              <a:buNone/>
            </a:pPr>
            <a:r>
              <a:rPr lang="en-US" dirty="0"/>
              <a:t> </a:t>
            </a:r>
          </a:p>
          <a:p>
            <a:r>
              <a:rPr lang="en-US" dirty="0"/>
              <a:t>The </a:t>
            </a:r>
            <a:r>
              <a:rPr lang="en-US" b="1" i="1" dirty="0"/>
              <a:t>“I do-you watch, I do-you help, You do-I help and You do-I watch”</a:t>
            </a:r>
            <a:r>
              <a:rPr lang="en-US" dirty="0"/>
              <a:t> strategy begins with high levels of teacher support and modeling and gradually moves towards a low level of teacher support.</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1524000" y="228600"/>
            <a:ext cx="9144000" cy="914400"/>
          </a:xfrm>
        </p:spPr>
        <p:txBody>
          <a:bodyPr>
            <a:normAutofit/>
          </a:bodyPr>
          <a:lstStyle/>
          <a:p>
            <a:r>
              <a:rPr lang="en-US" sz="2000" dirty="0"/>
              <a:t>“I do…you watch, I do…you help, You do…I help, and You do…I watch”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970496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a:t>Let’s look at the first two stages of  </a:t>
            </a:r>
            <a:r>
              <a:rPr lang="en-US" b="1" i="1" dirty="0"/>
              <a:t>“I do…you watch, I do…you help, You do…I help, and You do…I watch”</a:t>
            </a:r>
            <a:r>
              <a:rPr lang="en-US" dirty="0"/>
              <a:t> strategy more closely.</a:t>
            </a:r>
          </a:p>
          <a:p>
            <a:pPr marL="0" indent="0">
              <a:buNone/>
            </a:pPr>
            <a:endParaRPr lang="en-US" dirty="0"/>
          </a:p>
          <a:p>
            <a:r>
              <a:rPr lang="en-US" sz="2100" b="1" dirty="0"/>
              <a:t>I do-you watch</a:t>
            </a:r>
            <a:r>
              <a:rPr lang="en-US" sz="2100" dirty="0"/>
              <a:t>: Children learn through watching. Whether its talking, pouring cups, stacking blocks, or writing…children intensely watch the teacher who models the skill. Words spoken and movements made should be slow and intentional. </a:t>
            </a:r>
          </a:p>
          <a:p>
            <a:pPr marL="0" indent="0">
              <a:buNone/>
            </a:pPr>
            <a:endParaRPr lang="en-US" sz="2100" dirty="0"/>
          </a:p>
          <a:p>
            <a:r>
              <a:rPr lang="en-US" sz="2100" b="1" dirty="0"/>
              <a:t>I do-you help</a:t>
            </a:r>
            <a:r>
              <a:rPr lang="en-US" sz="2100" dirty="0"/>
              <a:t>: Teachers still are modeling the skill but invite the children to participate. When reading a story, a child may help by saying a repeated word or making an animal sound when appropriate. In dressing, a teacher may put on one sock and invite the child to help put the other sock on. In pouring, the teacher may pour most of the water into a cup and allow the child to help pour the rest. In stacking blocks, teacher can invite the child to place one or two of the blocks. In writing, the teacher may write the words on the paper and invite the child to add marks and pictures. In this stage, the teacher is still modeling and closely guiding.</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1524000" y="228600"/>
            <a:ext cx="9144000" cy="914400"/>
          </a:xfrm>
        </p:spPr>
        <p:txBody>
          <a:bodyPr>
            <a:normAutofit/>
          </a:bodyPr>
          <a:lstStyle/>
          <a:p>
            <a:r>
              <a:rPr lang="en-US" sz="2000" dirty="0"/>
              <a:t>“I do…you watch, I do…you help, You do…I help, and You do…I watch”  </a:t>
            </a:r>
            <a:br>
              <a:rPr lang="en-US" sz="2000" dirty="0"/>
            </a:br>
            <a:endParaRPr lang="en-US" sz="20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4108142564"/>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docProps/app.xml><?xml version="1.0" encoding="utf-8"?>
<Properties xmlns="http://schemas.openxmlformats.org/officeDocument/2006/extended-properties" xmlns:vt="http://schemas.openxmlformats.org/officeDocument/2006/docPropsVTypes">
  <TotalTime>0</TotalTime>
  <Words>1747</Words>
  <Application>Microsoft Office PowerPoint</Application>
  <PresentationFormat>Widescreen</PresentationFormat>
  <Paragraphs>144</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Courier New</vt:lpstr>
      <vt:lpstr>Open Sans</vt:lpstr>
      <vt:lpstr>PermianSlabSerifTypeface</vt:lpstr>
      <vt:lpstr>Wingdings</vt:lpstr>
      <vt:lpstr>TDOE Template with Darker Green Band</vt:lpstr>
      <vt:lpstr>1_TDOE Template with Darker Green Band</vt:lpstr>
      <vt:lpstr>Module 4 Learning Spaces &amp; Activities</vt:lpstr>
      <vt:lpstr> Module 4: Learning Spaces &amp; Activities </vt:lpstr>
      <vt:lpstr>Learner Outcomes for Module 4</vt:lpstr>
      <vt:lpstr>Connections to the “Read to be Ready” Campaign:</vt:lpstr>
      <vt:lpstr>Module 4 Overview</vt:lpstr>
      <vt:lpstr>Suggested Timeline for Completing Module</vt:lpstr>
      <vt:lpstr>Presentation 2: Introducing Learning Spaces</vt:lpstr>
      <vt:lpstr>“I do…you watch, I do…you help, You do…I help, and You do…I watch” </vt:lpstr>
      <vt:lpstr>“I do…you watch, I do…you help, You do…I help, and You do…I watch”   </vt:lpstr>
      <vt:lpstr>“I do…you watch, I do…you help, You do…I help, and You do…I watch”   </vt:lpstr>
      <vt:lpstr>Providing Literacy Scaffolds and Learning Supports</vt:lpstr>
      <vt:lpstr>Providing Literacy Scaffolds and Learning Supports</vt:lpstr>
      <vt:lpstr>Intentional Planning for Learning Centers…</vt:lpstr>
      <vt:lpstr>Teachers play a critical role</vt:lpstr>
      <vt:lpstr>Practice Activity 2: “I do-you watch, I do-you help, You do-I help and You do-I watch” with Dramatic Play</vt:lpstr>
      <vt:lpstr>Reflection Questions for Practice Activity 2 </vt:lpstr>
      <vt:lpstr>End of Section 2 </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Learning Spaces &amp; Activities</dc:title>
  <dc:creator>Mindy Rainey</dc:creator>
  <cp:lastModifiedBy>Mindy Rainey</cp:lastModifiedBy>
  <cp:revision>4</cp:revision>
  <dcterms:created xsi:type="dcterms:W3CDTF">2018-11-15T16:01:02Z</dcterms:created>
  <dcterms:modified xsi:type="dcterms:W3CDTF">2019-02-11T18:12:06Z</dcterms:modified>
</cp:coreProperties>
</file>