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627683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10140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649127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653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122572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853237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171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44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414800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95239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13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0709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4554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51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59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725303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19587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57658709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2469667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a:bodyPr>
          <a:lstStyle/>
          <a:p>
            <a:pPr marL="0" indent="0">
              <a:buNone/>
            </a:pPr>
            <a:r>
              <a:rPr lang="en-US" dirty="0"/>
              <a:t>Writing tools and materials include much more than pencil and paper such as:</a:t>
            </a:r>
          </a:p>
          <a:p>
            <a:r>
              <a:rPr lang="en-US" dirty="0"/>
              <a:t>Clay or play dough</a:t>
            </a:r>
          </a:p>
          <a:p>
            <a:r>
              <a:rPr lang="en-US" dirty="0"/>
              <a:t>Rubber stamps</a:t>
            </a:r>
          </a:p>
          <a:p>
            <a:r>
              <a:rPr lang="en-US" dirty="0"/>
              <a:t>Shape stencils</a:t>
            </a:r>
          </a:p>
          <a:p>
            <a:r>
              <a:rPr lang="en-US" dirty="0"/>
              <a:t>Lacing cards</a:t>
            </a:r>
          </a:p>
          <a:p>
            <a:r>
              <a:rPr lang="en-US" dirty="0"/>
              <a:t>Moveable letter tiles or pieces</a:t>
            </a:r>
          </a:p>
          <a:p>
            <a:r>
              <a:rPr lang="en-US" dirty="0"/>
              <a:t>Sand trays to “write” letters</a:t>
            </a:r>
          </a:p>
          <a:p>
            <a:r>
              <a:rPr lang="en-US" dirty="0"/>
              <a:t>Sand Paper letters &amp; numbers</a:t>
            </a:r>
          </a:p>
          <a:p>
            <a:pPr marL="0" indent="0">
              <a:buNone/>
            </a:pPr>
            <a:endParaRPr lang="en-US" dirty="0"/>
          </a:p>
        </p:txBody>
      </p:sp>
      <p:sp>
        <p:nvSpPr>
          <p:cNvPr id="3" name="Title 2"/>
          <p:cNvSpPr>
            <a:spLocks noGrp="1"/>
          </p:cNvSpPr>
          <p:nvPr>
            <p:ph type="title"/>
          </p:nvPr>
        </p:nvSpPr>
        <p:spPr/>
        <p:txBody>
          <a:bodyPr/>
          <a:lstStyle/>
          <a:p>
            <a:r>
              <a:rPr lang="en-US" dirty="0"/>
              <a:t>Writing tools and materials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9" name="Content Placeholder 8">
            <a:extLst>
              <a:ext uri="{FF2B5EF4-FFF2-40B4-BE49-F238E27FC236}">
                <a16:creationId xmlns="" xmlns:a16="http://schemas.microsoft.com/office/drawing/2014/main" id="{D009E5E2-F7FE-4F24-88A3-884913A6A366}"/>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096000" y="2400798"/>
            <a:ext cx="4114800" cy="2315166"/>
          </a:xfrm>
        </p:spPr>
      </p:pic>
    </p:spTree>
    <p:extLst>
      <p:ext uri="{BB962C8B-B14F-4D97-AF65-F5344CB8AC3E}">
        <p14:creationId xmlns:p14="http://schemas.microsoft.com/office/powerpoint/2010/main" val="375920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r>
              <a:rPr lang="en-US" dirty="0"/>
              <a:t>Because we want to provide time and opportunity to develop muscle strength and hand-eye coordination, writing tools are made accessible for use for children ages 2 to 5. It’s important to note that writing tools include much more than pencils and paper.</a:t>
            </a:r>
          </a:p>
          <a:p>
            <a:pPr marL="0" indent="0">
              <a:buNone/>
            </a:pPr>
            <a:endParaRPr lang="en-US" dirty="0"/>
          </a:p>
          <a:p>
            <a:r>
              <a:rPr lang="en-US" dirty="0"/>
              <a:t>Correct pencil grasp is modeled not forced since muscles and coordination is still developing and refining. </a:t>
            </a:r>
          </a:p>
          <a:p>
            <a:pPr marL="0" indent="0">
              <a:buNone/>
            </a:pPr>
            <a:endParaRPr lang="en-US" dirty="0"/>
          </a:p>
          <a:p>
            <a:r>
              <a:rPr lang="en-US" dirty="0"/>
              <a:t>Thicker pencils and crayons are easier for young children to grip. </a:t>
            </a:r>
          </a:p>
          <a:p>
            <a:pPr marL="0" indent="0">
              <a:buNone/>
            </a:pPr>
            <a:endParaRPr lang="en-US" dirty="0"/>
          </a:p>
          <a:p>
            <a:r>
              <a:rPr lang="en-US" dirty="0"/>
              <a:t>Writing tools are first used for making simple marks, scribbles, and attempts at drawing. Paper without lines allows children freely “write” without distraction or pressure to write within lines. They are still developing a sense of space and left-to-right orientation. Scribbles, marks, and drawings will be fill a paper.</a:t>
            </a:r>
          </a:p>
        </p:txBody>
      </p:sp>
      <p:sp>
        <p:nvSpPr>
          <p:cNvPr id="3" name="Title 2"/>
          <p:cNvSpPr>
            <a:spLocks noGrp="1"/>
          </p:cNvSpPr>
          <p:nvPr>
            <p:ph type="title"/>
          </p:nvPr>
        </p:nvSpPr>
        <p:spPr/>
        <p:txBody>
          <a:bodyPr>
            <a:normAutofit fontScale="90000"/>
          </a:bodyPr>
          <a:lstStyle/>
          <a:p>
            <a:r>
              <a:rPr lang="en-US" sz="2800" dirty="0"/>
              <a:t>Introducing Writing Tools &amp; Materials</a:t>
            </a:r>
            <a:br>
              <a:rPr lang="en-US" sz="2800" dirty="0"/>
            </a:br>
            <a:r>
              <a:rPr lang="en-US" sz="2800" dirty="0"/>
              <a:t>Ages 2 to 5</a:t>
            </a:r>
          </a:p>
        </p:txBody>
      </p:sp>
      <p:pic>
        <p:nvPicPr>
          <p:cNvPr id="7" name="Content Placeholder 6">
            <a:extLst>
              <a:ext uri="{FF2B5EF4-FFF2-40B4-BE49-F238E27FC236}">
                <a16:creationId xmlns="" xmlns:a16="http://schemas.microsoft.com/office/drawing/2014/main" id="{DAA662B9-17F1-427B-9DEF-43CC9D0D9C81}"/>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7239000" y="1600200"/>
            <a:ext cx="2042160" cy="1584960"/>
          </a:xfrm>
        </p:spPr>
      </p:pic>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pic>
        <p:nvPicPr>
          <p:cNvPr id="9" name="Picture 8">
            <a:extLst>
              <a:ext uri="{FF2B5EF4-FFF2-40B4-BE49-F238E27FC236}">
                <a16:creationId xmlns="" xmlns:a16="http://schemas.microsoft.com/office/drawing/2014/main" id="{27AA9AD7-1E26-4135-A5BC-6D7D4C8C29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2780" y="3413761"/>
            <a:ext cx="2514600" cy="1819275"/>
          </a:xfrm>
          <a:prstGeom prst="rect">
            <a:avLst/>
          </a:prstGeom>
        </p:spPr>
      </p:pic>
    </p:spTree>
    <p:extLst>
      <p:ext uri="{BB962C8B-B14F-4D97-AF65-F5344CB8AC3E}">
        <p14:creationId xmlns:p14="http://schemas.microsoft.com/office/powerpoint/2010/main" val="95556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05000" y="1524001"/>
            <a:ext cx="4114800" cy="4297363"/>
          </a:xfrm>
        </p:spPr>
        <p:txBody>
          <a:bodyPr>
            <a:normAutofit fontScale="77500" lnSpcReduction="20000"/>
          </a:bodyPr>
          <a:lstStyle/>
          <a:p>
            <a:r>
              <a:rPr lang="en-US" dirty="0"/>
              <a:t>For this practice activity, you will talk “as you write” on the daily report sheet or add writing to a picture the child has created and told you about to model how talking and writing are connected. </a:t>
            </a:r>
          </a:p>
          <a:p>
            <a:pPr marL="0" indent="0">
              <a:buNone/>
            </a:pPr>
            <a:endParaRPr lang="en-US" dirty="0"/>
          </a:p>
          <a:p>
            <a:r>
              <a:rPr lang="en-US" dirty="0"/>
              <a:t>Think of how you will set the activity up for toddlers to see and hear you write about their day. Consider sitting beside the child as you talk and write.   </a:t>
            </a:r>
          </a:p>
          <a:p>
            <a:pPr marL="0" indent="0">
              <a:buNone/>
            </a:pPr>
            <a:endParaRPr lang="en-US" dirty="0"/>
          </a:p>
          <a:p>
            <a:r>
              <a:rPr lang="en-US" dirty="0"/>
              <a:t>After interacting with the toddler during the “Modeling Writing” activity, proceed to the next part of Practice Activity 2 to reflect on the learning experience. </a:t>
            </a:r>
          </a:p>
        </p:txBody>
      </p:sp>
      <p:sp>
        <p:nvSpPr>
          <p:cNvPr id="3" name="Title 2"/>
          <p:cNvSpPr>
            <a:spLocks noGrp="1"/>
          </p:cNvSpPr>
          <p:nvPr>
            <p:ph type="title"/>
          </p:nvPr>
        </p:nvSpPr>
        <p:spPr/>
        <p:txBody>
          <a:bodyPr>
            <a:normAutofit fontScale="90000"/>
          </a:bodyPr>
          <a:lstStyle/>
          <a:p>
            <a:r>
              <a:rPr lang="en-US" dirty="0"/>
              <a:t>Practice Activity 2: Modeling Writing</a:t>
            </a:r>
            <a:br>
              <a:rPr lang="en-US" dirty="0"/>
            </a:br>
            <a:r>
              <a:rPr lang="en-US" dirty="0"/>
              <a:t>Older Toddlers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pic>
        <p:nvPicPr>
          <p:cNvPr id="11" name="Content Placeholder 10">
            <a:extLst>
              <a:ext uri="{FF2B5EF4-FFF2-40B4-BE49-F238E27FC236}">
                <a16:creationId xmlns="" xmlns:a16="http://schemas.microsoft.com/office/drawing/2014/main" id="{7ACEC2DB-D627-42D3-AF27-E3497406CC5A}"/>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690360" y="2362200"/>
            <a:ext cx="3048000" cy="2023872"/>
          </a:xfrm>
        </p:spPr>
      </p:pic>
    </p:spTree>
    <p:extLst>
      <p:ext uri="{BB962C8B-B14F-4D97-AF65-F5344CB8AC3E}">
        <p14:creationId xmlns:p14="http://schemas.microsoft.com/office/powerpoint/2010/main" val="312299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a:t>Practice Activity 2</a:t>
            </a:r>
            <a:r>
              <a:rPr lang="en-US" sz="1800" dirty="0"/>
              <a:t>: Reflect on the Modeling Writing activity you engaged in with an older toddler and briefly respond to each of the questions below in the Learning Guide:</a:t>
            </a:r>
          </a:p>
          <a:p>
            <a:pPr marL="0" indent="0">
              <a:buNone/>
            </a:pPr>
            <a:endParaRPr lang="en-US" sz="1800" dirty="0"/>
          </a:p>
          <a:p>
            <a:pPr lvl="0"/>
            <a:r>
              <a:rPr lang="en-US" sz="1800" dirty="0"/>
              <a:t>How was planning ahead helpful?</a:t>
            </a:r>
          </a:p>
          <a:p>
            <a:pPr marL="0" indent="0">
              <a:buNone/>
            </a:pPr>
            <a:endParaRPr lang="en-US" sz="1800" dirty="0"/>
          </a:p>
          <a:p>
            <a:pPr lvl="0"/>
            <a:r>
              <a:rPr lang="en-US" sz="1800" dirty="0"/>
              <a:t>How was your language intentional?</a:t>
            </a:r>
          </a:p>
          <a:p>
            <a:pPr marL="0" indent="0">
              <a:buNone/>
            </a:pPr>
            <a:endParaRPr lang="en-US" sz="1800" dirty="0"/>
          </a:p>
          <a:p>
            <a:pPr lvl="0"/>
            <a:r>
              <a:rPr lang="en-US" sz="1800" dirty="0"/>
              <a:t>How did the older toddler respond?</a:t>
            </a:r>
          </a:p>
          <a:p>
            <a:pPr marL="0" indent="0">
              <a:buNone/>
            </a:pPr>
            <a:endParaRPr lang="en-US" sz="1800" dirty="0"/>
          </a:p>
          <a:p>
            <a:pPr lvl="0"/>
            <a:r>
              <a:rPr lang="en-US" sz="1800" dirty="0"/>
              <a:t>Did your model help to reinforce the connection between talk and writing?</a:t>
            </a:r>
          </a:p>
          <a:p>
            <a:pPr lvl="0"/>
            <a:endParaRPr lang="en-US" sz="1800" dirty="0"/>
          </a:p>
          <a:p>
            <a:pPr lvl="0"/>
            <a:r>
              <a:rPr lang="en-US" sz="1800" dirty="0"/>
              <a:t>How did your interactions help to foster the older toddler’s interest in writing?</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Practice Activity 2: Reflection Questions</a:t>
            </a:r>
            <a:br>
              <a:rPr lang="en-US" dirty="0"/>
            </a:br>
            <a:r>
              <a:rPr lang="en-US" dirty="0"/>
              <a:t>Older Toddlers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2711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150620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362996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124916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410139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927505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pPr marL="0" indent="0">
              <a:buNone/>
            </a:pPr>
            <a:r>
              <a:rPr lang="en-US" dirty="0"/>
              <a:t>Teachers play an important role in modeling purposeful writing and in providing opportunities for children to experiment with writing tools. Even our youngest children develop an interest in early writing when adults model writing with purpose to create:</a:t>
            </a:r>
          </a:p>
          <a:p>
            <a:pPr marL="0" indent="0">
              <a:buNone/>
            </a:pPr>
            <a:endParaRPr lang="en-US" dirty="0"/>
          </a:p>
          <a:p>
            <a:r>
              <a:rPr lang="en-US" dirty="0"/>
              <a:t>Shopping lists </a:t>
            </a:r>
          </a:p>
          <a:p>
            <a:pPr marL="0" indent="0">
              <a:buNone/>
            </a:pPr>
            <a:endParaRPr lang="en-US" dirty="0"/>
          </a:p>
          <a:p>
            <a:r>
              <a:rPr lang="en-US" dirty="0"/>
              <a:t>Messages for mom, dad, or friends</a:t>
            </a:r>
          </a:p>
          <a:p>
            <a:pPr marL="0" indent="0">
              <a:buNone/>
            </a:pPr>
            <a:endParaRPr lang="en-US" dirty="0"/>
          </a:p>
          <a:p>
            <a:r>
              <a:rPr lang="en-US" dirty="0"/>
              <a:t>Signs with drawing and writing to label room</a:t>
            </a:r>
          </a:p>
          <a:p>
            <a:endParaRPr lang="en-US" dirty="0"/>
          </a:p>
          <a:p>
            <a:r>
              <a:rPr lang="en-US" dirty="0"/>
              <a:t>Dictated stories told to them by children  </a:t>
            </a:r>
          </a:p>
          <a:p>
            <a:pPr marL="0" indent="0">
              <a:buNone/>
            </a:pPr>
            <a:endParaRPr lang="en-US" dirty="0"/>
          </a:p>
          <a:p>
            <a:r>
              <a:rPr lang="en-US" dirty="0"/>
              <a:t>Books with pictures and writing </a:t>
            </a:r>
          </a:p>
          <a:p>
            <a:endParaRPr lang="en-US" dirty="0"/>
          </a:p>
          <a:p>
            <a:pPr marL="0" indent="0">
              <a:buNone/>
            </a:pPr>
            <a:r>
              <a:rPr lang="en-US" dirty="0"/>
              <a:t>Can you think of other examples of when adults model purposeful writing?</a:t>
            </a:r>
          </a:p>
          <a:p>
            <a:endParaRPr lang="en-US" dirty="0"/>
          </a:p>
        </p:txBody>
      </p:sp>
      <p:sp>
        <p:nvSpPr>
          <p:cNvPr id="3" name="Title 2"/>
          <p:cNvSpPr>
            <a:spLocks noGrp="1"/>
          </p:cNvSpPr>
          <p:nvPr>
            <p:ph type="title"/>
          </p:nvPr>
        </p:nvSpPr>
        <p:spPr/>
        <p:txBody>
          <a:bodyPr>
            <a:normAutofit/>
          </a:bodyPr>
          <a:lstStyle/>
          <a:p>
            <a:r>
              <a:rPr lang="en-US" sz="2000" dirty="0"/>
              <a:t>Presentation 2: Modeling Purposeful Writing and use of Tools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pic>
        <p:nvPicPr>
          <p:cNvPr id="11" name="Content Placeholder 10">
            <a:extLst>
              <a:ext uri="{FF2B5EF4-FFF2-40B4-BE49-F238E27FC236}">
                <a16:creationId xmlns="" xmlns:a16="http://schemas.microsoft.com/office/drawing/2014/main" id="{E8E4F18F-F95F-484C-AB6E-7B0862531570}"/>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096000" y="2400798"/>
            <a:ext cx="4114800" cy="2315166"/>
          </a:xfrm>
        </p:spPr>
      </p:pic>
    </p:spTree>
    <p:extLst>
      <p:ext uri="{BB962C8B-B14F-4D97-AF65-F5344CB8AC3E}">
        <p14:creationId xmlns:p14="http://schemas.microsoft.com/office/powerpoint/2010/main" val="82420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dirty="0"/>
              <a:t>Think about your day working in the older toddler room.</a:t>
            </a:r>
          </a:p>
          <a:p>
            <a:pPr marL="0" indent="0">
              <a:buNone/>
            </a:pPr>
            <a:endParaRPr lang="en-US" dirty="0"/>
          </a:p>
          <a:p>
            <a:r>
              <a:rPr lang="en-US" dirty="0"/>
              <a:t>What kinds of things do you write throughout the day?</a:t>
            </a:r>
          </a:p>
          <a:p>
            <a:r>
              <a:rPr lang="en-US" dirty="0"/>
              <a:t>Are there opportunities for older toddlers to watch and hear what you write?</a:t>
            </a:r>
          </a:p>
          <a:p>
            <a:r>
              <a:rPr lang="en-US" dirty="0"/>
              <a:t>How might you engage older toddlers when you are writing?</a:t>
            </a:r>
          </a:p>
          <a:p>
            <a:r>
              <a:rPr lang="en-US" dirty="0"/>
              <a:t>Can older toddlers help decorate the writing by adding stickers or color?</a:t>
            </a:r>
          </a:p>
          <a:p>
            <a:pPr marL="0" indent="0">
              <a:buNone/>
            </a:pPr>
            <a:endParaRPr lang="en-US" dirty="0"/>
          </a:p>
        </p:txBody>
      </p:sp>
      <p:sp>
        <p:nvSpPr>
          <p:cNvPr id="3" name="Title 2"/>
          <p:cNvSpPr>
            <a:spLocks noGrp="1"/>
          </p:cNvSpPr>
          <p:nvPr>
            <p:ph type="title"/>
          </p:nvPr>
        </p:nvSpPr>
        <p:spPr/>
        <p:txBody>
          <a:bodyPr>
            <a:normAutofit/>
          </a:bodyPr>
          <a:lstStyle/>
          <a:p>
            <a:r>
              <a:rPr lang="en-US" sz="2400" dirty="0"/>
              <a:t>Modeling Writing Daily for Older Toddlers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pic>
        <p:nvPicPr>
          <p:cNvPr id="17" name="Content Placeholder 16">
            <a:extLst>
              <a:ext uri="{FF2B5EF4-FFF2-40B4-BE49-F238E27FC236}">
                <a16:creationId xmlns="" xmlns:a16="http://schemas.microsoft.com/office/drawing/2014/main" id="{3C3D78DA-D445-4835-9AB3-AB5DB996D9E3}"/>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507480" y="2461101"/>
            <a:ext cx="3291840" cy="2194560"/>
          </a:xfrm>
        </p:spPr>
      </p:pic>
    </p:spTree>
    <p:extLst>
      <p:ext uri="{BB962C8B-B14F-4D97-AF65-F5344CB8AC3E}">
        <p14:creationId xmlns:p14="http://schemas.microsoft.com/office/powerpoint/2010/main" val="357233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20000"/>
          </a:bodyPr>
          <a:lstStyle/>
          <a:p>
            <a:pPr marL="0" indent="0">
              <a:buNone/>
            </a:pPr>
            <a:r>
              <a:rPr lang="en-US" dirty="0"/>
              <a:t>Along with modeling purposeful writing for children, it’s important for teachers to recognize how children’s writing continues to develop over time.</a:t>
            </a:r>
          </a:p>
          <a:p>
            <a:pPr marL="0" indent="0">
              <a:buNone/>
            </a:pPr>
            <a:endParaRPr lang="en-US" dirty="0"/>
          </a:p>
          <a:p>
            <a:pPr marL="0" indent="0">
              <a:buNone/>
            </a:pPr>
            <a:r>
              <a:rPr lang="en-US" dirty="0"/>
              <a:t>Children are eager to express themselves and communicate through writing. Their writing begins as simple marks or scribbles. It’s important to celebrate these early attempts at writing and to ask children to tell you about what they “wrote.” </a:t>
            </a:r>
          </a:p>
          <a:p>
            <a:pPr marL="0" indent="0">
              <a:buNone/>
            </a:pPr>
            <a:endParaRPr lang="en-US" dirty="0"/>
          </a:p>
          <a:p>
            <a:pPr marL="0" indent="0">
              <a:buNone/>
            </a:pPr>
            <a:r>
              <a:rPr lang="en-US" dirty="0"/>
              <a:t>Over time, scribbles become drawings, and pencil marks begin to take on letter formations. These are the early stages of writing.</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Writing Development Continuum</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pic>
        <p:nvPicPr>
          <p:cNvPr id="11" name="Content Placeholder 10">
            <a:extLst>
              <a:ext uri="{FF2B5EF4-FFF2-40B4-BE49-F238E27FC236}">
                <a16:creationId xmlns="" xmlns:a16="http://schemas.microsoft.com/office/drawing/2014/main" id="{D4FC80E5-4412-4E01-A496-817E0464671B}"/>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324600" y="1981201"/>
            <a:ext cx="4114800" cy="2535313"/>
          </a:xfrm>
        </p:spPr>
      </p:pic>
    </p:spTree>
    <p:extLst>
      <p:ext uri="{BB962C8B-B14F-4D97-AF65-F5344CB8AC3E}">
        <p14:creationId xmlns:p14="http://schemas.microsoft.com/office/powerpoint/2010/main" val="802716250"/>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Widescreen</PresentationFormat>
  <Paragraphs>130</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Courier New</vt:lpstr>
      <vt:lpstr>Open Sans</vt:lpstr>
      <vt:lpstr>PermianSlabSerifTypeface</vt:lpstr>
      <vt:lpstr>Wingdings</vt:lpstr>
      <vt:lpstr>TDOE Template with Darker Green Band</vt:lpstr>
      <vt:lpstr>1_TDOE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Presentation 2: Modeling Purposeful Writing and use of Tools</vt:lpstr>
      <vt:lpstr>Modeling Writing Daily for Older Toddlers</vt:lpstr>
      <vt:lpstr>Writing Development Continuum</vt:lpstr>
      <vt:lpstr>Writing tools and materials</vt:lpstr>
      <vt:lpstr>Introducing Writing Tools &amp; Materials Ages 2 to 5</vt:lpstr>
      <vt:lpstr>Practice Activity 2: Modeling Writing Older Toddlers</vt:lpstr>
      <vt:lpstr>Practice Activity 2: Reflection Questions Older Toddlers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  </dc:title>
  <dc:creator>Mindy Rainey</dc:creator>
  <cp:lastModifiedBy>Mindy Rainey</cp:lastModifiedBy>
  <cp:revision>1</cp:revision>
  <dcterms:created xsi:type="dcterms:W3CDTF">2018-11-15T20:01:21Z</dcterms:created>
  <dcterms:modified xsi:type="dcterms:W3CDTF">2018-11-15T20:01:31Z</dcterms:modified>
</cp:coreProperties>
</file>