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2"/>
  </p:notesMasterIdLst>
  <p:sldIdLst>
    <p:sldId id="256" r:id="rId2"/>
    <p:sldId id="273" r:id="rId3"/>
    <p:sldId id="274" r:id="rId4"/>
    <p:sldId id="275" r:id="rId5"/>
    <p:sldId id="276" r:id="rId6"/>
    <p:sldId id="258" r:id="rId7"/>
    <p:sldId id="291" r:id="rId8"/>
    <p:sldId id="286" r:id="rId9"/>
    <p:sldId id="281" r:id="rId10"/>
    <p:sldId id="285" r:id="rId11"/>
    <p:sldId id="283" r:id="rId12"/>
    <p:sldId id="282" r:id="rId13"/>
    <p:sldId id="288" r:id="rId14"/>
    <p:sldId id="287" r:id="rId15"/>
    <p:sldId id="290" r:id="rId16"/>
    <p:sldId id="289" r:id="rId17"/>
    <p:sldId id="284" r:id="rId18"/>
    <p:sldId id="272" r:id="rId19"/>
    <p:sldId id="292" r:id="rId20"/>
    <p:sldId id="293"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02"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A981E8B-00A0-4C1E-9298-7B33A2A1A90C}" type="datetimeFigureOut">
              <a:rPr lang="en-US"/>
              <a:pPr>
                <a:defRPr/>
              </a:pPr>
              <a:t>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821526D-F73A-4195-83BD-EFB576F1D8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Scott </a:t>
            </a:r>
          </a:p>
        </p:txBody>
      </p:sp>
      <p:sp>
        <p:nvSpPr>
          <p:cNvPr id="24580" name="Slide Number Placeholder 3"/>
          <p:cNvSpPr txBox="1">
            <a:spLocks noGrp="1"/>
          </p:cNvSpPr>
          <p:nvPr/>
        </p:nvSpPr>
        <p:spPr>
          <a:xfrm>
            <a:off x="3884613" y="8685213"/>
            <a:ext cx="2971800" cy="457200"/>
          </a:xfrm>
          <a:prstGeom prst="rect">
            <a:avLst/>
          </a:prstGeom>
          <a:noFill/>
        </p:spPr>
        <p:txBody>
          <a:bodyPr lIns="91407" tIns="45703" rIns="91407" bIns="45703" anchor="b"/>
          <a:lstStyle/>
          <a:p>
            <a:pPr algn="r" fontAlgn="auto">
              <a:spcBef>
                <a:spcPts val="0"/>
              </a:spcBef>
              <a:spcAft>
                <a:spcPts val="0"/>
              </a:spcAft>
              <a:defRPr/>
            </a:pPr>
            <a:fld id="{9F20F9C8-A5AB-48FA-91E4-21984B26854A}" type="slidenum">
              <a:rPr lang="en-US" sz="1200">
                <a:latin typeface="+mn-lt"/>
              </a:rPr>
              <a:pPr algn="r" fontAlgn="auto">
                <a:spcBef>
                  <a:spcPts val="0"/>
                </a:spcBef>
                <a:spcAft>
                  <a:spcPts val="0"/>
                </a:spcAft>
                <a:defRPr/>
              </a:pPr>
              <a:t>18</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359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359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6"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7"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8"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4702F734-B21D-42E8-B5A6-A4B744EAC917}" type="slidenum">
              <a:rPr lang="en-US"/>
              <a:pPr>
                <a:defRPr/>
              </a:pPr>
              <a:t>‹#›</a:t>
            </a:fld>
            <a:endParaRPr lang="en-US"/>
          </a:p>
        </p:txBody>
      </p:sp>
      <p:sp>
        <p:nvSpPr>
          <p:cNvPr id="159" name="TextBox 158"/>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1B45952-F0DB-4F0E-803F-4E1764232ECB}" type="slidenum">
              <a:rPr lang="en-US"/>
              <a:pPr>
                <a:defRPr/>
              </a:pPr>
              <a:t>‹#›</a:t>
            </a:fld>
            <a:endParaRPr lang="en-US"/>
          </a:p>
        </p:txBody>
      </p:sp>
      <p:sp>
        <p:nvSpPr>
          <p:cNvPr id="7" name="TextBox 6"/>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129D605-218A-4956-B470-FD4E9768AB72}" type="slidenum">
              <a:rPr lang="en-US"/>
              <a:pPr>
                <a:defRPr/>
              </a:pPr>
              <a:t>‹#›</a:t>
            </a:fld>
            <a:endParaRPr lang="en-US"/>
          </a:p>
        </p:txBody>
      </p:sp>
      <p:sp>
        <p:nvSpPr>
          <p:cNvPr id="7" name="TextBox 6"/>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92A71EB-3F93-42EC-B803-F38A6DA27A71}" type="slidenum">
              <a:rPr lang="en-US"/>
              <a:pPr>
                <a:defRPr/>
              </a:pPr>
              <a:t>‹#›</a:t>
            </a:fld>
            <a:endParaRPr lang="en-US"/>
          </a:p>
        </p:txBody>
      </p:sp>
      <p:sp>
        <p:nvSpPr>
          <p:cNvPr id="7" name="TextBox 6"/>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EE2E10-77F7-4EBC-9B1D-86DE4BA0AC75}" type="slidenum">
              <a:rPr lang="en-US"/>
              <a:pPr>
                <a:defRPr/>
              </a:pPr>
              <a:t>‹#›</a:t>
            </a:fld>
            <a:endParaRPr lang="en-US"/>
          </a:p>
        </p:txBody>
      </p:sp>
      <p:sp>
        <p:nvSpPr>
          <p:cNvPr id="8" name="TextBox 7"/>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911CF864-F96D-4F92-AE66-2B5B66CAFD95}" type="slidenum">
              <a:rPr lang="en-US"/>
              <a:pPr>
                <a:defRPr/>
              </a:pPr>
              <a:t>‹#›</a:t>
            </a:fld>
            <a:endParaRPr lang="en-US"/>
          </a:p>
        </p:txBody>
      </p:sp>
      <p:sp>
        <p:nvSpPr>
          <p:cNvPr id="8" name="TextBox 7"/>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9BC2DF14-26E3-41A7-9EFE-7B3EA9AFDA57}" type="slidenum">
              <a:rPr lang="en-US"/>
              <a:pPr>
                <a:defRPr/>
              </a:pPr>
              <a:t>‹#›</a:t>
            </a:fld>
            <a:endParaRPr lang="en-US"/>
          </a:p>
        </p:txBody>
      </p:sp>
      <p:sp>
        <p:nvSpPr>
          <p:cNvPr id="8" name="TextBox 7"/>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633BBF1F-2A67-4CA0-8D8C-CCEBE3FA7E1D}" type="slidenum">
              <a:rPr lang="en-US"/>
              <a:pPr>
                <a:defRPr/>
              </a:pPr>
              <a:t>‹#›</a:t>
            </a:fld>
            <a:endParaRPr lang="en-US"/>
          </a:p>
        </p:txBody>
      </p:sp>
      <p:sp>
        <p:nvSpPr>
          <p:cNvPr id="10" name="TextBox 9"/>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36A8856B-7D5A-4018-BC33-CB5D751949E8}" type="slidenum">
              <a:rPr lang="en-US"/>
              <a:pPr>
                <a:defRPr/>
              </a:pPr>
              <a:t>‹#›</a:t>
            </a:fld>
            <a:endParaRPr lang="en-US"/>
          </a:p>
        </p:txBody>
      </p:sp>
      <p:sp>
        <p:nvSpPr>
          <p:cNvPr id="6" name="TextBox 5"/>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39B03ACE-F30E-44C2-8E89-BD4F91BB51B3}" type="slidenum">
              <a:rPr lang="en-US"/>
              <a:pPr>
                <a:defRPr/>
              </a:pPr>
              <a:t>‹#›</a:t>
            </a:fld>
            <a:endParaRPr lang="en-US"/>
          </a:p>
        </p:txBody>
      </p:sp>
      <p:sp>
        <p:nvSpPr>
          <p:cNvPr id="5" name="TextBox 4"/>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96480998-66DF-42B3-A755-95E75383DA20}" type="slidenum">
              <a:rPr lang="en-US"/>
              <a:pPr>
                <a:defRPr/>
              </a:pPr>
              <a:t>‹#›</a:t>
            </a:fld>
            <a:endParaRPr lang="en-US"/>
          </a:p>
        </p:txBody>
      </p:sp>
      <p:sp>
        <p:nvSpPr>
          <p:cNvPr id="8" name="TextBox 7"/>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9990D76-6E05-4F0A-8C0E-1B7F72F56399}" type="slidenum">
              <a:rPr lang="en-US"/>
              <a:pPr>
                <a:defRPr/>
              </a:pPr>
              <a:t>‹#›</a:t>
            </a:fld>
            <a:endParaRPr lang="en-US"/>
          </a:p>
        </p:txBody>
      </p:sp>
      <p:sp>
        <p:nvSpPr>
          <p:cNvPr id="8" name="TextBox 7"/>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0" y="1422400"/>
            <a:ext cx="9147175" cy="5435600"/>
            <a:chOff x="0" y="896"/>
            <a:chExt cx="5762" cy="3424"/>
          </a:xfrm>
        </p:grpSpPr>
        <p:grpSp>
          <p:nvGrpSpPr>
            <p:cNvPr id="1034" name="Group 3"/>
            <p:cNvGrpSpPr>
              <a:grpSpLocks/>
            </p:cNvGrpSpPr>
            <p:nvPr userDrawn="1"/>
          </p:nvGrpSpPr>
          <p:grpSpPr bwMode="auto">
            <a:xfrm>
              <a:off x="20" y="896"/>
              <a:ext cx="5742" cy="3424"/>
              <a:chOff x="20" y="896"/>
              <a:chExt cx="5742" cy="3424"/>
            </a:xfrm>
          </p:grpSpPr>
          <p:sp>
            <p:nvSpPr>
              <p:cNvPr id="348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348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348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348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348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348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348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348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348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348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348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348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348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1035" name="Group 17"/>
            <p:cNvGrpSpPr>
              <a:grpSpLocks/>
            </p:cNvGrpSpPr>
            <p:nvPr userDrawn="1"/>
          </p:nvGrpSpPr>
          <p:grpSpPr bwMode="auto">
            <a:xfrm>
              <a:off x="0" y="2291"/>
              <a:ext cx="1385" cy="1702"/>
              <a:chOff x="0" y="2291"/>
              <a:chExt cx="1385" cy="1702"/>
            </a:xfrm>
          </p:grpSpPr>
          <p:sp>
            <p:nvSpPr>
              <p:cNvPr id="348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348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8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349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349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349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349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349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349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349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349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349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9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349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34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34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3496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97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p>
        </p:txBody>
      </p:sp>
      <p:sp>
        <p:nvSpPr>
          <p:cNvPr id="3497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3497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fld id="{7AF6A719-5B96-4FF4-B99E-E33DCBB41E07}" type="slidenum">
              <a:rPr lang="en-US"/>
              <a:pPr>
                <a:defRPr/>
              </a:pPr>
              <a:t>‹#›</a:t>
            </a:fld>
            <a:endParaRPr lang="en-US"/>
          </a:p>
        </p:txBody>
      </p:sp>
      <p:sp>
        <p:nvSpPr>
          <p:cNvPr id="3497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 name="TextBox 159"/>
          <p:cNvSpPr txBox="1"/>
          <p:nvPr userDrawn="1"/>
        </p:nvSpPr>
        <p:spPr>
          <a:xfrm>
            <a:off x="152400" y="6096000"/>
            <a:ext cx="3783472" cy="646331"/>
          </a:xfrm>
          <a:prstGeom prst="rect">
            <a:avLst/>
          </a:prstGeom>
          <a:noFill/>
        </p:spPr>
        <p:txBody>
          <a:bodyPr wrap="none" rtlCol="0">
            <a:spAutoFit/>
          </a:bodyPr>
          <a:lstStyle/>
          <a:p>
            <a:r>
              <a:rPr lang="en-US" dirty="0" smtClean="0"/>
              <a:t>TN Regional Water-Supply Planning</a:t>
            </a:r>
          </a:p>
          <a:p>
            <a:r>
              <a:rPr lang="en-US" dirty="0" smtClean="0"/>
              <a:t>Technical Working Group</a:t>
            </a:r>
            <a:endParaRPr lang="en-US" dirty="0"/>
          </a:p>
        </p:txBody>
      </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2574925"/>
          </a:xfrm>
        </p:spPr>
        <p:txBody>
          <a:bodyPr/>
          <a:lstStyle/>
          <a:p>
            <a:pPr eaLnBrk="1" hangingPunct="1">
              <a:defRPr/>
            </a:pPr>
            <a:r>
              <a:rPr lang="en-US" sz="4800" dirty="0" smtClean="0"/>
              <a:t>Tennessee</a:t>
            </a:r>
            <a:br>
              <a:rPr lang="en-US" sz="4800" dirty="0" smtClean="0"/>
            </a:br>
            <a:r>
              <a:rPr lang="en-US" sz="4800" dirty="0" smtClean="0"/>
              <a:t>Regional Water-Supply Planning: General Observations and Conclusions</a:t>
            </a:r>
          </a:p>
        </p:txBody>
      </p:sp>
      <p:sp>
        <p:nvSpPr>
          <p:cNvPr id="2051" name="Rectangle 3"/>
          <p:cNvSpPr>
            <a:spLocks noGrp="1" noChangeArrowheads="1"/>
          </p:cNvSpPr>
          <p:nvPr>
            <p:ph type="subTitle" idx="1"/>
          </p:nvPr>
        </p:nvSpPr>
        <p:spPr>
          <a:xfrm>
            <a:off x="1295400" y="4648200"/>
            <a:ext cx="6400800" cy="685800"/>
          </a:xfrm>
        </p:spPr>
        <p:txBody>
          <a:bodyPr/>
          <a:lstStyle/>
          <a:p>
            <a:pPr eaLnBrk="1" hangingPunct="1">
              <a:defRPr/>
            </a:pPr>
            <a:r>
              <a:rPr lang="en-US" dirty="0" smtClean="0"/>
              <a:t>TACIR February 7, 2011</a:t>
            </a:r>
          </a:p>
        </p:txBody>
      </p:sp>
      <p:sp>
        <p:nvSpPr>
          <p:cNvPr id="4" name="TextBox 3"/>
          <p:cNvSpPr txBox="1"/>
          <p:nvPr/>
        </p:nvSpPr>
        <p:spPr>
          <a:xfrm>
            <a:off x="5410200" y="6096000"/>
            <a:ext cx="3571812" cy="646331"/>
          </a:xfrm>
          <a:prstGeom prst="rect">
            <a:avLst/>
          </a:prstGeom>
          <a:noFill/>
        </p:spPr>
        <p:txBody>
          <a:bodyPr wrap="none" rtlCol="0">
            <a:spAutoFit/>
          </a:bodyPr>
          <a:lstStyle/>
          <a:p>
            <a:r>
              <a:rPr lang="en-US" dirty="0" smtClean="0"/>
              <a:t>W. Scott Gain</a:t>
            </a:r>
          </a:p>
          <a:p>
            <a:r>
              <a:rPr lang="en-US" dirty="0" smtClean="0"/>
              <a:t>U.S. Geological Survey, Nashville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1" indent="-514350">
              <a:buClr>
                <a:srgbClr val="FFFF00"/>
              </a:buClr>
              <a:buSzPct val="100000"/>
              <a:buFont typeface="+mj-lt"/>
              <a:buAutoNum type="arabicPeriod" startAt="3"/>
            </a:pPr>
            <a:r>
              <a:rPr lang="en-US" dirty="0" smtClean="0"/>
              <a:t>Water supply plans should promote the long-term sustainability of the State’s freshwater resources for the protection of multiple uses and users—including the protection of ecological integrity and biodiversity…</a:t>
            </a:r>
            <a:endParaRPr lang="en-US" sz="2400" dirty="0" smtClean="0"/>
          </a:p>
          <a:p>
            <a:endParaRPr lang="en-US" dirty="0"/>
          </a:p>
        </p:txBody>
      </p:sp>
      <p:pic>
        <p:nvPicPr>
          <p:cNvPr id="4" name="Picture 1" descr="R05OCT2007 - 2 Little River Drought - Low River Level.jpg"/>
          <p:cNvPicPr>
            <a:picLocks noGrp="1" noChangeAspect="1"/>
          </p:cNvPicPr>
          <p:nvPr/>
        </p:nvPicPr>
        <p:blipFill>
          <a:blip r:embed="rId2" cstate="print"/>
          <a:srcRect/>
          <a:stretch>
            <a:fillRect/>
          </a:stretch>
        </p:blipFill>
        <p:spPr bwMode="auto">
          <a:xfrm>
            <a:off x="5410200" y="4160684"/>
            <a:ext cx="3352800" cy="2415458"/>
          </a:xfrm>
          <a:prstGeom prst="rect">
            <a:avLst/>
          </a:prstGeom>
          <a:noFill/>
          <a:ln w="9525">
            <a:noFill/>
            <a:miter lim="800000"/>
            <a:headEnd/>
            <a:tailEnd/>
          </a:ln>
        </p:spPr>
      </p:pic>
      <p:sp>
        <p:nvSpPr>
          <p:cNvPr id="6" name="Title 1"/>
          <p:cNvSpPr>
            <a:spLocks noGrp="1"/>
          </p:cNvSpPr>
          <p:nvPr>
            <p:ph type="title"/>
          </p:nvPr>
        </p:nvSpPr>
        <p:spPr>
          <a:xfrm>
            <a:off x="381000" y="228600"/>
            <a:ext cx="8007350" cy="762000"/>
          </a:xfrm>
        </p:spPr>
        <p:txBody>
          <a:bodyPr/>
          <a:lstStyle/>
          <a:p>
            <a:r>
              <a:rPr lang="en-US" sz="4000" dirty="0" smtClean="0"/>
              <a:t>The nature of a good plan</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1" indent="-514350">
              <a:buClr>
                <a:srgbClr val="FFFF00"/>
              </a:buClr>
              <a:buFont typeface="+mj-lt"/>
              <a:buAutoNum type="arabicPeriod" startAt="2"/>
            </a:pPr>
            <a:r>
              <a:rPr lang="en-US" dirty="0" smtClean="0"/>
              <a:t>Water supply planning should consider economic and community development patterns including land-uses that may effect water quantity and quality region-wide… </a:t>
            </a:r>
          </a:p>
          <a:p>
            <a:endParaRPr lang="en-US" dirty="0"/>
          </a:p>
        </p:txBody>
      </p:sp>
      <p:pic>
        <p:nvPicPr>
          <p:cNvPr id="7" name="Picture 2" descr="http://murfreesboronewspress.com/wp-content/uploads/2010/04/Stones-River-Mall-Murfreesboro-TN-37128-Shopping-Rutherford-County-1.jpg"/>
          <p:cNvPicPr>
            <a:picLocks noChangeAspect="1" noChangeArrowheads="1"/>
          </p:cNvPicPr>
          <p:nvPr/>
        </p:nvPicPr>
        <p:blipFill>
          <a:blip r:embed="rId2" cstate="print"/>
          <a:srcRect/>
          <a:stretch>
            <a:fillRect/>
          </a:stretch>
        </p:blipFill>
        <p:spPr bwMode="auto">
          <a:xfrm>
            <a:off x="5638800" y="4099560"/>
            <a:ext cx="2781300" cy="2225041"/>
          </a:xfrm>
          <a:prstGeom prst="rect">
            <a:avLst/>
          </a:prstGeom>
          <a:noFill/>
        </p:spPr>
      </p:pic>
      <p:sp>
        <p:nvSpPr>
          <p:cNvPr id="8" name="Title 1"/>
          <p:cNvSpPr>
            <a:spLocks noGrp="1"/>
          </p:cNvSpPr>
          <p:nvPr>
            <p:ph type="title"/>
          </p:nvPr>
        </p:nvSpPr>
        <p:spPr>
          <a:xfrm>
            <a:off x="381000" y="228600"/>
            <a:ext cx="8007350" cy="762000"/>
          </a:xfrm>
        </p:spPr>
        <p:txBody>
          <a:bodyPr/>
          <a:lstStyle/>
          <a:p>
            <a:r>
              <a:rPr lang="en-US" sz="4000" dirty="0" smtClean="0"/>
              <a:t>The nature of a good plan</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7350" cy="762000"/>
          </a:xfrm>
        </p:spPr>
        <p:txBody>
          <a:bodyPr/>
          <a:lstStyle/>
          <a:p>
            <a:r>
              <a:rPr lang="en-US" sz="4000" dirty="0" smtClean="0"/>
              <a:t>The nature of a good plan</a:t>
            </a:r>
            <a:endParaRPr lang="en-US" sz="4000" dirty="0"/>
          </a:p>
        </p:txBody>
      </p:sp>
      <p:sp>
        <p:nvSpPr>
          <p:cNvPr id="3" name="Content Placeholder 2"/>
          <p:cNvSpPr>
            <a:spLocks noGrp="1"/>
          </p:cNvSpPr>
          <p:nvPr>
            <p:ph idx="1"/>
          </p:nvPr>
        </p:nvSpPr>
        <p:spPr/>
        <p:txBody>
          <a:bodyPr/>
          <a:lstStyle/>
          <a:p>
            <a:pPr marL="548640" indent="-514350">
              <a:buClr>
                <a:srgbClr val="FFFF00"/>
              </a:buClr>
              <a:buSzPct val="100000"/>
              <a:buFont typeface="+mj-lt"/>
              <a:buAutoNum type="arabicPeriod"/>
            </a:pPr>
            <a:r>
              <a:rPr lang="en-US" sz="2800" dirty="0" smtClean="0"/>
              <a:t>Plans for reliable water supplies should provide flexibility, use-efficiency, and risk management with margins of safety… </a:t>
            </a:r>
          </a:p>
          <a:p>
            <a:pPr>
              <a:buNone/>
            </a:pPr>
            <a:endParaRPr lang="en-US" sz="2800" dirty="0"/>
          </a:p>
        </p:txBody>
      </p:sp>
      <p:pic>
        <p:nvPicPr>
          <p:cNvPr id="4" name="Picture 2" descr="IMG_1461"/>
          <p:cNvPicPr>
            <a:picLocks noChangeAspect="1" noChangeArrowheads="1"/>
          </p:cNvPicPr>
          <p:nvPr/>
        </p:nvPicPr>
        <p:blipFill>
          <a:blip r:embed="rId2" cstate="print"/>
          <a:srcRect/>
          <a:stretch>
            <a:fillRect/>
          </a:stretch>
        </p:blipFill>
        <p:spPr bwMode="auto">
          <a:xfrm>
            <a:off x="5257800" y="3886200"/>
            <a:ext cx="3219450" cy="241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Necessary support</a:t>
            </a:r>
            <a:endParaRPr lang="en-US" sz="4000" dirty="0"/>
          </a:p>
        </p:txBody>
      </p:sp>
      <p:sp>
        <p:nvSpPr>
          <p:cNvPr id="3" name="Content Placeholder 2"/>
          <p:cNvSpPr>
            <a:spLocks noGrp="1"/>
          </p:cNvSpPr>
          <p:nvPr>
            <p:ph idx="1"/>
          </p:nvPr>
        </p:nvSpPr>
        <p:spPr>
          <a:xfrm>
            <a:off x="381000" y="1371600"/>
            <a:ext cx="8540750" cy="4498975"/>
          </a:xfrm>
        </p:spPr>
        <p:txBody>
          <a:bodyPr/>
          <a:lstStyle/>
          <a:p>
            <a:pPr marL="514350" lvl="1" indent="-514350">
              <a:buClr>
                <a:srgbClr val="FFFF00"/>
              </a:buClr>
              <a:buSzPct val="100000"/>
              <a:buFont typeface="+mj-lt"/>
              <a:buAutoNum type="arabicPeriod" startAt="2"/>
            </a:pPr>
            <a:r>
              <a:rPr lang="en-US" dirty="0" smtClean="0"/>
              <a:t>Accurate descriptions of current and historic patterns of water availability (hydrology) and competing demands are essential to planning at regional and larger scales—these data must be  regionally consistent and comprehensive…</a:t>
            </a:r>
            <a:endParaRPr lang="en-US" sz="2400" dirty="0" smtClean="0"/>
          </a:p>
          <a:p>
            <a:endParaRPr lang="en-US" dirty="0"/>
          </a:p>
        </p:txBody>
      </p:sp>
      <p:pic>
        <p:nvPicPr>
          <p:cNvPr id="4" name="Picture 3" descr="Picture10"/>
          <p:cNvPicPr>
            <a:picLocks noChangeAspect="1" noChangeArrowheads="1"/>
          </p:cNvPicPr>
          <p:nvPr/>
        </p:nvPicPr>
        <p:blipFill>
          <a:blip r:embed="rId2" cstate="print"/>
          <a:srcRect/>
          <a:stretch>
            <a:fillRect/>
          </a:stretch>
        </p:blipFill>
        <p:spPr bwMode="auto">
          <a:xfrm>
            <a:off x="4039428" y="3810000"/>
            <a:ext cx="4740138" cy="2850278"/>
          </a:xfrm>
          <a:prstGeom prst="rect">
            <a:avLst/>
          </a:prstGeom>
          <a:noFill/>
          <a:ln w="9525">
            <a:noFill/>
            <a:miter lim="800000"/>
            <a:headEnd/>
            <a:tailEnd/>
          </a:ln>
        </p:spPr>
      </p:pic>
      <p:pic>
        <p:nvPicPr>
          <p:cNvPr id="5" name="Picture 4" descr="Picture6"/>
          <p:cNvPicPr>
            <a:picLocks noChangeAspect="1" noChangeArrowheads="1"/>
          </p:cNvPicPr>
          <p:nvPr/>
        </p:nvPicPr>
        <p:blipFill>
          <a:blip r:embed="rId3" cstate="print"/>
          <a:srcRect/>
          <a:stretch>
            <a:fillRect/>
          </a:stretch>
        </p:blipFill>
        <p:spPr bwMode="auto">
          <a:xfrm>
            <a:off x="2438400" y="3962400"/>
            <a:ext cx="1404938" cy="2009305"/>
          </a:xfrm>
          <a:prstGeom prst="rect">
            <a:avLst/>
          </a:prstGeom>
          <a:noFill/>
          <a:ln w="38100">
            <a:solidFill>
              <a:schemeClr val="folHlink"/>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Clr>
                <a:srgbClr val="FFFF00"/>
              </a:buClr>
              <a:buSzPct val="100000"/>
              <a:buFont typeface="+mj-lt"/>
              <a:buAutoNum type="arabicPeriod"/>
            </a:pPr>
            <a:r>
              <a:rPr lang="en-US" sz="2800" dirty="0" smtClean="0"/>
              <a:t>Timely monitoring and reporting of regional water resource use and system characteristics are essential to support water-supply planning at any scale or timeframe…  </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3962400" y="3581400"/>
            <a:ext cx="4969434" cy="3000375"/>
          </a:xfrm>
          <a:prstGeom prst="rect">
            <a:avLst/>
          </a:prstGeom>
          <a:noFill/>
          <a:ln w="12700" cap="sq">
            <a:noFill/>
            <a:miter lim="800000"/>
            <a:headEnd type="none" w="sm" len="sm"/>
            <a:tailEnd type="none" w="sm" len="sm"/>
          </a:ln>
        </p:spPr>
      </p:pic>
      <p:sp>
        <p:nvSpPr>
          <p:cNvPr id="5" name="Title 1"/>
          <p:cNvSpPr>
            <a:spLocks noGrp="1"/>
          </p:cNvSpPr>
          <p:nvPr>
            <p:ph type="title"/>
          </p:nvPr>
        </p:nvSpPr>
        <p:spPr/>
        <p:txBody>
          <a:bodyPr/>
          <a:lstStyle/>
          <a:p>
            <a:r>
              <a:rPr lang="en-US" sz="4000" dirty="0" smtClean="0"/>
              <a:t>Necessary support</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Good practice</a:t>
            </a:r>
            <a:endParaRPr lang="en-US" sz="4000" dirty="0"/>
          </a:p>
        </p:txBody>
      </p:sp>
      <p:sp>
        <p:nvSpPr>
          <p:cNvPr id="3" name="Content Placeholder 2"/>
          <p:cNvSpPr>
            <a:spLocks noGrp="1"/>
          </p:cNvSpPr>
          <p:nvPr>
            <p:ph idx="1"/>
          </p:nvPr>
        </p:nvSpPr>
        <p:spPr/>
        <p:txBody>
          <a:bodyPr/>
          <a:lstStyle/>
          <a:p>
            <a:pPr marL="514350" indent="-514350">
              <a:buClr>
                <a:srgbClr val="FFFF00"/>
              </a:buClr>
              <a:buSzPct val="100000"/>
              <a:buFont typeface="+mj-lt"/>
              <a:buAutoNum type="arabicPeriod" startAt="3"/>
            </a:pPr>
            <a:r>
              <a:rPr lang="en-US" sz="2800" dirty="0" smtClean="0"/>
              <a:t>Open cooperation and joint commitment to  planning among multiple water utilities in a region encourages the most efficient use of regional water-supply and financial resources.  Third-party mediation may at times be useful to improve trust and perceptions of fairness…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Good practice</a:t>
            </a:r>
            <a:endParaRPr lang="en-US" sz="4000" dirty="0"/>
          </a:p>
        </p:txBody>
      </p:sp>
      <p:sp>
        <p:nvSpPr>
          <p:cNvPr id="3" name="Content Placeholder 2"/>
          <p:cNvSpPr>
            <a:spLocks noGrp="1"/>
          </p:cNvSpPr>
          <p:nvPr>
            <p:ph idx="1"/>
          </p:nvPr>
        </p:nvSpPr>
        <p:spPr/>
        <p:txBody>
          <a:bodyPr/>
          <a:lstStyle/>
          <a:p>
            <a:pPr marL="514350" indent="-514350">
              <a:buClr>
                <a:srgbClr val="FFFF00"/>
              </a:buClr>
              <a:buSzPct val="100000"/>
              <a:buFont typeface="+mj-lt"/>
              <a:buAutoNum type="arabicPeriod" startAt="2"/>
            </a:pPr>
            <a:r>
              <a:rPr lang="en-US" sz="2800" dirty="0" smtClean="0"/>
              <a:t>Good financial management dictates that users pay the full price of services.  Regional planning is most effective when systems are accountable for the full cost of their decisions…  </a:t>
            </a:r>
            <a:r>
              <a:rPr lang="en-US" sz="2800" i="1" dirty="0" smtClean="0"/>
              <a:t> </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Good practice</a:t>
            </a:r>
            <a:endParaRPr lang="en-US" sz="4000" dirty="0"/>
          </a:p>
        </p:txBody>
      </p:sp>
      <p:sp>
        <p:nvSpPr>
          <p:cNvPr id="3" name="Content Placeholder 2"/>
          <p:cNvSpPr>
            <a:spLocks noGrp="1"/>
          </p:cNvSpPr>
          <p:nvPr>
            <p:ph idx="1"/>
          </p:nvPr>
        </p:nvSpPr>
        <p:spPr>
          <a:xfrm>
            <a:off x="304800" y="1447800"/>
            <a:ext cx="8540750" cy="4498975"/>
          </a:xfrm>
        </p:spPr>
        <p:txBody>
          <a:bodyPr/>
          <a:lstStyle/>
          <a:p>
            <a:pPr marL="514350" lvl="1" indent="-514350">
              <a:buClr>
                <a:srgbClr val="FFFF00"/>
              </a:buClr>
              <a:buSzPct val="100000"/>
              <a:buFont typeface="+mj-lt"/>
              <a:buAutoNum type="arabicPeriod"/>
            </a:pPr>
            <a:r>
              <a:rPr lang="en-US" dirty="0" smtClean="0"/>
              <a:t>Regional planning is enhanced when funding and regulatory agencies favor appropriate regional planning in applications concerning grants and permits—particularly where public funding may be involved or the feasibility of alternatives is at issue…  </a:t>
            </a:r>
          </a:p>
        </p:txBody>
      </p:sp>
      <p:pic>
        <p:nvPicPr>
          <p:cNvPr id="4" name="Picture 2"/>
          <p:cNvPicPr>
            <a:picLocks noChangeAspect="1" noChangeArrowheads="1"/>
          </p:cNvPicPr>
          <p:nvPr/>
        </p:nvPicPr>
        <p:blipFill>
          <a:blip r:embed="rId2" cstate="print"/>
          <a:srcRect/>
          <a:stretch>
            <a:fillRect/>
          </a:stretch>
        </p:blipFill>
        <p:spPr bwMode="auto">
          <a:xfrm>
            <a:off x="5181600" y="4267200"/>
            <a:ext cx="3657600" cy="2426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a:blip r:embed="rId3" cstate="print"/>
          <a:srcRect/>
          <a:stretch>
            <a:fillRect/>
          </a:stretch>
        </p:blipFill>
        <p:spPr bwMode="auto">
          <a:xfrm>
            <a:off x="5257800" y="3276600"/>
            <a:ext cx="3711575" cy="3375820"/>
          </a:xfrm>
          <a:prstGeom prst="rect">
            <a:avLst/>
          </a:prstGeom>
          <a:noFill/>
          <a:ln w="9525">
            <a:noFill/>
            <a:miter lim="800000"/>
            <a:headEnd/>
            <a:tailEnd/>
          </a:ln>
        </p:spPr>
      </p:pic>
      <p:sp>
        <p:nvSpPr>
          <p:cNvPr id="3076" name="Rectangle 2"/>
          <p:cNvSpPr>
            <a:spLocks noChangeArrowheads="1"/>
          </p:cNvSpPr>
          <p:nvPr/>
        </p:nvSpPr>
        <p:spPr bwMode="auto">
          <a:xfrm>
            <a:off x="1371600" y="228600"/>
            <a:ext cx="7772400" cy="1143000"/>
          </a:xfrm>
          <a:prstGeom prst="rect">
            <a:avLst/>
          </a:prstGeom>
          <a:noFill/>
          <a:ln w="9525">
            <a:noFill/>
            <a:miter lim="800000"/>
            <a:headEnd/>
            <a:tailEnd/>
          </a:ln>
        </p:spPr>
        <p:txBody>
          <a:bodyPr anchor="ctr"/>
          <a:lstStyle/>
          <a:p>
            <a:pPr algn="ctr"/>
            <a:endParaRPr lang="en-US" sz="4400" b="1">
              <a:latin typeface="Calibri" pitchFamily="34" charset="0"/>
            </a:endParaRPr>
          </a:p>
        </p:txBody>
      </p:sp>
      <p:sp>
        <p:nvSpPr>
          <p:cNvPr id="3080" name="AutoShape 2"/>
          <p:cNvSpPr>
            <a:spLocks noChangeArrowheads="1"/>
          </p:cNvSpPr>
          <p:nvPr/>
        </p:nvSpPr>
        <p:spPr bwMode="auto">
          <a:xfrm>
            <a:off x="3733800" y="2165350"/>
            <a:ext cx="1676400" cy="3265488"/>
          </a:xfrm>
          <a:prstGeom prst="downArrow">
            <a:avLst>
              <a:gd name="adj1" fmla="val 50000"/>
              <a:gd name="adj2" fmla="val 41646"/>
            </a:avLst>
          </a:prstGeom>
          <a:solidFill>
            <a:srgbClr val="FFFF00"/>
          </a:solidFill>
          <a:ln w="9525">
            <a:solidFill>
              <a:schemeClr val="tx1"/>
            </a:solidFill>
            <a:miter lim="800000"/>
            <a:headEnd/>
            <a:tailEnd/>
          </a:ln>
        </p:spPr>
        <p:txBody>
          <a:bodyPr vert="eaVert" wrap="none" anchor="ctr"/>
          <a:lstStyle/>
          <a:p>
            <a:endParaRPr lang="en-US"/>
          </a:p>
        </p:txBody>
      </p:sp>
      <p:sp>
        <p:nvSpPr>
          <p:cNvPr id="3081" name="Rectangle 4"/>
          <p:cNvSpPr>
            <a:spLocks noChangeArrowheads="1"/>
          </p:cNvSpPr>
          <p:nvPr/>
        </p:nvSpPr>
        <p:spPr bwMode="auto">
          <a:xfrm>
            <a:off x="2590800" y="5207000"/>
            <a:ext cx="3073400" cy="646113"/>
          </a:xfrm>
          <a:prstGeom prst="rect">
            <a:avLst/>
          </a:prstGeom>
          <a:solidFill>
            <a:srgbClr val="99CC00">
              <a:alpha val="70195"/>
            </a:srgbClr>
          </a:solidFill>
          <a:ln w="9525">
            <a:solidFill>
              <a:schemeClr val="tx1"/>
            </a:solidFill>
            <a:miter lim="800000"/>
            <a:headEnd/>
            <a:tailEnd/>
          </a:ln>
        </p:spPr>
        <p:txBody>
          <a:bodyPr wrap="none" anchor="ctr"/>
          <a:lstStyle/>
          <a:p>
            <a:pPr algn="ctr"/>
            <a:r>
              <a:rPr lang="en-US" sz="1200" b="1"/>
              <a:t>Informed and effective decision making</a:t>
            </a:r>
          </a:p>
        </p:txBody>
      </p:sp>
      <p:sp>
        <p:nvSpPr>
          <p:cNvPr id="3082" name="Rectangle 5"/>
          <p:cNvSpPr>
            <a:spLocks noChangeArrowheads="1"/>
          </p:cNvSpPr>
          <p:nvPr/>
        </p:nvSpPr>
        <p:spPr bwMode="auto">
          <a:xfrm>
            <a:off x="2590800" y="2622550"/>
            <a:ext cx="3073400" cy="196850"/>
          </a:xfrm>
          <a:prstGeom prst="rect">
            <a:avLst/>
          </a:prstGeom>
          <a:solidFill>
            <a:schemeClr val="bg1"/>
          </a:solidFill>
          <a:ln w="9525">
            <a:solidFill>
              <a:schemeClr val="tx1"/>
            </a:solidFill>
            <a:miter lim="800000"/>
            <a:headEnd/>
            <a:tailEnd/>
          </a:ln>
        </p:spPr>
        <p:txBody>
          <a:bodyPr wrap="none" anchor="ctr"/>
          <a:lstStyle/>
          <a:p>
            <a:pPr algn="ctr"/>
            <a:r>
              <a:rPr lang="en-US" sz="1100"/>
              <a:t>Numerous Tennessee communities and utilities</a:t>
            </a:r>
          </a:p>
        </p:txBody>
      </p:sp>
      <p:sp>
        <p:nvSpPr>
          <p:cNvPr id="3083" name="Rectangle 6"/>
          <p:cNvSpPr>
            <a:spLocks noChangeArrowheads="1"/>
          </p:cNvSpPr>
          <p:nvPr/>
        </p:nvSpPr>
        <p:spPr bwMode="auto">
          <a:xfrm>
            <a:off x="2590800" y="2819400"/>
            <a:ext cx="3073400" cy="195263"/>
          </a:xfrm>
          <a:prstGeom prst="rect">
            <a:avLst/>
          </a:prstGeom>
          <a:solidFill>
            <a:schemeClr val="accent1"/>
          </a:solidFill>
          <a:ln w="9525">
            <a:solidFill>
              <a:schemeClr val="tx1"/>
            </a:solidFill>
            <a:miter lim="800000"/>
            <a:headEnd/>
            <a:tailEnd/>
          </a:ln>
        </p:spPr>
        <p:txBody>
          <a:bodyPr wrap="none" anchor="ctr"/>
          <a:lstStyle/>
          <a:p>
            <a:pPr algn="ctr"/>
            <a:r>
              <a:rPr lang="en-US" sz="1200"/>
              <a:t>Consulting engineers</a:t>
            </a:r>
            <a:endParaRPr lang="en-US" sz="900"/>
          </a:p>
        </p:txBody>
      </p:sp>
      <p:sp>
        <p:nvSpPr>
          <p:cNvPr id="3084" name="Rectangle 8"/>
          <p:cNvSpPr>
            <a:spLocks noChangeArrowheads="1"/>
          </p:cNvSpPr>
          <p:nvPr/>
        </p:nvSpPr>
        <p:spPr bwMode="auto">
          <a:xfrm>
            <a:off x="2590800" y="3184525"/>
            <a:ext cx="3073400" cy="280988"/>
          </a:xfrm>
          <a:prstGeom prst="rect">
            <a:avLst/>
          </a:prstGeom>
          <a:solidFill>
            <a:srgbClr val="00FF99">
              <a:alpha val="70195"/>
            </a:srgbClr>
          </a:solidFill>
          <a:ln w="9525">
            <a:solidFill>
              <a:schemeClr val="tx1"/>
            </a:solidFill>
            <a:miter lim="800000"/>
            <a:headEnd/>
            <a:tailEnd/>
          </a:ln>
        </p:spPr>
        <p:txBody>
          <a:bodyPr wrap="none" anchor="ctr"/>
          <a:lstStyle/>
          <a:p>
            <a:pPr algn="ctr"/>
            <a:endParaRPr lang="en-US" sz="1200"/>
          </a:p>
        </p:txBody>
      </p:sp>
      <p:sp>
        <p:nvSpPr>
          <p:cNvPr id="3087" name="Rectangle 18"/>
          <p:cNvSpPr>
            <a:spLocks noChangeArrowheads="1"/>
          </p:cNvSpPr>
          <p:nvPr/>
        </p:nvSpPr>
        <p:spPr bwMode="auto">
          <a:xfrm>
            <a:off x="2590800" y="2622550"/>
            <a:ext cx="3073400" cy="393700"/>
          </a:xfrm>
          <a:prstGeom prst="rect">
            <a:avLst/>
          </a:prstGeom>
          <a:noFill/>
          <a:ln w="19050">
            <a:solidFill>
              <a:schemeClr val="tx1"/>
            </a:solidFill>
            <a:miter lim="800000"/>
            <a:headEnd/>
            <a:tailEnd/>
          </a:ln>
        </p:spPr>
        <p:txBody>
          <a:bodyPr wrap="none" anchor="ctr"/>
          <a:lstStyle/>
          <a:p>
            <a:endParaRPr lang="en-US"/>
          </a:p>
        </p:txBody>
      </p:sp>
      <p:sp>
        <p:nvSpPr>
          <p:cNvPr id="3088" name="Line 20"/>
          <p:cNvSpPr>
            <a:spLocks noChangeShapeType="1"/>
          </p:cNvSpPr>
          <p:nvPr/>
        </p:nvSpPr>
        <p:spPr bwMode="auto">
          <a:xfrm>
            <a:off x="2646363" y="3297238"/>
            <a:ext cx="2962275" cy="0"/>
          </a:xfrm>
          <a:prstGeom prst="line">
            <a:avLst/>
          </a:prstGeom>
          <a:noFill/>
          <a:ln w="38100">
            <a:solidFill>
              <a:schemeClr val="tx1"/>
            </a:solidFill>
            <a:prstDash val="lgDash"/>
            <a:round/>
            <a:headEnd/>
            <a:tailEnd/>
          </a:ln>
        </p:spPr>
        <p:txBody>
          <a:bodyPr/>
          <a:lstStyle/>
          <a:p>
            <a:endParaRPr lang="en-US"/>
          </a:p>
        </p:txBody>
      </p:sp>
      <p:sp>
        <p:nvSpPr>
          <p:cNvPr id="3089" name="Rectangle 14"/>
          <p:cNvSpPr>
            <a:spLocks noChangeArrowheads="1"/>
          </p:cNvSpPr>
          <p:nvPr/>
        </p:nvSpPr>
        <p:spPr bwMode="auto">
          <a:xfrm>
            <a:off x="2590800" y="4430713"/>
            <a:ext cx="3073400" cy="252412"/>
          </a:xfrm>
          <a:prstGeom prst="rect">
            <a:avLst/>
          </a:prstGeom>
          <a:solidFill>
            <a:srgbClr val="AEC4F0">
              <a:alpha val="70195"/>
            </a:srgbClr>
          </a:solidFill>
          <a:ln w="9525">
            <a:solidFill>
              <a:schemeClr val="tx1"/>
            </a:solidFill>
            <a:miter lim="800000"/>
            <a:headEnd/>
            <a:tailEnd/>
          </a:ln>
        </p:spPr>
        <p:txBody>
          <a:bodyPr wrap="none" anchor="ctr"/>
          <a:lstStyle/>
          <a:p>
            <a:pPr algn="ctr"/>
            <a:endParaRPr lang="en-US" sz="1600"/>
          </a:p>
        </p:txBody>
      </p:sp>
      <p:sp>
        <p:nvSpPr>
          <p:cNvPr id="3091" name="Line 29"/>
          <p:cNvSpPr>
            <a:spLocks noChangeShapeType="1"/>
          </p:cNvSpPr>
          <p:nvPr/>
        </p:nvSpPr>
        <p:spPr bwMode="auto">
          <a:xfrm>
            <a:off x="2646363" y="4516438"/>
            <a:ext cx="277812" cy="0"/>
          </a:xfrm>
          <a:prstGeom prst="line">
            <a:avLst/>
          </a:prstGeom>
          <a:noFill/>
          <a:ln w="38100">
            <a:solidFill>
              <a:schemeClr val="tx1"/>
            </a:solidFill>
            <a:round/>
            <a:headEnd/>
            <a:tailEnd/>
          </a:ln>
        </p:spPr>
        <p:txBody>
          <a:bodyPr/>
          <a:lstStyle/>
          <a:p>
            <a:endParaRPr lang="en-US"/>
          </a:p>
        </p:txBody>
      </p:sp>
      <p:sp>
        <p:nvSpPr>
          <p:cNvPr id="3092" name="Line 30"/>
          <p:cNvSpPr>
            <a:spLocks noChangeShapeType="1"/>
          </p:cNvSpPr>
          <p:nvPr/>
        </p:nvSpPr>
        <p:spPr bwMode="auto">
          <a:xfrm>
            <a:off x="3089275" y="4516438"/>
            <a:ext cx="1079500" cy="0"/>
          </a:xfrm>
          <a:prstGeom prst="line">
            <a:avLst/>
          </a:prstGeom>
          <a:noFill/>
          <a:ln w="38100">
            <a:solidFill>
              <a:schemeClr val="tx1"/>
            </a:solidFill>
            <a:round/>
            <a:headEnd/>
            <a:tailEnd/>
          </a:ln>
        </p:spPr>
        <p:txBody>
          <a:bodyPr/>
          <a:lstStyle/>
          <a:p>
            <a:endParaRPr lang="en-US"/>
          </a:p>
        </p:txBody>
      </p:sp>
      <p:sp>
        <p:nvSpPr>
          <p:cNvPr id="3093" name="Line 31"/>
          <p:cNvSpPr>
            <a:spLocks noChangeShapeType="1"/>
          </p:cNvSpPr>
          <p:nvPr/>
        </p:nvSpPr>
        <p:spPr bwMode="auto">
          <a:xfrm>
            <a:off x="4695825" y="4516438"/>
            <a:ext cx="165100" cy="0"/>
          </a:xfrm>
          <a:prstGeom prst="line">
            <a:avLst/>
          </a:prstGeom>
          <a:noFill/>
          <a:ln w="38100">
            <a:solidFill>
              <a:schemeClr val="tx1"/>
            </a:solidFill>
            <a:round/>
            <a:headEnd/>
            <a:tailEnd/>
          </a:ln>
        </p:spPr>
        <p:txBody>
          <a:bodyPr/>
          <a:lstStyle/>
          <a:p>
            <a:endParaRPr lang="en-US"/>
          </a:p>
        </p:txBody>
      </p:sp>
      <p:sp>
        <p:nvSpPr>
          <p:cNvPr id="3094" name="Line 32"/>
          <p:cNvSpPr>
            <a:spLocks noChangeShapeType="1"/>
          </p:cNvSpPr>
          <p:nvPr/>
        </p:nvSpPr>
        <p:spPr bwMode="auto">
          <a:xfrm>
            <a:off x="5359400" y="4516438"/>
            <a:ext cx="249238" cy="0"/>
          </a:xfrm>
          <a:prstGeom prst="line">
            <a:avLst/>
          </a:prstGeom>
          <a:noFill/>
          <a:ln w="38100">
            <a:solidFill>
              <a:schemeClr val="tx1"/>
            </a:solidFill>
            <a:round/>
            <a:headEnd/>
            <a:tailEnd/>
          </a:ln>
        </p:spPr>
        <p:txBody>
          <a:bodyPr/>
          <a:lstStyle/>
          <a:p>
            <a:endParaRPr lang="en-US"/>
          </a:p>
        </p:txBody>
      </p:sp>
      <p:sp>
        <p:nvSpPr>
          <p:cNvPr id="3095" name="Rectangle 10"/>
          <p:cNvSpPr>
            <a:spLocks noChangeArrowheads="1"/>
          </p:cNvSpPr>
          <p:nvPr/>
        </p:nvSpPr>
        <p:spPr bwMode="auto">
          <a:xfrm>
            <a:off x="2590800" y="3613150"/>
            <a:ext cx="3073400" cy="254000"/>
          </a:xfrm>
          <a:prstGeom prst="rect">
            <a:avLst/>
          </a:prstGeom>
          <a:solidFill>
            <a:srgbClr val="C492C8">
              <a:alpha val="79999"/>
            </a:srgbClr>
          </a:solidFill>
          <a:ln w="9525">
            <a:solidFill>
              <a:schemeClr val="tx1"/>
            </a:solidFill>
            <a:miter lim="800000"/>
            <a:headEnd/>
            <a:tailEnd/>
          </a:ln>
        </p:spPr>
        <p:txBody>
          <a:bodyPr wrap="none" anchor="ctr"/>
          <a:lstStyle/>
          <a:p>
            <a:pPr algn="ctr"/>
            <a:endParaRPr lang="en-US" sz="1600"/>
          </a:p>
        </p:txBody>
      </p:sp>
      <p:sp>
        <p:nvSpPr>
          <p:cNvPr id="3097" name="Line 21"/>
          <p:cNvSpPr>
            <a:spLocks noChangeShapeType="1"/>
          </p:cNvSpPr>
          <p:nvPr/>
        </p:nvSpPr>
        <p:spPr bwMode="auto">
          <a:xfrm>
            <a:off x="2674938" y="3698875"/>
            <a:ext cx="2960687" cy="0"/>
          </a:xfrm>
          <a:prstGeom prst="line">
            <a:avLst/>
          </a:prstGeom>
          <a:noFill/>
          <a:ln w="38100">
            <a:solidFill>
              <a:schemeClr val="tx1"/>
            </a:solidFill>
            <a:prstDash val="lgDashDotDot"/>
            <a:round/>
            <a:headEnd/>
            <a:tailEnd/>
          </a:ln>
        </p:spPr>
        <p:txBody>
          <a:bodyPr/>
          <a:lstStyle/>
          <a:p>
            <a:endParaRPr lang="en-US"/>
          </a:p>
        </p:txBody>
      </p:sp>
      <p:sp>
        <p:nvSpPr>
          <p:cNvPr id="3098" name="Line 33"/>
          <p:cNvSpPr>
            <a:spLocks noChangeShapeType="1"/>
          </p:cNvSpPr>
          <p:nvPr/>
        </p:nvSpPr>
        <p:spPr bwMode="auto">
          <a:xfrm flipV="1">
            <a:off x="2646363" y="3781425"/>
            <a:ext cx="2962275" cy="0"/>
          </a:xfrm>
          <a:prstGeom prst="line">
            <a:avLst/>
          </a:prstGeom>
          <a:noFill/>
          <a:ln w="38100">
            <a:solidFill>
              <a:schemeClr val="tx1"/>
            </a:solidFill>
            <a:prstDash val="lgDashDot"/>
            <a:round/>
            <a:headEnd/>
            <a:tailEnd/>
          </a:ln>
        </p:spPr>
        <p:txBody>
          <a:bodyPr/>
          <a:lstStyle/>
          <a:p>
            <a:endParaRPr lang="en-US"/>
          </a:p>
        </p:txBody>
      </p:sp>
      <p:grpSp>
        <p:nvGrpSpPr>
          <p:cNvPr id="3099" name="Group 52"/>
          <p:cNvGrpSpPr>
            <a:grpSpLocks/>
          </p:cNvGrpSpPr>
          <p:nvPr/>
        </p:nvGrpSpPr>
        <p:grpSpPr bwMode="auto">
          <a:xfrm>
            <a:off x="2590800" y="3994150"/>
            <a:ext cx="3073400" cy="280988"/>
            <a:chOff x="2819400" y="4785767"/>
            <a:chExt cx="3073753" cy="281019"/>
          </a:xfrm>
        </p:grpSpPr>
        <p:sp>
          <p:nvSpPr>
            <p:cNvPr id="3111" name="Rectangle 12"/>
            <p:cNvSpPr>
              <a:spLocks noChangeArrowheads="1"/>
            </p:cNvSpPr>
            <p:nvPr/>
          </p:nvSpPr>
          <p:spPr bwMode="auto">
            <a:xfrm>
              <a:off x="2819400" y="4785767"/>
              <a:ext cx="3073753" cy="281019"/>
            </a:xfrm>
            <a:prstGeom prst="rect">
              <a:avLst/>
            </a:prstGeom>
            <a:solidFill>
              <a:srgbClr val="0099CC">
                <a:alpha val="67058"/>
              </a:srgbClr>
            </a:solidFill>
            <a:ln w="9525">
              <a:solidFill>
                <a:schemeClr val="tx1"/>
              </a:solidFill>
              <a:miter lim="800000"/>
              <a:headEnd/>
              <a:tailEnd/>
            </a:ln>
          </p:spPr>
          <p:txBody>
            <a:bodyPr wrap="none" anchor="ctr"/>
            <a:lstStyle/>
            <a:p>
              <a:pPr algn="ctr"/>
              <a:endParaRPr lang="en-US" sz="1600"/>
            </a:p>
          </p:txBody>
        </p:sp>
        <p:sp>
          <p:nvSpPr>
            <p:cNvPr id="3112" name="Line 23"/>
            <p:cNvSpPr>
              <a:spLocks noChangeShapeType="1"/>
            </p:cNvSpPr>
            <p:nvPr/>
          </p:nvSpPr>
          <p:spPr bwMode="auto">
            <a:xfrm>
              <a:off x="2875474" y="4869376"/>
              <a:ext cx="858271" cy="0"/>
            </a:xfrm>
            <a:prstGeom prst="line">
              <a:avLst/>
            </a:prstGeom>
            <a:noFill/>
            <a:ln w="38100">
              <a:solidFill>
                <a:schemeClr val="tx1"/>
              </a:solidFill>
              <a:round/>
              <a:headEnd/>
              <a:tailEnd/>
            </a:ln>
          </p:spPr>
          <p:txBody>
            <a:bodyPr/>
            <a:lstStyle/>
            <a:p>
              <a:endParaRPr lang="en-US"/>
            </a:p>
          </p:txBody>
        </p:sp>
        <p:sp>
          <p:nvSpPr>
            <p:cNvPr id="3113" name="Line 24"/>
            <p:cNvSpPr>
              <a:spLocks noChangeShapeType="1"/>
            </p:cNvSpPr>
            <p:nvPr/>
          </p:nvSpPr>
          <p:spPr bwMode="auto">
            <a:xfrm>
              <a:off x="3927141" y="4869376"/>
              <a:ext cx="220862" cy="0"/>
            </a:xfrm>
            <a:prstGeom prst="line">
              <a:avLst/>
            </a:prstGeom>
            <a:noFill/>
            <a:ln w="38100">
              <a:solidFill>
                <a:schemeClr val="tx1"/>
              </a:solidFill>
              <a:round/>
              <a:headEnd/>
              <a:tailEnd/>
            </a:ln>
          </p:spPr>
          <p:txBody>
            <a:bodyPr/>
            <a:lstStyle/>
            <a:p>
              <a:endParaRPr lang="en-US"/>
            </a:p>
          </p:txBody>
        </p:sp>
        <p:sp>
          <p:nvSpPr>
            <p:cNvPr id="3114" name="Line 25"/>
            <p:cNvSpPr>
              <a:spLocks noChangeShapeType="1"/>
            </p:cNvSpPr>
            <p:nvPr/>
          </p:nvSpPr>
          <p:spPr bwMode="auto">
            <a:xfrm>
              <a:off x="4729339" y="4869376"/>
              <a:ext cx="360473" cy="0"/>
            </a:xfrm>
            <a:prstGeom prst="line">
              <a:avLst/>
            </a:prstGeom>
            <a:noFill/>
            <a:ln w="38100">
              <a:solidFill>
                <a:schemeClr val="tx1"/>
              </a:solidFill>
              <a:round/>
              <a:headEnd/>
              <a:tailEnd/>
            </a:ln>
          </p:spPr>
          <p:txBody>
            <a:bodyPr/>
            <a:lstStyle/>
            <a:p>
              <a:endParaRPr lang="en-US"/>
            </a:p>
          </p:txBody>
        </p:sp>
        <p:sp>
          <p:nvSpPr>
            <p:cNvPr id="3115" name="Line 34"/>
            <p:cNvSpPr>
              <a:spLocks noChangeShapeType="1"/>
            </p:cNvSpPr>
            <p:nvPr/>
          </p:nvSpPr>
          <p:spPr bwMode="auto">
            <a:xfrm>
              <a:off x="3484274" y="4954146"/>
              <a:ext cx="830806" cy="0"/>
            </a:xfrm>
            <a:prstGeom prst="line">
              <a:avLst/>
            </a:prstGeom>
            <a:noFill/>
            <a:ln w="38100">
              <a:solidFill>
                <a:schemeClr val="tx1"/>
              </a:solidFill>
              <a:round/>
              <a:headEnd/>
              <a:tailEnd/>
            </a:ln>
          </p:spPr>
          <p:txBody>
            <a:bodyPr/>
            <a:lstStyle/>
            <a:p>
              <a:endParaRPr lang="en-US"/>
            </a:p>
          </p:txBody>
        </p:sp>
      </p:grpSp>
      <p:sp>
        <p:nvSpPr>
          <p:cNvPr id="3100" name="Line 35"/>
          <p:cNvSpPr>
            <a:spLocks noChangeShapeType="1"/>
          </p:cNvSpPr>
          <p:nvPr/>
        </p:nvSpPr>
        <p:spPr bwMode="auto">
          <a:xfrm>
            <a:off x="4279900" y="3408363"/>
            <a:ext cx="581025" cy="0"/>
          </a:xfrm>
          <a:prstGeom prst="line">
            <a:avLst/>
          </a:prstGeom>
          <a:noFill/>
          <a:ln w="38100">
            <a:solidFill>
              <a:schemeClr val="tx1"/>
            </a:solidFill>
            <a:round/>
            <a:headEnd/>
            <a:tailEnd/>
          </a:ln>
        </p:spPr>
        <p:txBody>
          <a:bodyPr/>
          <a:lstStyle/>
          <a:p>
            <a:endParaRPr lang="en-US"/>
          </a:p>
        </p:txBody>
      </p:sp>
      <p:sp>
        <p:nvSpPr>
          <p:cNvPr id="3101" name="Rectangle 16"/>
          <p:cNvSpPr>
            <a:spLocks noChangeArrowheads="1"/>
          </p:cNvSpPr>
          <p:nvPr/>
        </p:nvSpPr>
        <p:spPr bwMode="auto">
          <a:xfrm>
            <a:off x="2590800" y="4832350"/>
            <a:ext cx="3073400" cy="280988"/>
          </a:xfrm>
          <a:prstGeom prst="rect">
            <a:avLst/>
          </a:prstGeom>
          <a:solidFill>
            <a:srgbClr val="FFB1AB">
              <a:alpha val="69019"/>
            </a:srgbClr>
          </a:solidFill>
          <a:ln w="9525">
            <a:solidFill>
              <a:schemeClr val="tx1"/>
            </a:solidFill>
            <a:miter lim="800000"/>
            <a:headEnd/>
            <a:tailEnd/>
          </a:ln>
        </p:spPr>
        <p:txBody>
          <a:bodyPr wrap="none" anchor="ctr"/>
          <a:lstStyle/>
          <a:p>
            <a:pPr algn="ctr"/>
            <a:endParaRPr lang="en-US" sz="1600"/>
          </a:p>
        </p:txBody>
      </p:sp>
      <p:sp>
        <p:nvSpPr>
          <p:cNvPr id="3103" name="Line 26"/>
          <p:cNvSpPr>
            <a:spLocks noChangeShapeType="1"/>
          </p:cNvSpPr>
          <p:nvPr/>
        </p:nvSpPr>
        <p:spPr bwMode="auto">
          <a:xfrm>
            <a:off x="3033713" y="4916488"/>
            <a:ext cx="498475" cy="0"/>
          </a:xfrm>
          <a:prstGeom prst="line">
            <a:avLst/>
          </a:prstGeom>
          <a:noFill/>
          <a:ln w="38100">
            <a:solidFill>
              <a:schemeClr val="tx1"/>
            </a:solidFill>
            <a:round/>
            <a:headEnd/>
            <a:tailEnd/>
          </a:ln>
        </p:spPr>
        <p:txBody>
          <a:bodyPr/>
          <a:lstStyle/>
          <a:p>
            <a:endParaRPr lang="en-US"/>
          </a:p>
        </p:txBody>
      </p:sp>
      <p:sp>
        <p:nvSpPr>
          <p:cNvPr id="3104" name="Line 27"/>
          <p:cNvSpPr>
            <a:spLocks noChangeShapeType="1"/>
          </p:cNvSpPr>
          <p:nvPr/>
        </p:nvSpPr>
        <p:spPr bwMode="auto">
          <a:xfrm>
            <a:off x="4086225" y="4916488"/>
            <a:ext cx="469900" cy="0"/>
          </a:xfrm>
          <a:prstGeom prst="line">
            <a:avLst/>
          </a:prstGeom>
          <a:noFill/>
          <a:ln w="38100">
            <a:solidFill>
              <a:schemeClr val="tx1"/>
            </a:solidFill>
            <a:round/>
            <a:headEnd/>
            <a:tailEnd/>
          </a:ln>
        </p:spPr>
        <p:txBody>
          <a:bodyPr/>
          <a:lstStyle/>
          <a:p>
            <a:endParaRPr lang="en-US"/>
          </a:p>
        </p:txBody>
      </p:sp>
      <p:sp>
        <p:nvSpPr>
          <p:cNvPr id="3105" name="Line 28"/>
          <p:cNvSpPr>
            <a:spLocks noChangeShapeType="1"/>
          </p:cNvSpPr>
          <p:nvPr/>
        </p:nvSpPr>
        <p:spPr bwMode="auto">
          <a:xfrm>
            <a:off x="5165725" y="4916488"/>
            <a:ext cx="249238" cy="0"/>
          </a:xfrm>
          <a:prstGeom prst="line">
            <a:avLst/>
          </a:prstGeom>
          <a:noFill/>
          <a:ln w="38100">
            <a:solidFill>
              <a:schemeClr val="tx1"/>
            </a:solidFill>
            <a:round/>
            <a:headEnd/>
            <a:tailEnd/>
          </a:ln>
        </p:spPr>
        <p:txBody>
          <a:bodyPr/>
          <a:lstStyle/>
          <a:p>
            <a:endParaRPr lang="en-US"/>
          </a:p>
        </p:txBody>
      </p:sp>
      <p:sp>
        <p:nvSpPr>
          <p:cNvPr id="3106" name="Line 36"/>
          <p:cNvSpPr>
            <a:spLocks noChangeShapeType="1"/>
          </p:cNvSpPr>
          <p:nvPr/>
        </p:nvSpPr>
        <p:spPr bwMode="auto">
          <a:xfrm>
            <a:off x="3421063" y="5029200"/>
            <a:ext cx="442912" cy="0"/>
          </a:xfrm>
          <a:prstGeom prst="line">
            <a:avLst/>
          </a:prstGeom>
          <a:noFill/>
          <a:ln w="38100">
            <a:solidFill>
              <a:schemeClr val="tx1"/>
            </a:solidFill>
            <a:round/>
            <a:headEnd/>
            <a:tailEnd/>
          </a:ln>
        </p:spPr>
        <p:txBody>
          <a:bodyPr/>
          <a:lstStyle/>
          <a:p>
            <a:endParaRPr lang="en-US"/>
          </a:p>
        </p:txBody>
      </p:sp>
      <p:sp>
        <p:nvSpPr>
          <p:cNvPr id="3107" name="Line 37"/>
          <p:cNvSpPr>
            <a:spLocks noChangeShapeType="1"/>
          </p:cNvSpPr>
          <p:nvPr/>
        </p:nvSpPr>
        <p:spPr bwMode="auto">
          <a:xfrm>
            <a:off x="4364038" y="5029200"/>
            <a:ext cx="496887" cy="0"/>
          </a:xfrm>
          <a:prstGeom prst="line">
            <a:avLst/>
          </a:prstGeom>
          <a:noFill/>
          <a:ln w="38100">
            <a:solidFill>
              <a:schemeClr val="tx1"/>
            </a:solidFill>
            <a:round/>
            <a:headEnd/>
            <a:tailEnd/>
          </a:ln>
        </p:spPr>
        <p:txBody>
          <a:bodyPr/>
          <a:lstStyle/>
          <a:p>
            <a:endParaRPr lang="en-US"/>
          </a:p>
        </p:txBody>
      </p:sp>
      <p:sp>
        <p:nvSpPr>
          <p:cNvPr id="3108" name="TextBox 40"/>
          <p:cNvSpPr txBox="1">
            <a:spLocks noChangeArrowheads="1"/>
          </p:cNvSpPr>
          <p:nvPr/>
        </p:nvSpPr>
        <p:spPr bwMode="auto">
          <a:xfrm>
            <a:off x="381000" y="3689350"/>
            <a:ext cx="1447800" cy="708025"/>
          </a:xfrm>
          <a:prstGeom prst="rect">
            <a:avLst/>
          </a:prstGeom>
          <a:noFill/>
          <a:ln w="9525">
            <a:noFill/>
            <a:miter lim="800000"/>
            <a:headEnd/>
            <a:tailEnd/>
          </a:ln>
        </p:spPr>
        <p:txBody>
          <a:bodyPr>
            <a:spAutoFit/>
          </a:bodyPr>
          <a:lstStyle/>
          <a:p>
            <a:r>
              <a:rPr lang="en-US" sz="2000">
                <a:solidFill>
                  <a:srgbClr val="FFFF00"/>
                </a:solidFill>
                <a:latin typeface="Adobe Heiti Std R" pitchFamily="34" charset="-128"/>
                <a:ea typeface="Adobe Heiti Std R" pitchFamily="34" charset="-128"/>
              </a:rPr>
              <a:t>Common toolbox</a:t>
            </a:r>
          </a:p>
        </p:txBody>
      </p:sp>
      <p:sp>
        <p:nvSpPr>
          <p:cNvPr id="48" name="Freeform 47"/>
          <p:cNvSpPr/>
          <p:nvPr/>
        </p:nvSpPr>
        <p:spPr>
          <a:xfrm>
            <a:off x="1619250" y="3127375"/>
            <a:ext cx="857250" cy="2076450"/>
          </a:xfrm>
          <a:custGeom>
            <a:avLst/>
            <a:gdLst>
              <a:gd name="connsiteX0" fmla="*/ 847725 w 857250"/>
              <a:gd name="connsiteY0" fmla="*/ 0 h 2076450"/>
              <a:gd name="connsiteX1" fmla="*/ 857250 w 857250"/>
              <a:gd name="connsiteY1" fmla="*/ 2076450 h 2076450"/>
              <a:gd name="connsiteX2" fmla="*/ 0 w 857250"/>
              <a:gd name="connsiteY2" fmla="*/ 952500 h 2076450"/>
              <a:gd name="connsiteX3" fmla="*/ 847725 w 857250"/>
              <a:gd name="connsiteY3" fmla="*/ 0 h 2076450"/>
            </a:gdLst>
            <a:ahLst/>
            <a:cxnLst>
              <a:cxn ang="0">
                <a:pos x="connsiteX0" y="connsiteY0"/>
              </a:cxn>
              <a:cxn ang="0">
                <a:pos x="connsiteX1" y="connsiteY1"/>
              </a:cxn>
              <a:cxn ang="0">
                <a:pos x="connsiteX2" y="connsiteY2"/>
              </a:cxn>
              <a:cxn ang="0">
                <a:pos x="connsiteX3" y="connsiteY3"/>
              </a:cxn>
            </a:cxnLst>
            <a:rect l="l" t="t" r="r" b="b"/>
            <a:pathLst>
              <a:path w="857250" h="2076450">
                <a:moveTo>
                  <a:pt x="847725" y="0"/>
                </a:moveTo>
                <a:lnTo>
                  <a:pt x="857250" y="2076450"/>
                </a:lnTo>
                <a:lnTo>
                  <a:pt x="0" y="952500"/>
                </a:lnTo>
                <a:lnTo>
                  <a:pt x="8477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0" name="TextBox 48"/>
          <p:cNvSpPr txBox="1">
            <a:spLocks noChangeArrowheads="1"/>
          </p:cNvSpPr>
          <p:nvPr/>
        </p:nvSpPr>
        <p:spPr bwMode="auto">
          <a:xfrm>
            <a:off x="2895600" y="2209800"/>
            <a:ext cx="3962400" cy="369888"/>
          </a:xfrm>
          <a:prstGeom prst="rect">
            <a:avLst/>
          </a:prstGeom>
          <a:noFill/>
          <a:ln w="9525">
            <a:noFill/>
            <a:miter lim="800000"/>
            <a:headEnd/>
            <a:tailEnd/>
          </a:ln>
        </p:spPr>
        <p:txBody>
          <a:bodyPr wrap="square">
            <a:spAutoFit/>
          </a:bodyPr>
          <a:lstStyle/>
          <a:p>
            <a:r>
              <a:rPr lang="en-US" dirty="0" smtClean="0">
                <a:solidFill>
                  <a:srgbClr val="FFFF00"/>
                </a:solidFill>
              </a:rPr>
              <a:t>State-wide</a:t>
            </a:r>
            <a:r>
              <a:rPr lang="en-US" dirty="0" smtClean="0">
                <a:solidFill>
                  <a:srgbClr val="0000FF"/>
                </a:solidFill>
              </a:rPr>
              <a:t>   OASIS   </a:t>
            </a:r>
            <a:r>
              <a:rPr lang="en-US" dirty="0">
                <a:solidFill>
                  <a:srgbClr val="FFFF00"/>
                </a:solidFill>
              </a:rPr>
              <a:t>Modeling</a:t>
            </a:r>
            <a:r>
              <a:rPr lang="en-US" dirty="0">
                <a:solidFill>
                  <a:srgbClr val="0000FF"/>
                </a:solidFill>
              </a:rPr>
              <a:t>  </a:t>
            </a:r>
          </a:p>
        </p:txBody>
      </p:sp>
      <p:sp>
        <p:nvSpPr>
          <p:cNvPr id="47" name="Content Placeholder 2"/>
          <p:cNvSpPr txBox="1">
            <a:spLocks/>
          </p:cNvSpPr>
          <p:nvPr/>
        </p:nvSpPr>
        <p:spPr>
          <a:xfrm>
            <a:off x="304800" y="1219200"/>
            <a:ext cx="8540750" cy="4498975"/>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
                <a:srgbClr val="FFFF00"/>
              </a:buClr>
              <a:buSzPct val="100000"/>
              <a:buFont typeface="+mj-lt"/>
              <a:buAutoNum type="arabicPeriod" startAt="2"/>
              <a:tabLst/>
              <a:defRPr/>
            </a:pPr>
            <a:r>
              <a:rPr lang="en-US" sz="2800" kern="0" dirty="0" smtClean="0">
                <a:effectLst>
                  <a:outerShdw blurRad="38100" dist="38100" dir="2700000" algn="tl">
                    <a:srgbClr val="000000"/>
                  </a:outerShdw>
                </a:effectLst>
                <a:latin typeface="+mn-lt"/>
              </a:rPr>
              <a:t>Supporting a common model and language (OASIS)…</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7" name="Title 1"/>
          <p:cNvSpPr txBox="1">
            <a:spLocks/>
          </p:cNvSpPr>
          <p:nvPr/>
        </p:nvSpPr>
        <p:spPr>
          <a:xfrm>
            <a:off x="301625" y="228600"/>
            <a:ext cx="854075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State-wide application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609600"/>
          </a:xfrm>
        </p:spPr>
        <p:txBody>
          <a:bodyPr/>
          <a:lstStyle/>
          <a:p>
            <a:r>
              <a:rPr lang="en-US" sz="4000" dirty="0" smtClean="0"/>
              <a:t>State-wide application</a:t>
            </a:r>
          </a:p>
        </p:txBody>
      </p:sp>
      <p:sp>
        <p:nvSpPr>
          <p:cNvPr id="3" name="Content Placeholder 2"/>
          <p:cNvSpPr>
            <a:spLocks noGrp="1"/>
          </p:cNvSpPr>
          <p:nvPr>
            <p:ph idx="1"/>
          </p:nvPr>
        </p:nvSpPr>
        <p:spPr>
          <a:xfrm>
            <a:off x="381000" y="1524000"/>
            <a:ext cx="8540750" cy="4498975"/>
          </a:xfrm>
        </p:spPr>
        <p:txBody>
          <a:bodyPr/>
          <a:lstStyle/>
          <a:p>
            <a:pPr marL="514350" indent="-514350">
              <a:buClr>
                <a:srgbClr val="FFFF00"/>
              </a:buClr>
              <a:buSzPct val="100000"/>
              <a:buFont typeface="+mj-lt"/>
              <a:buAutoNum type="arabicPeriod"/>
            </a:pPr>
            <a:r>
              <a:rPr lang="en-US" sz="2800" dirty="0" smtClean="0"/>
              <a:t>Defining regions, the content and character of “regional plans,” and a system to incorporate change… </a:t>
            </a:r>
            <a:endParaRPr lang="en-US" sz="2800" dirty="0"/>
          </a:p>
        </p:txBody>
      </p:sp>
      <p:graphicFrame>
        <p:nvGraphicFramePr>
          <p:cNvPr id="1026" name="Object 5"/>
          <p:cNvGraphicFramePr>
            <a:graphicFrameLocks noChangeAspect="1"/>
          </p:cNvGraphicFramePr>
          <p:nvPr/>
        </p:nvGraphicFramePr>
        <p:xfrm>
          <a:off x="5410200" y="3886200"/>
          <a:ext cx="3352800" cy="2590202"/>
        </p:xfrm>
        <a:graphic>
          <a:graphicData uri="http://schemas.openxmlformats.org/presentationml/2006/ole">
            <p:oleObj spid="_x0000_s1026" name="Photo Editor Photo" r:id="rId3" imgW="10057143" imgH="7771429"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457200"/>
            <a:ext cx="4724400" cy="533400"/>
          </a:xfrm>
        </p:spPr>
        <p:txBody>
          <a:bodyPr/>
          <a:lstStyle/>
          <a:p>
            <a:r>
              <a:rPr lang="en-US" sz="3200" dirty="0"/>
              <a:t>Water Supply Planning</a:t>
            </a:r>
          </a:p>
        </p:txBody>
      </p:sp>
      <p:sp>
        <p:nvSpPr>
          <p:cNvPr id="4100" name="Rectangle 4"/>
          <p:cNvSpPr>
            <a:spLocks noChangeArrowheads="1"/>
          </p:cNvSpPr>
          <p:nvPr/>
        </p:nvSpPr>
        <p:spPr bwMode="auto">
          <a:xfrm>
            <a:off x="2438401" y="4400550"/>
            <a:ext cx="4648200" cy="1009650"/>
          </a:xfrm>
          <a:prstGeom prst="rect">
            <a:avLst/>
          </a:prstGeom>
          <a:solidFill>
            <a:schemeClr val="folHlink"/>
          </a:solidFill>
          <a:ln w="9525">
            <a:solidFill>
              <a:schemeClr val="tx1"/>
            </a:solidFill>
            <a:miter lim="800000"/>
            <a:headEnd/>
            <a:tailEnd/>
          </a:ln>
          <a:effectLst/>
        </p:spPr>
        <p:txBody>
          <a:bodyPr wrap="none" anchor="ctr"/>
          <a:lstStyle/>
          <a:p>
            <a:pPr algn="ctr"/>
            <a:r>
              <a:rPr lang="en-US" dirty="0"/>
              <a:t>Informed and effective decision making</a:t>
            </a:r>
          </a:p>
          <a:p>
            <a:pPr algn="ctr"/>
            <a:r>
              <a:rPr lang="en-US" dirty="0"/>
              <a:t>for long-term </a:t>
            </a:r>
            <a:r>
              <a:rPr lang="en-US" dirty="0" smtClean="0"/>
              <a:t>economic and environmental </a:t>
            </a:r>
          </a:p>
          <a:p>
            <a:pPr algn="ctr"/>
            <a:r>
              <a:rPr lang="en-US" dirty="0" smtClean="0"/>
              <a:t>health </a:t>
            </a:r>
            <a:r>
              <a:rPr lang="en-US" dirty="0"/>
              <a:t>and sustainability</a:t>
            </a:r>
          </a:p>
        </p:txBody>
      </p:sp>
      <p:sp>
        <p:nvSpPr>
          <p:cNvPr id="4102" name="Rectangle 6"/>
          <p:cNvSpPr>
            <a:spLocks noChangeArrowheads="1"/>
          </p:cNvSpPr>
          <p:nvPr/>
        </p:nvSpPr>
        <p:spPr bwMode="auto">
          <a:xfrm>
            <a:off x="2209800" y="1635125"/>
            <a:ext cx="5029199" cy="268287"/>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Tennessee Communities, Utilities, Stakeholders</a:t>
            </a:r>
            <a:endParaRPr lang="en-US" dirty="0"/>
          </a:p>
        </p:txBody>
      </p:sp>
      <p:sp>
        <p:nvSpPr>
          <p:cNvPr id="4103" name="AutoShape 7"/>
          <p:cNvSpPr>
            <a:spLocks noChangeArrowheads="1"/>
          </p:cNvSpPr>
          <p:nvPr/>
        </p:nvSpPr>
        <p:spPr bwMode="auto">
          <a:xfrm>
            <a:off x="3886200" y="2057400"/>
            <a:ext cx="1804987" cy="2227262"/>
          </a:xfrm>
          <a:prstGeom prst="downArrow">
            <a:avLst>
              <a:gd name="adj1" fmla="val 50000"/>
              <a:gd name="adj2" fmla="val 30849"/>
            </a:avLst>
          </a:prstGeom>
          <a:solidFill>
            <a:srgbClr val="FFFF00"/>
          </a:solidFill>
          <a:ln w="9525">
            <a:solidFill>
              <a:schemeClr val="tx1"/>
            </a:solidFill>
            <a:miter lim="800000"/>
            <a:headEnd/>
            <a:tailEnd/>
          </a:ln>
          <a:effectLst/>
        </p:spPr>
        <p:txBody>
          <a:bodyPr vert="eaVert" wrap="none" anchor="ctr"/>
          <a:lstStyle/>
          <a:p>
            <a:endParaRPr lang="en-US" dirty="0"/>
          </a:p>
        </p:txBody>
      </p:sp>
      <p:sp>
        <p:nvSpPr>
          <p:cNvPr id="4104" name="Text Box 8"/>
          <p:cNvSpPr txBox="1">
            <a:spLocks noChangeArrowheads="1"/>
          </p:cNvSpPr>
          <p:nvPr/>
        </p:nvSpPr>
        <p:spPr bwMode="auto">
          <a:xfrm>
            <a:off x="6877050" y="203200"/>
            <a:ext cx="2079625" cy="579438"/>
          </a:xfrm>
          <a:prstGeom prst="rect">
            <a:avLst/>
          </a:prstGeom>
          <a:noFill/>
          <a:ln w="9525">
            <a:noFill/>
            <a:miter lim="800000"/>
            <a:headEnd/>
            <a:tailEnd/>
          </a:ln>
          <a:effectLst/>
        </p:spPr>
        <p:txBody>
          <a:bodyPr wrap="none">
            <a:spAutoFit/>
          </a:bodyPr>
          <a:lstStyle/>
          <a:p>
            <a:r>
              <a:rPr lang="en-US" sz="3200"/>
              <a:t>Objectives</a:t>
            </a:r>
          </a:p>
        </p:txBody>
      </p:sp>
      <p:sp>
        <p:nvSpPr>
          <p:cNvPr id="7" name="TextBox 6"/>
          <p:cNvSpPr txBox="1"/>
          <p:nvPr/>
        </p:nvSpPr>
        <p:spPr>
          <a:xfrm>
            <a:off x="4495800" y="2438400"/>
            <a:ext cx="585417" cy="1107996"/>
          </a:xfrm>
          <a:prstGeom prst="rect">
            <a:avLst/>
          </a:prstGeom>
          <a:noFill/>
        </p:spPr>
        <p:txBody>
          <a:bodyPr wrap="none" rtlCol="0">
            <a:spAutoFit/>
          </a:bodyPr>
          <a:lstStyle/>
          <a:p>
            <a:r>
              <a:rPr lang="en-US" sz="6600" dirty="0" smtClean="0">
                <a:solidFill>
                  <a:srgbClr val="FF0000"/>
                </a:solidFill>
              </a:rPr>
              <a:t>?</a:t>
            </a:r>
            <a:endParaRPr lang="en-US" sz="66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Recommendations</a:t>
            </a:r>
          </a:p>
          <a:p>
            <a:r>
              <a:rPr lang="en-US" dirty="0" smtClean="0"/>
              <a:t>General report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AutoShape 25"/>
          <p:cNvSpPr>
            <a:spLocks noChangeArrowheads="1"/>
          </p:cNvSpPr>
          <p:nvPr/>
        </p:nvSpPr>
        <p:spPr bwMode="auto">
          <a:xfrm>
            <a:off x="2371725" y="1766887"/>
            <a:ext cx="1958975" cy="3263900"/>
          </a:xfrm>
          <a:prstGeom prst="downArrow">
            <a:avLst>
              <a:gd name="adj1" fmla="val 50000"/>
              <a:gd name="adj2" fmla="val 41653"/>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5122" name="Rectangle 2"/>
          <p:cNvSpPr>
            <a:spLocks noGrp="1" noChangeArrowheads="1"/>
          </p:cNvSpPr>
          <p:nvPr>
            <p:ph type="ctrTitle"/>
          </p:nvPr>
        </p:nvSpPr>
        <p:spPr>
          <a:xfrm>
            <a:off x="381000" y="381000"/>
            <a:ext cx="8305800" cy="381000"/>
          </a:xfrm>
        </p:spPr>
        <p:txBody>
          <a:bodyPr/>
          <a:lstStyle/>
          <a:p>
            <a:r>
              <a:rPr lang="en-US" sz="2800" dirty="0"/>
              <a:t>Water Supply </a:t>
            </a:r>
            <a:r>
              <a:rPr lang="en-US" sz="2800" dirty="0" smtClean="0"/>
              <a:t>Planning Pilots: designing </a:t>
            </a:r>
            <a:r>
              <a:rPr lang="en-US" sz="2800" dirty="0"/>
              <a:t>a process</a:t>
            </a:r>
          </a:p>
        </p:txBody>
      </p:sp>
      <p:sp>
        <p:nvSpPr>
          <p:cNvPr id="5123" name="Rectangle 3"/>
          <p:cNvSpPr>
            <a:spLocks noChangeArrowheads="1"/>
          </p:cNvSpPr>
          <p:nvPr/>
        </p:nvSpPr>
        <p:spPr bwMode="auto">
          <a:xfrm>
            <a:off x="1295400" y="4724400"/>
            <a:ext cx="4262438" cy="882650"/>
          </a:xfrm>
          <a:prstGeom prst="rect">
            <a:avLst/>
          </a:prstGeom>
          <a:solidFill>
            <a:srgbClr val="99CC00">
              <a:alpha val="70000"/>
            </a:srgbClr>
          </a:solidFill>
          <a:ln w="9525">
            <a:solidFill>
              <a:schemeClr val="tx1"/>
            </a:solidFill>
            <a:miter lim="800000"/>
            <a:headEnd/>
            <a:tailEnd/>
          </a:ln>
          <a:effectLst/>
        </p:spPr>
        <p:txBody>
          <a:bodyPr wrap="none" anchor="ctr"/>
          <a:lstStyle/>
          <a:p>
            <a:pPr algn="ctr"/>
            <a:r>
              <a:rPr lang="en-US"/>
              <a:t>Informed and effective decision making</a:t>
            </a:r>
          </a:p>
        </p:txBody>
      </p:sp>
      <p:sp>
        <p:nvSpPr>
          <p:cNvPr id="5124" name="Rectangle 4"/>
          <p:cNvSpPr>
            <a:spLocks noChangeArrowheads="1"/>
          </p:cNvSpPr>
          <p:nvPr/>
        </p:nvSpPr>
        <p:spPr bwMode="auto">
          <a:xfrm>
            <a:off x="1295400" y="1190625"/>
            <a:ext cx="4262438" cy="268287"/>
          </a:xfrm>
          <a:prstGeom prst="rect">
            <a:avLst/>
          </a:prstGeom>
          <a:solidFill>
            <a:schemeClr val="bg1"/>
          </a:solidFill>
          <a:ln w="9525">
            <a:solidFill>
              <a:schemeClr val="tx1"/>
            </a:solidFill>
            <a:miter lim="800000"/>
            <a:headEnd/>
            <a:tailEnd/>
          </a:ln>
          <a:effectLst/>
        </p:spPr>
        <p:txBody>
          <a:bodyPr wrap="none" anchor="ctr"/>
          <a:lstStyle/>
          <a:p>
            <a:pPr algn="ctr"/>
            <a:r>
              <a:rPr lang="en-US" sz="1400"/>
              <a:t>All Tennessee Communities and Utilities</a:t>
            </a:r>
          </a:p>
        </p:txBody>
      </p:sp>
      <p:sp>
        <p:nvSpPr>
          <p:cNvPr id="5126" name="Rectangle 6"/>
          <p:cNvSpPr>
            <a:spLocks noChangeArrowheads="1"/>
          </p:cNvSpPr>
          <p:nvPr/>
        </p:nvSpPr>
        <p:spPr bwMode="auto">
          <a:xfrm>
            <a:off x="1295400" y="1458912"/>
            <a:ext cx="4262438" cy="268288"/>
          </a:xfrm>
          <a:prstGeom prst="rect">
            <a:avLst/>
          </a:prstGeom>
          <a:solidFill>
            <a:schemeClr val="accent1"/>
          </a:solidFill>
          <a:ln w="9525">
            <a:solidFill>
              <a:schemeClr val="tx1"/>
            </a:solidFill>
            <a:miter lim="800000"/>
            <a:headEnd/>
            <a:tailEnd/>
          </a:ln>
          <a:effectLst/>
        </p:spPr>
        <p:txBody>
          <a:bodyPr wrap="none" anchor="ctr"/>
          <a:lstStyle/>
          <a:p>
            <a:pPr algn="ctr"/>
            <a:r>
              <a:rPr lang="en-US" sz="1400"/>
              <a:t>Advice and consultation</a:t>
            </a:r>
          </a:p>
        </p:txBody>
      </p:sp>
      <p:sp>
        <p:nvSpPr>
          <p:cNvPr id="5127" name="Text Box 7"/>
          <p:cNvSpPr txBox="1">
            <a:spLocks noChangeArrowheads="1"/>
          </p:cNvSpPr>
          <p:nvPr/>
        </p:nvSpPr>
        <p:spPr bwMode="auto">
          <a:xfrm>
            <a:off x="5697538" y="1455737"/>
            <a:ext cx="1625600" cy="274638"/>
          </a:xfrm>
          <a:prstGeom prst="rect">
            <a:avLst/>
          </a:prstGeom>
          <a:noFill/>
          <a:ln w="9525">
            <a:noFill/>
            <a:miter lim="800000"/>
            <a:headEnd/>
            <a:tailEnd/>
          </a:ln>
          <a:effectLst/>
        </p:spPr>
        <p:txBody>
          <a:bodyPr wrap="none">
            <a:spAutoFit/>
          </a:bodyPr>
          <a:lstStyle/>
          <a:p>
            <a:r>
              <a:rPr lang="en-US" sz="1200"/>
              <a:t>Consulting Engineers</a:t>
            </a:r>
          </a:p>
        </p:txBody>
      </p:sp>
      <p:sp>
        <p:nvSpPr>
          <p:cNvPr id="5128" name="Rectangle 8"/>
          <p:cNvSpPr>
            <a:spLocks noChangeArrowheads="1"/>
          </p:cNvSpPr>
          <p:nvPr/>
        </p:nvSpPr>
        <p:spPr bwMode="auto">
          <a:xfrm>
            <a:off x="1295400" y="1958975"/>
            <a:ext cx="4264025" cy="384175"/>
          </a:xfrm>
          <a:prstGeom prst="rect">
            <a:avLst/>
          </a:prstGeom>
          <a:solidFill>
            <a:srgbClr val="00FF99">
              <a:alpha val="70000"/>
            </a:srgbClr>
          </a:solidFill>
          <a:ln w="9525">
            <a:solidFill>
              <a:schemeClr val="tx1"/>
            </a:solidFill>
            <a:miter lim="800000"/>
            <a:headEnd/>
            <a:tailEnd/>
          </a:ln>
          <a:effectLst/>
        </p:spPr>
        <p:txBody>
          <a:bodyPr wrap="none" anchor="ctr"/>
          <a:lstStyle/>
          <a:p>
            <a:pPr algn="ctr"/>
            <a:r>
              <a:rPr lang="en-US" sz="1600"/>
              <a:t>Facilitation, policy, and oversight</a:t>
            </a:r>
            <a:endParaRPr lang="en-US" sz="1200"/>
          </a:p>
        </p:txBody>
      </p:sp>
      <p:sp>
        <p:nvSpPr>
          <p:cNvPr id="5130" name="Text Box 10"/>
          <p:cNvSpPr txBox="1">
            <a:spLocks noChangeArrowheads="1"/>
          </p:cNvSpPr>
          <p:nvPr/>
        </p:nvSpPr>
        <p:spPr bwMode="auto">
          <a:xfrm>
            <a:off x="5751513" y="1881187"/>
            <a:ext cx="1836737" cy="457200"/>
          </a:xfrm>
          <a:prstGeom prst="rect">
            <a:avLst/>
          </a:prstGeom>
          <a:noFill/>
          <a:ln w="9525">
            <a:noFill/>
            <a:miter lim="800000"/>
            <a:headEnd/>
            <a:tailEnd/>
          </a:ln>
          <a:effectLst/>
        </p:spPr>
        <p:txBody>
          <a:bodyPr wrap="none">
            <a:spAutoFit/>
          </a:bodyPr>
          <a:lstStyle/>
          <a:p>
            <a:r>
              <a:rPr lang="en-US" sz="1200"/>
              <a:t>State Government</a:t>
            </a:r>
          </a:p>
          <a:p>
            <a:r>
              <a:rPr lang="en-US" sz="1200"/>
              <a:t>and Regional Authorities</a:t>
            </a:r>
          </a:p>
        </p:txBody>
      </p:sp>
      <p:sp>
        <p:nvSpPr>
          <p:cNvPr id="5131" name="Rectangle 11"/>
          <p:cNvSpPr>
            <a:spLocks noChangeArrowheads="1"/>
          </p:cNvSpPr>
          <p:nvPr/>
        </p:nvSpPr>
        <p:spPr bwMode="auto">
          <a:xfrm>
            <a:off x="1295400" y="2649537"/>
            <a:ext cx="4264025" cy="346075"/>
          </a:xfrm>
          <a:prstGeom prst="rect">
            <a:avLst/>
          </a:prstGeom>
          <a:solidFill>
            <a:srgbClr val="C492C8">
              <a:alpha val="80000"/>
            </a:srgbClr>
          </a:solidFill>
          <a:ln w="9525">
            <a:solidFill>
              <a:schemeClr val="tx1"/>
            </a:solidFill>
            <a:miter lim="800000"/>
            <a:headEnd/>
            <a:tailEnd/>
          </a:ln>
          <a:effectLst/>
        </p:spPr>
        <p:txBody>
          <a:bodyPr wrap="none" anchor="ctr"/>
          <a:lstStyle/>
          <a:p>
            <a:pPr algn="ctr"/>
            <a:r>
              <a:rPr lang="en-US" sz="1600"/>
              <a:t>System data and description</a:t>
            </a:r>
          </a:p>
        </p:txBody>
      </p:sp>
      <p:sp>
        <p:nvSpPr>
          <p:cNvPr id="5133" name="Text Box 13"/>
          <p:cNvSpPr txBox="1">
            <a:spLocks noChangeArrowheads="1"/>
          </p:cNvSpPr>
          <p:nvPr/>
        </p:nvSpPr>
        <p:spPr bwMode="auto">
          <a:xfrm>
            <a:off x="5751513" y="2538412"/>
            <a:ext cx="2617787" cy="457200"/>
          </a:xfrm>
          <a:prstGeom prst="rect">
            <a:avLst/>
          </a:prstGeom>
          <a:noFill/>
          <a:ln w="9525">
            <a:noFill/>
            <a:miter lim="800000"/>
            <a:headEnd/>
            <a:tailEnd/>
          </a:ln>
          <a:effectLst/>
        </p:spPr>
        <p:txBody>
          <a:bodyPr wrap="none">
            <a:spAutoFit/>
          </a:bodyPr>
          <a:lstStyle/>
          <a:p>
            <a:r>
              <a:rPr lang="en-US" sz="1200"/>
              <a:t>State and Federal agencies (USGS)</a:t>
            </a:r>
          </a:p>
          <a:p>
            <a:r>
              <a:rPr lang="en-US" sz="1200"/>
              <a:t>Universities</a:t>
            </a:r>
          </a:p>
        </p:txBody>
      </p:sp>
      <p:sp>
        <p:nvSpPr>
          <p:cNvPr id="5134" name="Rectangle 14"/>
          <p:cNvSpPr>
            <a:spLocks noChangeArrowheads="1"/>
          </p:cNvSpPr>
          <p:nvPr/>
        </p:nvSpPr>
        <p:spPr bwMode="auto">
          <a:xfrm>
            <a:off x="1295400" y="3149600"/>
            <a:ext cx="4264025" cy="384175"/>
          </a:xfrm>
          <a:prstGeom prst="rect">
            <a:avLst/>
          </a:prstGeom>
          <a:solidFill>
            <a:srgbClr val="0099CC">
              <a:alpha val="67000"/>
            </a:srgbClr>
          </a:solidFill>
          <a:ln w="9525">
            <a:solidFill>
              <a:schemeClr val="tx1"/>
            </a:solidFill>
            <a:miter lim="800000"/>
            <a:headEnd/>
            <a:tailEnd/>
          </a:ln>
          <a:effectLst/>
        </p:spPr>
        <p:txBody>
          <a:bodyPr wrap="none" anchor="ctr"/>
          <a:lstStyle/>
          <a:p>
            <a:pPr algn="ctr"/>
            <a:r>
              <a:rPr lang="en-US" sz="1600"/>
              <a:t>Economic projections and analysis</a:t>
            </a:r>
          </a:p>
        </p:txBody>
      </p:sp>
      <p:sp>
        <p:nvSpPr>
          <p:cNvPr id="5137" name="Text Box 17"/>
          <p:cNvSpPr txBox="1">
            <a:spLocks noChangeArrowheads="1"/>
          </p:cNvSpPr>
          <p:nvPr/>
        </p:nvSpPr>
        <p:spPr bwMode="auto">
          <a:xfrm>
            <a:off x="5751513" y="3187700"/>
            <a:ext cx="2674937" cy="366712"/>
          </a:xfrm>
          <a:prstGeom prst="rect">
            <a:avLst/>
          </a:prstGeom>
          <a:noFill/>
          <a:ln w="9525">
            <a:noFill/>
            <a:miter lim="800000"/>
            <a:headEnd/>
            <a:tailEnd/>
          </a:ln>
          <a:effectLst/>
        </p:spPr>
        <p:txBody>
          <a:bodyPr wrap="none">
            <a:spAutoFit/>
          </a:bodyPr>
          <a:lstStyle/>
          <a:p>
            <a:r>
              <a:rPr lang="en-US" sz="1200"/>
              <a:t>Universities, City planners, TVA etc.</a:t>
            </a:r>
            <a:r>
              <a:rPr lang="en-US"/>
              <a:t> </a:t>
            </a:r>
          </a:p>
        </p:txBody>
      </p:sp>
      <p:sp>
        <p:nvSpPr>
          <p:cNvPr id="5138" name="Rectangle 18"/>
          <p:cNvSpPr>
            <a:spLocks noChangeArrowheads="1"/>
          </p:cNvSpPr>
          <p:nvPr/>
        </p:nvSpPr>
        <p:spPr bwMode="auto">
          <a:xfrm>
            <a:off x="1295400" y="4262437"/>
            <a:ext cx="4264025" cy="344488"/>
          </a:xfrm>
          <a:prstGeom prst="rect">
            <a:avLst/>
          </a:prstGeom>
          <a:solidFill>
            <a:srgbClr val="AEC4F0">
              <a:alpha val="70000"/>
            </a:srgbClr>
          </a:solidFill>
          <a:ln w="9525">
            <a:solidFill>
              <a:schemeClr val="tx1"/>
            </a:solidFill>
            <a:miter lim="800000"/>
            <a:headEnd/>
            <a:tailEnd/>
          </a:ln>
          <a:effectLst/>
        </p:spPr>
        <p:txBody>
          <a:bodyPr wrap="none" anchor="ctr"/>
          <a:lstStyle/>
          <a:p>
            <a:pPr algn="ctr"/>
            <a:r>
              <a:rPr lang="en-US" sz="1600"/>
              <a:t>Environmental limitations and decision support</a:t>
            </a:r>
          </a:p>
        </p:txBody>
      </p:sp>
      <p:sp>
        <p:nvSpPr>
          <p:cNvPr id="5140" name="Text Box 20"/>
          <p:cNvSpPr txBox="1">
            <a:spLocks noChangeArrowheads="1"/>
          </p:cNvSpPr>
          <p:nvPr/>
        </p:nvSpPr>
        <p:spPr bwMode="auto">
          <a:xfrm>
            <a:off x="5751513" y="4340225"/>
            <a:ext cx="2805112" cy="274637"/>
          </a:xfrm>
          <a:prstGeom prst="rect">
            <a:avLst/>
          </a:prstGeom>
          <a:noFill/>
          <a:ln w="9525">
            <a:noFill/>
            <a:miter lim="800000"/>
            <a:headEnd/>
            <a:tailEnd/>
          </a:ln>
          <a:effectLst/>
        </p:spPr>
        <p:txBody>
          <a:bodyPr wrap="none">
            <a:spAutoFit/>
          </a:bodyPr>
          <a:lstStyle/>
          <a:p>
            <a:r>
              <a:rPr lang="en-US" sz="1200"/>
              <a:t>The Nature Conservancy, other NGO’s</a:t>
            </a:r>
          </a:p>
        </p:txBody>
      </p:sp>
      <p:sp>
        <p:nvSpPr>
          <p:cNvPr id="5141" name="Rectangle 21"/>
          <p:cNvSpPr>
            <a:spLocks noChangeArrowheads="1"/>
          </p:cNvSpPr>
          <p:nvPr/>
        </p:nvSpPr>
        <p:spPr bwMode="auto">
          <a:xfrm>
            <a:off x="1295400" y="3686175"/>
            <a:ext cx="4264025" cy="384175"/>
          </a:xfrm>
          <a:prstGeom prst="rect">
            <a:avLst/>
          </a:prstGeom>
          <a:solidFill>
            <a:srgbClr val="FFB1AB">
              <a:alpha val="69000"/>
            </a:srgbClr>
          </a:solidFill>
          <a:ln w="9525">
            <a:solidFill>
              <a:schemeClr val="tx1"/>
            </a:solidFill>
            <a:miter lim="800000"/>
            <a:headEnd/>
            <a:tailEnd/>
          </a:ln>
          <a:effectLst/>
        </p:spPr>
        <p:txBody>
          <a:bodyPr wrap="none" anchor="ctr"/>
          <a:lstStyle/>
          <a:p>
            <a:pPr algn="ctr"/>
            <a:r>
              <a:rPr lang="en-US" sz="1600"/>
              <a:t>Alternatives and structural analysis</a:t>
            </a:r>
          </a:p>
        </p:txBody>
      </p:sp>
      <p:sp>
        <p:nvSpPr>
          <p:cNvPr id="5143" name="Text Box 23"/>
          <p:cNvSpPr txBox="1">
            <a:spLocks noChangeArrowheads="1"/>
          </p:cNvSpPr>
          <p:nvPr/>
        </p:nvSpPr>
        <p:spPr bwMode="auto">
          <a:xfrm>
            <a:off x="5751513" y="3725862"/>
            <a:ext cx="2160587" cy="457200"/>
          </a:xfrm>
          <a:prstGeom prst="rect">
            <a:avLst/>
          </a:prstGeom>
          <a:noFill/>
          <a:ln w="9525">
            <a:noFill/>
            <a:miter lim="800000"/>
            <a:headEnd/>
            <a:tailEnd/>
          </a:ln>
          <a:effectLst/>
        </p:spPr>
        <p:txBody>
          <a:bodyPr wrap="none">
            <a:spAutoFit/>
          </a:bodyPr>
          <a:lstStyle/>
          <a:p>
            <a:r>
              <a:rPr lang="en-US" sz="1200"/>
              <a:t>Federal agencies (COE) and </a:t>
            </a:r>
          </a:p>
          <a:p>
            <a:r>
              <a:rPr lang="en-US" sz="1200"/>
              <a:t>consulting engineers</a:t>
            </a:r>
          </a:p>
        </p:txBody>
      </p:sp>
      <p:sp>
        <p:nvSpPr>
          <p:cNvPr id="5144" name="Rectangle 24"/>
          <p:cNvSpPr>
            <a:spLocks noChangeArrowheads="1"/>
          </p:cNvSpPr>
          <p:nvPr/>
        </p:nvSpPr>
        <p:spPr bwMode="auto">
          <a:xfrm>
            <a:off x="1295400" y="1190625"/>
            <a:ext cx="4264025" cy="538162"/>
          </a:xfrm>
          <a:prstGeom prst="rect">
            <a:avLst/>
          </a:prstGeom>
          <a:noFill/>
          <a:ln w="1905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2295525" y="1843087"/>
            <a:ext cx="1958975" cy="3263900"/>
          </a:xfrm>
          <a:prstGeom prst="downArrow">
            <a:avLst>
              <a:gd name="adj1" fmla="val 50000"/>
              <a:gd name="adj2" fmla="val 41653"/>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6147" name="Rectangle 3"/>
          <p:cNvSpPr>
            <a:spLocks noGrp="1" noChangeArrowheads="1"/>
          </p:cNvSpPr>
          <p:nvPr>
            <p:ph type="ctrTitle"/>
          </p:nvPr>
        </p:nvSpPr>
        <p:spPr>
          <a:xfrm>
            <a:off x="533400" y="533400"/>
            <a:ext cx="4038600" cy="381000"/>
          </a:xfrm>
        </p:spPr>
        <p:txBody>
          <a:bodyPr/>
          <a:lstStyle/>
          <a:p>
            <a:r>
              <a:rPr lang="en-US" sz="2800" dirty="0" smtClean="0"/>
              <a:t>Identifying Gaps</a:t>
            </a:r>
            <a:endParaRPr lang="en-US" sz="2800" dirty="0"/>
          </a:p>
        </p:txBody>
      </p:sp>
      <p:sp>
        <p:nvSpPr>
          <p:cNvPr id="6148" name="Rectangle 4"/>
          <p:cNvSpPr>
            <a:spLocks noChangeArrowheads="1"/>
          </p:cNvSpPr>
          <p:nvPr/>
        </p:nvSpPr>
        <p:spPr bwMode="auto">
          <a:xfrm>
            <a:off x="1219200" y="4800600"/>
            <a:ext cx="4262438" cy="882650"/>
          </a:xfrm>
          <a:prstGeom prst="rect">
            <a:avLst/>
          </a:prstGeom>
          <a:solidFill>
            <a:srgbClr val="99CC00">
              <a:alpha val="70000"/>
            </a:srgbClr>
          </a:solidFill>
          <a:ln w="9525">
            <a:solidFill>
              <a:schemeClr val="tx1"/>
            </a:solidFill>
            <a:miter lim="800000"/>
            <a:headEnd/>
            <a:tailEnd/>
          </a:ln>
          <a:effectLst/>
        </p:spPr>
        <p:txBody>
          <a:bodyPr wrap="none" anchor="ctr"/>
          <a:lstStyle/>
          <a:p>
            <a:pPr algn="ctr"/>
            <a:r>
              <a:rPr lang="en-US"/>
              <a:t>Informed and effective decision making</a:t>
            </a:r>
          </a:p>
        </p:txBody>
      </p:sp>
      <p:sp>
        <p:nvSpPr>
          <p:cNvPr id="6149" name="Rectangle 5"/>
          <p:cNvSpPr>
            <a:spLocks noChangeArrowheads="1"/>
          </p:cNvSpPr>
          <p:nvPr/>
        </p:nvSpPr>
        <p:spPr bwMode="auto">
          <a:xfrm>
            <a:off x="1219200" y="1266825"/>
            <a:ext cx="4262438" cy="268287"/>
          </a:xfrm>
          <a:prstGeom prst="rect">
            <a:avLst/>
          </a:prstGeom>
          <a:solidFill>
            <a:schemeClr val="bg1"/>
          </a:solidFill>
          <a:ln w="9525">
            <a:solidFill>
              <a:schemeClr val="tx1"/>
            </a:solidFill>
            <a:miter lim="800000"/>
            <a:headEnd/>
            <a:tailEnd/>
          </a:ln>
          <a:effectLst/>
        </p:spPr>
        <p:txBody>
          <a:bodyPr wrap="none" anchor="ctr"/>
          <a:lstStyle/>
          <a:p>
            <a:pPr algn="ctr"/>
            <a:r>
              <a:rPr lang="en-US" sz="1200"/>
              <a:t>Numerous Tennessee Communities and Utilities</a:t>
            </a:r>
          </a:p>
        </p:txBody>
      </p:sp>
      <p:sp>
        <p:nvSpPr>
          <p:cNvPr id="6150" name="Rectangle 6"/>
          <p:cNvSpPr>
            <a:spLocks noChangeArrowheads="1"/>
          </p:cNvSpPr>
          <p:nvPr/>
        </p:nvSpPr>
        <p:spPr bwMode="auto">
          <a:xfrm>
            <a:off x="1219200" y="1535112"/>
            <a:ext cx="4262438" cy="268288"/>
          </a:xfrm>
          <a:prstGeom prst="rect">
            <a:avLst/>
          </a:prstGeom>
          <a:solidFill>
            <a:schemeClr val="accent1"/>
          </a:solidFill>
          <a:ln w="9525">
            <a:solidFill>
              <a:schemeClr val="tx1"/>
            </a:solidFill>
            <a:miter lim="800000"/>
            <a:headEnd/>
            <a:tailEnd/>
          </a:ln>
          <a:effectLst/>
        </p:spPr>
        <p:txBody>
          <a:bodyPr wrap="none" anchor="ctr"/>
          <a:lstStyle/>
          <a:p>
            <a:pPr algn="ctr"/>
            <a:r>
              <a:rPr lang="en-US" sz="1200"/>
              <a:t>Consulting Engineers</a:t>
            </a:r>
            <a:endParaRPr lang="en-US" sz="900"/>
          </a:p>
        </p:txBody>
      </p:sp>
      <p:sp>
        <p:nvSpPr>
          <p:cNvPr id="6152" name="Rectangle 8"/>
          <p:cNvSpPr>
            <a:spLocks noChangeArrowheads="1"/>
          </p:cNvSpPr>
          <p:nvPr/>
        </p:nvSpPr>
        <p:spPr bwMode="auto">
          <a:xfrm>
            <a:off x="1219200" y="2035175"/>
            <a:ext cx="4264025" cy="384175"/>
          </a:xfrm>
          <a:prstGeom prst="rect">
            <a:avLst/>
          </a:prstGeom>
          <a:solidFill>
            <a:srgbClr val="00FF99">
              <a:alpha val="70000"/>
            </a:srgbClr>
          </a:solidFill>
          <a:ln w="9525">
            <a:solidFill>
              <a:schemeClr val="tx1"/>
            </a:solidFill>
            <a:miter lim="800000"/>
            <a:headEnd/>
            <a:tailEnd/>
          </a:ln>
          <a:effectLst/>
        </p:spPr>
        <p:txBody>
          <a:bodyPr wrap="none" anchor="ctr"/>
          <a:lstStyle/>
          <a:p>
            <a:pPr algn="ctr"/>
            <a:endParaRPr lang="en-US" sz="1200"/>
          </a:p>
        </p:txBody>
      </p:sp>
      <p:sp>
        <p:nvSpPr>
          <p:cNvPr id="6153" name="Text Box 9"/>
          <p:cNvSpPr txBox="1">
            <a:spLocks noChangeArrowheads="1"/>
          </p:cNvSpPr>
          <p:nvPr/>
        </p:nvSpPr>
        <p:spPr bwMode="auto">
          <a:xfrm>
            <a:off x="5713413" y="2073275"/>
            <a:ext cx="2746375" cy="304800"/>
          </a:xfrm>
          <a:prstGeom prst="rect">
            <a:avLst/>
          </a:prstGeom>
          <a:noFill/>
          <a:ln w="9525">
            <a:noFill/>
            <a:miter lim="800000"/>
            <a:headEnd/>
            <a:tailEnd/>
          </a:ln>
          <a:effectLst/>
        </p:spPr>
        <p:txBody>
          <a:bodyPr wrap="none">
            <a:spAutoFit/>
          </a:bodyPr>
          <a:lstStyle/>
          <a:p>
            <a:r>
              <a:rPr lang="en-US" sz="1400"/>
              <a:t>Facilitation, policy, and oversight</a:t>
            </a:r>
          </a:p>
        </p:txBody>
      </p:sp>
      <p:sp>
        <p:nvSpPr>
          <p:cNvPr id="6154" name="Rectangle 10"/>
          <p:cNvSpPr>
            <a:spLocks noChangeArrowheads="1"/>
          </p:cNvSpPr>
          <p:nvPr/>
        </p:nvSpPr>
        <p:spPr bwMode="auto">
          <a:xfrm>
            <a:off x="1219200" y="2725737"/>
            <a:ext cx="4264025" cy="346075"/>
          </a:xfrm>
          <a:prstGeom prst="rect">
            <a:avLst/>
          </a:prstGeom>
          <a:solidFill>
            <a:srgbClr val="C492C8">
              <a:alpha val="80000"/>
            </a:srgbClr>
          </a:solidFill>
          <a:ln w="9525">
            <a:solidFill>
              <a:schemeClr val="tx1"/>
            </a:solidFill>
            <a:miter lim="800000"/>
            <a:headEnd/>
            <a:tailEnd/>
          </a:ln>
          <a:effectLst/>
        </p:spPr>
        <p:txBody>
          <a:bodyPr wrap="none" anchor="ctr"/>
          <a:lstStyle/>
          <a:p>
            <a:pPr algn="ctr"/>
            <a:endParaRPr lang="en-US" sz="1600"/>
          </a:p>
        </p:txBody>
      </p:sp>
      <p:sp>
        <p:nvSpPr>
          <p:cNvPr id="6155" name="Text Box 11"/>
          <p:cNvSpPr txBox="1">
            <a:spLocks noChangeArrowheads="1"/>
          </p:cNvSpPr>
          <p:nvPr/>
        </p:nvSpPr>
        <p:spPr bwMode="auto">
          <a:xfrm>
            <a:off x="5675313" y="2767012"/>
            <a:ext cx="2420937" cy="304800"/>
          </a:xfrm>
          <a:prstGeom prst="rect">
            <a:avLst/>
          </a:prstGeom>
          <a:noFill/>
          <a:ln w="9525">
            <a:noFill/>
            <a:miter lim="800000"/>
            <a:headEnd/>
            <a:tailEnd/>
          </a:ln>
          <a:effectLst/>
        </p:spPr>
        <p:txBody>
          <a:bodyPr wrap="none">
            <a:spAutoFit/>
          </a:bodyPr>
          <a:lstStyle/>
          <a:p>
            <a:r>
              <a:rPr lang="en-US" sz="1400"/>
              <a:t>System data and description</a:t>
            </a:r>
          </a:p>
        </p:txBody>
      </p:sp>
      <p:sp>
        <p:nvSpPr>
          <p:cNvPr id="6156" name="Rectangle 12"/>
          <p:cNvSpPr>
            <a:spLocks noChangeArrowheads="1"/>
          </p:cNvSpPr>
          <p:nvPr/>
        </p:nvSpPr>
        <p:spPr bwMode="auto">
          <a:xfrm>
            <a:off x="1219200" y="3225800"/>
            <a:ext cx="4264025" cy="384175"/>
          </a:xfrm>
          <a:prstGeom prst="rect">
            <a:avLst/>
          </a:prstGeom>
          <a:solidFill>
            <a:srgbClr val="0099CC">
              <a:alpha val="67000"/>
            </a:srgbClr>
          </a:solidFill>
          <a:ln w="9525">
            <a:solidFill>
              <a:schemeClr val="tx1"/>
            </a:solidFill>
            <a:miter lim="800000"/>
            <a:headEnd/>
            <a:tailEnd/>
          </a:ln>
          <a:effectLst/>
        </p:spPr>
        <p:txBody>
          <a:bodyPr wrap="none" anchor="ctr"/>
          <a:lstStyle/>
          <a:p>
            <a:pPr algn="ctr"/>
            <a:endParaRPr lang="en-US" sz="1600"/>
          </a:p>
        </p:txBody>
      </p:sp>
      <p:sp>
        <p:nvSpPr>
          <p:cNvPr id="6157" name="Text Box 13"/>
          <p:cNvSpPr txBox="1">
            <a:spLocks noChangeArrowheads="1"/>
          </p:cNvSpPr>
          <p:nvPr/>
        </p:nvSpPr>
        <p:spPr bwMode="auto">
          <a:xfrm>
            <a:off x="5675313" y="3302000"/>
            <a:ext cx="2905125" cy="304800"/>
          </a:xfrm>
          <a:prstGeom prst="rect">
            <a:avLst/>
          </a:prstGeom>
          <a:noFill/>
          <a:ln w="9525">
            <a:noFill/>
            <a:miter lim="800000"/>
            <a:headEnd/>
            <a:tailEnd/>
          </a:ln>
          <a:effectLst/>
        </p:spPr>
        <p:txBody>
          <a:bodyPr wrap="none">
            <a:spAutoFit/>
          </a:bodyPr>
          <a:lstStyle/>
          <a:p>
            <a:r>
              <a:rPr lang="en-US" sz="1400"/>
              <a:t>Economic projections and analysis</a:t>
            </a:r>
          </a:p>
        </p:txBody>
      </p:sp>
      <p:sp>
        <p:nvSpPr>
          <p:cNvPr id="6158" name="Rectangle 14"/>
          <p:cNvSpPr>
            <a:spLocks noChangeArrowheads="1"/>
          </p:cNvSpPr>
          <p:nvPr/>
        </p:nvSpPr>
        <p:spPr bwMode="auto">
          <a:xfrm>
            <a:off x="1219200" y="4338637"/>
            <a:ext cx="4264025" cy="344488"/>
          </a:xfrm>
          <a:prstGeom prst="rect">
            <a:avLst/>
          </a:prstGeom>
          <a:solidFill>
            <a:srgbClr val="AEC4F0">
              <a:alpha val="70000"/>
            </a:srgbClr>
          </a:solidFill>
          <a:ln w="9525">
            <a:solidFill>
              <a:schemeClr val="tx1"/>
            </a:solidFill>
            <a:miter lim="800000"/>
            <a:headEnd/>
            <a:tailEnd/>
          </a:ln>
          <a:effectLst/>
        </p:spPr>
        <p:txBody>
          <a:bodyPr wrap="none" anchor="ctr"/>
          <a:lstStyle/>
          <a:p>
            <a:pPr algn="ctr"/>
            <a:endParaRPr lang="en-US" sz="1600"/>
          </a:p>
        </p:txBody>
      </p:sp>
      <p:sp>
        <p:nvSpPr>
          <p:cNvPr id="6159" name="Text Box 15"/>
          <p:cNvSpPr txBox="1">
            <a:spLocks noChangeArrowheads="1"/>
          </p:cNvSpPr>
          <p:nvPr/>
        </p:nvSpPr>
        <p:spPr bwMode="auto">
          <a:xfrm>
            <a:off x="5675313" y="4262437"/>
            <a:ext cx="2549525" cy="517525"/>
          </a:xfrm>
          <a:prstGeom prst="rect">
            <a:avLst/>
          </a:prstGeom>
          <a:noFill/>
          <a:ln w="9525">
            <a:noFill/>
            <a:miter lim="800000"/>
            <a:headEnd/>
            <a:tailEnd/>
          </a:ln>
          <a:effectLst/>
        </p:spPr>
        <p:txBody>
          <a:bodyPr wrap="none">
            <a:spAutoFit/>
          </a:bodyPr>
          <a:lstStyle/>
          <a:p>
            <a:r>
              <a:rPr lang="en-US" sz="1400"/>
              <a:t>Environmental limitations and </a:t>
            </a:r>
          </a:p>
          <a:p>
            <a:r>
              <a:rPr lang="en-US" sz="1400"/>
              <a:t>decision support</a:t>
            </a:r>
          </a:p>
        </p:txBody>
      </p:sp>
      <p:sp>
        <p:nvSpPr>
          <p:cNvPr id="6160" name="Rectangle 16"/>
          <p:cNvSpPr>
            <a:spLocks noChangeArrowheads="1"/>
          </p:cNvSpPr>
          <p:nvPr/>
        </p:nvSpPr>
        <p:spPr bwMode="auto">
          <a:xfrm>
            <a:off x="1219200" y="3762375"/>
            <a:ext cx="4264025" cy="384175"/>
          </a:xfrm>
          <a:prstGeom prst="rect">
            <a:avLst/>
          </a:prstGeom>
          <a:solidFill>
            <a:srgbClr val="FFB1AB">
              <a:alpha val="69000"/>
            </a:srgbClr>
          </a:solidFill>
          <a:ln w="9525">
            <a:solidFill>
              <a:schemeClr val="tx1"/>
            </a:solidFill>
            <a:miter lim="800000"/>
            <a:headEnd/>
            <a:tailEnd/>
          </a:ln>
          <a:effectLst/>
        </p:spPr>
        <p:txBody>
          <a:bodyPr wrap="none" anchor="ctr"/>
          <a:lstStyle/>
          <a:p>
            <a:pPr algn="ctr"/>
            <a:endParaRPr lang="en-US" sz="1600"/>
          </a:p>
        </p:txBody>
      </p:sp>
      <p:sp>
        <p:nvSpPr>
          <p:cNvPr id="6161" name="Text Box 17"/>
          <p:cNvSpPr txBox="1">
            <a:spLocks noChangeArrowheads="1"/>
          </p:cNvSpPr>
          <p:nvPr/>
        </p:nvSpPr>
        <p:spPr bwMode="auto">
          <a:xfrm>
            <a:off x="5675313" y="3779837"/>
            <a:ext cx="2924175" cy="304800"/>
          </a:xfrm>
          <a:prstGeom prst="rect">
            <a:avLst/>
          </a:prstGeom>
          <a:noFill/>
          <a:ln w="9525">
            <a:noFill/>
            <a:miter lim="800000"/>
            <a:headEnd/>
            <a:tailEnd/>
          </a:ln>
          <a:effectLst/>
        </p:spPr>
        <p:txBody>
          <a:bodyPr wrap="none">
            <a:spAutoFit/>
          </a:bodyPr>
          <a:lstStyle/>
          <a:p>
            <a:r>
              <a:rPr lang="en-US" sz="1400"/>
              <a:t>Alternatives and structural analysis</a:t>
            </a:r>
          </a:p>
        </p:txBody>
      </p:sp>
      <p:sp>
        <p:nvSpPr>
          <p:cNvPr id="6162" name="Rectangle 18"/>
          <p:cNvSpPr>
            <a:spLocks noChangeArrowheads="1"/>
          </p:cNvSpPr>
          <p:nvPr/>
        </p:nvSpPr>
        <p:spPr bwMode="auto">
          <a:xfrm>
            <a:off x="1219200" y="1266825"/>
            <a:ext cx="4264025" cy="538162"/>
          </a:xfrm>
          <a:prstGeom prst="rect">
            <a:avLst/>
          </a:prstGeom>
          <a:noFill/>
          <a:ln w="19050">
            <a:solidFill>
              <a:schemeClr val="tx1"/>
            </a:solidFill>
            <a:miter lim="800000"/>
            <a:headEnd/>
            <a:tailEnd/>
          </a:ln>
          <a:effectLst/>
        </p:spPr>
        <p:txBody>
          <a:bodyPr wrap="none" anchor="ctr"/>
          <a:lstStyle/>
          <a:p>
            <a:endParaRPr lang="en-US"/>
          </a:p>
        </p:txBody>
      </p:sp>
      <p:sp>
        <p:nvSpPr>
          <p:cNvPr id="6164" name="Line 20"/>
          <p:cNvSpPr>
            <a:spLocks noChangeShapeType="1"/>
          </p:cNvSpPr>
          <p:nvPr/>
        </p:nvSpPr>
        <p:spPr bwMode="auto">
          <a:xfrm>
            <a:off x="1296988" y="2189162"/>
            <a:ext cx="4108450" cy="0"/>
          </a:xfrm>
          <a:prstGeom prst="line">
            <a:avLst/>
          </a:prstGeom>
          <a:noFill/>
          <a:ln w="38100">
            <a:solidFill>
              <a:schemeClr val="tx1"/>
            </a:solidFill>
            <a:prstDash val="lgDash"/>
            <a:round/>
            <a:headEnd/>
            <a:tailEnd/>
          </a:ln>
          <a:effectLst/>
        </p:spPr>
        <p:txBody>
          <a:bodyPr/>
          <a:lstStyle/>
          <a:p>
            <a:endParaRPr lang="en-US"/>
          </a:p>
        </p:txBody>
      </p:sp>
      <p:sp>
        <p:nvSpPr>
          <p:cNvPr id="6165" name="Line 21"/>
          <p:cNvSpPr>
            <a:spLocks noChangeShapeType="1"/>
          </p:cNvSpPr>
          <p:nvPr/>
        </p:nvSpPr>
        <p:spPr bwMode="auto">
          <a:xfrm>
            <a:off x="1335088" y="2841625"/>
            <a:ext cx="4108450" cy="0"/>
          </a:xfrm>
          <a:prstGeom prst="line">
            <a:avLst/>
          </a:prstGeom>
          <a:noFill/>
          <a:ln w="38100">
            <a:solidFill>
              <a:schemeClr val="tx1"/>
            </a:solidFill>
            <a:prstDash val="lgDashDotDot"/>
            <a:round/>
            <a:headEnd/>
            <a:tailEnd/>
          </a:ln>
          <a:effectLst/>
        </p:spPr>
        <p:txBody>
          <a:bodyPr/>
          <a:lstStyle/>
          <a:p>
            <a:endParaRPr lang="en-US"/>
          </a:p>
        </p:txBody>
      </p:sp>
      <p:sp>
        <p:nvSpPr>
          <p:cNvPr id="6167" name="Line 23"/>
          <p:cNvSpPr>
            <a:spLocks noChangeShapeType="1"/>
          </p:cNvSpPr>
          <p:nvPr/>
        </p:nvSpPr>
        <p:spPr bwMode="auto">
          <a:xfrm>
            <a:off x="1296988" y="3340100"/>
            <a:ext cx="1190625" cy="0"/>
          </a:xfrm>
          <a:prstGeom prst="line">
            <a:avLst/>
          </a:prstGeom>
          <a:noFill/>
          <a:ln w="38100">
            <a:solidFill>
              <a:schemeClr val="tx1"/>
            </a:solidFill>
            <a:round/>
            <a:headEnd/>
            <a:tailEnd/>
          </a:ln>
          <a:effectLst/>
        </p:spPr>
        <p:txBody>
          <a:bodyPr/>
          <a:lstStyle/>
          <a:p>
            <a:endParaRPr lang="en-US"/>
          </a:p>
        </p:txBody>
      </p:sp>
      <p:sp>
        <p:nvSpPr>
          <p:cNvPr id="6168" name="Line 24"/>
          <p:cNvSpPr>
            <a:spLocks noChangeShapeType="1"/>
          </p:cNvSpPr>
          <p:nvPr/>
        </p:nvSpPr>
        <p:spPr bwMode="auto">
          <a:xfrm>
            <a:off x="2755900" y="3340100"/>
            <a:ext cx="306388" cy="0"/>
          </a:xfrm>
          <a:prstGeom prst="line">
            <a:avLst/>
          </a:prstGeom>
          <a:noFill/>
          <a:ln w="38100">
            <a:solidFill>
              <a:schemeClr val="tx1"/>
            </a:solidFill>
            <a:round/>
            <a:headEnd/>
            <a:tailEnd/>
          </a:ln>
          <a:effectLst/>
        </p:spPr>
        <p:txBody>
          <a:bodyPr/>
          <a:lstStyle/>
          <a:p>
            <a:endParaRPr lang="en-US"/>
          </a:p>
        </p:txBody>
      </p:sp>
      <p:sp>
        <p:nvSpPr>
          <p:cNvPr id="6169" name="Line 25"/>
          <p:cNvSpPr>
            <a:spLocks noChangeShapeType="1"/>
          </p:cNvSpPr>
          <p:nvPr/>
        </p:nvSpPr>
        <p:spPr bwMode="auto">
          <a:xfrm>
            <a:off x="3868738" y="3340100"/>
            <a:ext cx="500062" cy="0"/>
          </a:xfrm>
          <a:prstGeom prst="line">
            <a:avLst/>
          </a:prstGeom>
          <a:noFill/>
          <a:ln w="38100">
            <a:solidFill>
              <a:schemeClr val="tx1"/>
            </a:solidFill>
            <a:round/>
            <a:headEnd/>
            <a:tailEnd/>
          </a:ln>
          <a:effectLst/>
        </p:spPr>
        <p:txBody>
          <a:bodyPr/>
          <a:lstStyle/>
          <a:p>
            <a:endParaRPr lang="en-US"/>
          </a:p>
        </p:txBody>
      </p:sp>
      <p:sp>
        <p:nvSpPr>
          <p:cNvPr id="6170" name="Line 26"/>
          <p:cNvSpPr>
            <a:spLocks noChangeShapeType="1"/>
          </p:cNvSpPr>
          <p:nvPr/>
        </p:nvSpPr>
        <p:spPr bwMode="auto">
          <a:xfrm>
            <a:off x="1833563" y="3878262"/>
            <a:ext cx="692150" cy="0"/>
          </a:xfrm>
          <a:prstGeom prst="line">
            <a:avLst/>
          </a:prstGeom>
          <a:noFill/>
          <a:ln w="38100">
            <a:solidFill>
              <a:schemeClr val="tx1"/>
            </a:solidFill>
            <a:round/>
            <a:headEnd/>
            <a:tailEnd/>
          </a:ln>
          <a:effectLst/>
        </p:spPr>
        <p:txBody>
          <a:bodyPr/>
          <a:lstStyle/>
          <a:p>
            <a:endParaRPr lang="en-US"/>
          </a:p>
        </p:txBody>
      </p:sp>
      <p:sp>
        <p:nvSpPr>
          <p:cNvPr id="6171" name="Line 27"/>
          <p:cNvSpPr>
            <a:spLocks noChangeShapeType="1"/>
          </p:cNvSpPr>
          <p:nvPr/>
        </p:nvSpPr>
        <p:spPr bwMode="auto">
          <a:xfrm>
            <a:off x="3294063" y="3878262"/>
            <a:ext cx="652462" cy="0"/>
          </a:xfrm>
          <a:prstGeom prst="line">
            <a:avLst/>
          </a:prstGeom>
          <a:noFill/>
          <a:ln w="38100">
            <a:solidFill>
              <a:schemeClr val="tx1"/>
            </a:solidFill>
            <a:round/>
            <a:headEnd/>
            <a:tailEnd/>
          </a:ln>
          <a:effectLst/>
        </p:spPr>
        <p:txBody>
          <a:bodyPr/>
          <a:lstStyle/>
          <a:p>
            <a:endParaRPr lang="en-US"/>
          </a:p>
        </p:txBody>
      </p:sp>
      <p:sp>
        <p:nvSpPr>
          <p:cNvPr id="6172" name="Line 28"/>
          <p:cNvSpPr>
            <a:spLocks noChangeShapeType="1"/>
          </p:cNvSpPr>
          <p:nvPr/>
        </p:nvSpPr>
        <p:spPr bwMode="auto">
          <a:xfrm>
            <a:off x="4791075" y="3878262"/>
            <a:ext cx="346075" cy="0"/>
          </a:xfrm>
          <a:prstGeom prst="line">
            <a:avLst/>
          </a:prstGeom>
          <a:noFill/>
          <a:ln w="38100">
            <a:solidFill>
              <a:schemeClr val="tx1"/>
            </a:solidFill>
            <a:round/>
            <a:headEnd/>
            <a:tailEnd/>
          </a:ln>
          <a:effectLst/>
        </p:spPr>
        <p:txBody>
          <a:bodyPr/>
          <a:lstStyle/>
          <a:p>
            <a:endParaRPr lang="en-US"/>
          </a:p>
        </p:txBody>
      </p:sp>
      <p:sp>
        <p:nvSpPr>
          <p:cNvPr id="6173" name="Line 29"/>
          <p:cNvSpPr>
            <a:spLocks noChangeShapeType="1"/>
          </p:cNvSpPr>
          <p:nvPr/>
        </p:nvSpPr>
        <p:spPr bwMode="auto">
          <a:xfrm>
            <a:off x="1296988" y="4454525"/>
            <a:ext cx="384175" cy="0"/>
          </a:xfrm>
          <a:prstGeom prst="line">
            <a:avLst/>
          </a:prstGeom>
          <a:noFill/>
          <a:ln w="38100">
            <a:solidFill>
              <a:schemeClr val="tx1"/>
            </a:solidFill>
            <a:round/>
            <a:headEnd/>
            <a:tailEnd/>
          </a:ln>
          <a:effectLst/>
        </p:spPr>
        <p:txBody>
          <a:bodyPr/>
          <a:lstStyle/>
          <a:p>
            <a:endParaRPr lang="en-US"/>
          </a:p>
        </p:txBody>
      </p:sp>
      <p:sp>
        <p:nvSpPr>
          <p:cNvPr id="6174" name="Line 30"/>
          <p:cNvSpPr>
            <a:spLocks noChangeShapeType="1"/>
          </p:cNvSpPr>
          <p:nvPr/>
        </p:nvSpPr>
        <p:spPr bwMode="auto">
          <a:xfrm>
            <a:off x="1911350" y="4454525"/>
            <a:ext cx="1497013" cy="0"/>
          </a:xfrm>
          <a:prstGeom prst="line">
            <a:avLst/>
          </a:prstGeom>
          <a:noFill/>
          <a:ln w="38100">
            <a:solidFill>
              <a:schemeClr val="tx1"/>
            </a:solidFill>
            <a:round/>
            <a:headEnd/>
            <a:tailEnd/>
          </a:ln>
          <a:effectLst/>
        </p:spPr>
        <p:txBody>
          <a:bodyPr/>
          <a:lstStyle/>
          <a:p>
            <a:endParaRPr lang="en-US"/>
          </a:p>
        </p:txBody>
      </p:sp>
      <p:sp>
        <p:nvSpPr>
          <p:cNvPr id="6175" name="Line 31"/>
          <p:cNvSpPr>
            <a:spLocks noChangeShapeType="1"/>
          </p:cNvSpPr>
          <p:nvPr/>
        </p:nvSpPr>
        <p:spPr bwMode="auto">
          <a:xfrm>
            <a:off x="4138613" y="4454525"/>
            <a:ext cx="230187" cy="0"/>
          </a:xfrm>
          <a:prstGeom prst="line">
            <a:avLst/>
          </a:prstGeom>
          <a:noFill/>
          <a:ln w="38100">
            <a:solidFill>
              <a:schemeClr val="tx1"/>
            </a:solidFill>
            <a:round/>
            <a:headEnd/>
            <a:tailEnd/>
          </a:ln>
          <a:effectLst/>
        </p:spPr>
        <p:txBody>
          <a:bodyPr/>
          <a:lstStyle/>
          <a:p>
            <a:endParaRPr lang="en-US"/>
          </a:p>
        </p:txBody>
      </p:sp>
      <p:sp>
        <p:nvSpPr>
          <p:cNvPr id="6176" name="Line 32"/>
          <p:cNvSpPr>
            <a:spLocks noChangeShapeType="1"/>
          </p:cNvSpPr>
          <p:nvPr/>
        </p:nvSpPr>
        <p:spPr bwMode="auto">
          <a:xfrm>
            <a:off x="5059363" y="4454525"/>
            <a:ext cx="346075" cy="0"/>
          </a:xfrm>
          <a:prstGeom prst="line">
            <a:avLst/>
          </a:prstGeom>
          <a:noFill/>
          <a:ln w="38100">
            <a:solidFill>
              <a:schemeClr val="tx1"/>
            </a:solidFill>
            <a:round/>
            <a:headEnd/>
            <a:tailEnd/>
          </a:ln>
          <a:effectLst/>
        </p:spPr>
        <p:txBody>
          <a:bodyPr/>
          <a:lstStyle/>
          <a:p>
            <a:endParaRPr lang="en-US"/>
          </a:p>
        </p:txBody>
      </p:sp>
      <p:sp>
        <p:nvSpPr>
          <p:cNvPr id="6177" name="Line 33"/>
          <p:cNvSpPr>
            <a:spLocks noChangeShapeType="1"/>
          </p:cNvSpPr>
          <p:nvPr/>
        </p:nvSpPr>
        <p:spPr bwMode="auto">
          <a:xfrm flipV="1">
            <a:off x="1296988" y="2955925"/>
            <a:ext cx="4108450" cy="0"/>
          </a:xfrm>
          <a:prstGeom prst="line">
            <a:avLst/>
          </a:prstGeom>
          <a:noFill/>
          <a:ln w="38100">
            <a:solidFill>
              <a:schemeClr val="tx1"/>
            </a:solidFill>
            <a:prstDash val="lgDashDot"/>
            <a:round/>
            <a:headEnd/>
            <a:tailEnd/>
          </a:ln>
          <a:effectLst/>
        </p:spPr>
        <p:txBody>
          <a:bodyPr/>
          <a:lstStyle/>
          <a:p>
            <a:endParaRPr lang="en-US"/>
          </a:p>
        </p:txBody>
      </p:sp>
      <p:sp>
        <p:nvSpPr>
          <p:cNvPr id="6178" name="Line 34"/>
          <p:cNvSpPr>
            <a:spLocks noChangeShapeType="1"/>
          </p:cNvSpPr>
          <p:nvPr/>
        </p:nvSpPr>
        <p:spPr bwMode="auto">
          <a:xfrm>
            <a:off x="2141538" y="3455987"/>
            <a:ext cx="1152525" cy="0"/>
          </a:xfrm>
          <a:prstGeom prst="line">
            <a:avLst/>
          </a:prstGeom>
          <a:noFill/>
          <a:ln w="38100">
            <a:solidFill>
              <a:schemeClr val="tx1"/>
            </a:solidFill>
            <a:round/>
            <a:headEnd/>
            <a:tailEnd/>
          </a:ln>
          <a:effectLst/>
        </p:spPr>
        <p:txBody>
          <a:bodyPr/>
          <a:lstStyle/>
          <a:p>
            <a:endParaRPr lang="en-US"/>
          </a:p>
        </p:txBody>
      </p:sp>
      <p:sp>
        <p:nvSpPr>
          <p:cNvPr id="6179" name="Line 35"/>
          <p:cNvSpPr>
            <a:spLocks noChangeShapeType="1"/>
          </p:cNvSpPr>
          <p:nvPr/>
        </p:nvSpPr>
        <p:spPr bwMode="auto">
          <a:xfrm>
            <a:off x="3562350" y="2341562"/>
            <a:ext cx="806450" cy="0"/>
          </a:xfrm>
          <a:prstGeom prst="line">
            <a:avLst/>
          </a:prstGeom>
          <a:noFill/>
          <a:ln w="38100">
            <a:solidFill>
              <a:schemeClr val="tx1"/>
            </a:solidFill>
            <a:round/>
            <a:headEnd/>
            <a:tailEnd/>
          </a:ln>
          <a:effectLst/>
        </p:spPr>
        <p:txBody>
          <a:bodyPr/>
          <a:lstStyle/>
          <a:p>
            <a:endParaRPr lang="en-US"/>
          </a:p>
        </p:txBody>
      </p:sp>
      <p:sp>
        <p:nvSpPr>
          <p:cNvPr id="6180" name="Line 36"/>
          <p:cNvSpPr>
            <a:spLocks noChangeShapeType="1"/>
          </p:cNvSpPr>
          <p:nvPr/>
        </p:nvSpPr>
        <p:spPr bwMode="auto">
          <a:xfrm>
            <a:off x="2371725" y="4032250"/>
            <a:ext cx="614363" cy="0"/>
          </a:xfrm>
          <a:prstGeom prst="line">
            <a:avLst/>
          </a:prstGeom>
          <a:noFill/>
          <a:ln w="38100">
            <a:solidFill>
              <a:schemeClr val="tx1"/>
            </a:solidFill>
            <a:round/>
            <a:headEnd/>
            <a:tailEnd/>
          </a:ln>
          <a:effectLst/>
        </p:spPr>
        <p:txBody>
          <a:bodyPr/>
          <a:lstStyle/>
          <a:p>
            <a:endParaRPr lang="en-US"/>
          </a:p>
        </p:txBody>
      </p:sp>
      <p:sp>
        <p:nvSpPr>
          <p:cNvPr id="6181" name="Line 37"/>
          <p:cNvSpPr>
            <a:spLocks noChangeShapeType="1"/>
          </p:cNvSpPr>
          <p:nvPr/>
        </p:nvSpPr>
        <p:spPr bwMode="auto">
          <a:xfrm>
            <a:off x="3678238" y="4032250"/>
            <a:ext cx="690562"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381000" y="381000"/>
            <a:ext cx="2743200" cy="381000"/>
          </a:xfrm>
        </p:spPr>
        <p:txBody>
          <a:bodyPr/>
          <a:lstStyle/>
          <a:p>
            <a:r>
              <a:rPr lang="en-US" sz="2800" dirty="0" smtClean="0"/>
              <a:t>Two Outcomes</a:t>
            </a:r>
            <a:endParaRPr lang="en-US" sz="3200" dirty="0"/>
          </a:p>
        </p:txBody>
      </p:sp>
      <p:sp>
        <p:nvSpPr>
          <p:cNvPr id="7210" name="Freeform 42"/>
          <p:cNvSpPr>
            <a:spLocks/>
          </p:cNvSpPr>
          <p:nvPr/>
        </p:nvSpPr>
        <p:spPr bwMode="auto">
          <a:xfrm>
            <a:off x="3223555" y="3591555"/>
            <a:ext cx="3511972" cy="1111873"/>
          </a:xfrm>
          <a:custGeom>
            <a:avLst/>
            <a:gdLst/>
            <a:ahLst/>
            <a:cxnLst>
              <a:cxn ang="0">
                <a:pos x="2531" y="0"/>
              </a:cxn>
              <a:cxn ang="0">
                <a:pos x="2465" y="96"/>
              </a:cxn>
              <a:cxn ang="0">
                <a:pos x="2396" y="398"/>
              </a:cxn>
              <a:cxn ang="0">
                <a:pos x="2261" y="637"/>
              </a:cxn>
              <a:cxn ang="0">
                <a:pos x="1850" y="759"/>
              </a:cxn>
              <a:cxn ang="0">
                <a:pos x="1207" y="784"/>
              </a:cxn>
              <a:cxn ang="0">
                <a:pos x="0" y="766"/>
              </a:cxn>
            </a:cxnLst>
            <a:rect l="0" t="0" r="r" b="b"/>
            <a:pathLst>
              <a:path w="2531" h="785">
                <a:moveTo>
                  <a:pt x="2531" y="0"/>
                </a:moveTo>
                <a:cubicBezTo>
                  <a:pt x="2519" y="16"/>
                  <a:pt x="2487" y="30"/>
                  <a:pt x="2465" y="96"/>
                </a:cubicBezTo>
                <a:cubicBezTo>
                  <a:pt x="2443" y="162"/>
                  <a:pt x="2430" y="308"/>
                  <a:pt x="2396" y="398"/>
                </a:cubicBezTo>
                <a:cubicBezTo>
                  <a:pt x="2362" y="488"/>
                  <a:pt x="2352" y="577"/>
                  <a:pt x="2261" y="637"/>
                </a:cubicBezTo>
                <a:cubicBezTo>
                  <a:pt x="2170" y="697"/>
                  <a:pt x="2026" y="735"/>
                  <a:pt x="1850" y="759"/>
                </a:cubicBezTo>
                <a:cubicBezTo>
                  <a:pt x="1674" y="783"/>
                  <a:pt x="1515" y="783"/>
                  <a:pt x="1207" y="784"/>
                </a:cubicBezTo>
                <a:cubicBezTo>
                  <a:pt x="899" y="785"/>
                  <a:pt x="251" y="770"/>
                  <a:pt x="0" y="766"/>
                </a:cubicBezTo>
              </a:path>
            </a:pathLst>
          </a:custGeom>
          <a:noFill/>
          <a:ln w="76200" cmpd="sng">
            <a:solidFill>
              <a:srgbClr val="FF0000"/>
            </a:solidFill>
            <a:round/>
            <a:headEnd type="none" w="med" len="med"/>
            <a:tailEnd type="triangle" w="med" len="med"/>
          </a:ln>
          <a:effectLst/>
        </p:spPr>
        <p:txBody>
          <a:bodyPr/>
          <a:lstStyle/>
          <a:p>
            <a:endParaRPr lang="en-US" sz="1600"/>
          </a:p>
        </p:txBody>
      </p:sp>
      <p:sp>
        <p:nvSpPr>
          <p:cNvPr id="7209" name="Freeform 41"/>
          <p:cNvSpPr>
            <a:spLocks/>
          </p:cNvSpPr>
          <p:nvPr/>
        </p:nvSpPr>
        <p:spPr bwMode="auto">
          <a:xfrm>
            <a:off x="3186090" y="3617050"/>
            <a:ext cx="3549437" cy="661458"/>
          </a:xfrm>
          <a:custGeom>
            <a:avLst/>
            <a:gdLst/>
            <a:ahLst/>
            <a:cxnLst>
              <a:cxn ang="0">
                <a:pos x="2558" y="0"/>
              </a:cxn>
              <a:cxn ang="0">
                <a:pos x="2468" y="102"/>
              </a:cxn>
              <a:cxn ang="0">
                <a:pos x="2276" y="380"/>
              </a:cxn>
              <a:cxn ang="0">
                <a:pos x="1896" y="435"/>
              </a:cxn>
              <a:cxn ang="0">
                <a:pos x="1173" y="466"/>
              </a:cxn>
              <a:cxn ang="0">
                <a:pos x="0" y="441"/>
              </a:cxn>
            </a:cxnLst>
            <a:rect l="0" t="0" r="r" b="b"/>
            <a:pathLst>
              <a:path w="2558" h="467">
                <a:moveTo>
                  <a:pt x="2558" y="0"/>
                </a:moveTo>
                <a:cubicBezTo>
                  <a:pt x="2543" y="18"/>
                  <a:pt x="2515" y="39"/>
                  <a:pt x="2468" y="102"/>
                </a:cubicBezTo>
                <a:cubicBezTo>
                  <a:pt x="2421" y="165"/>
                  <a:pt x="2371" y="325"/>
                  <a:pt x="2276" y="380"/>
                </a:cubicBezTo>
                <a:cubicBezTo>
                  <a:pt x="2181" y="435"/>
                  <a:pt x="2080" y="421"/>
                  <a:pt x="1896" y="435"/>
                </a:cubicBezTo>
                <a:cubicBezTo>
                  <a:pt x="1712" y="449"/>
                  <a:pt x="1489" y="465"/>
                  <a:pt x="1173" y="466"/>
                </a:cubicBezTo>
                <a:cubicBezTo>
                  <a:pt x="857" y="467"/>
                  <a:pt x="244" y="446"/>
                  <a:pt x="0" y="441"/>
                </a:cubicBezTo>
              </a:path>
            </a:pathLst>
          </a:custGeom>
          <a:noFill/>
          <a:ln w="76200" cmpd="sng">
            <a:solidFill>
              <a:srgbClr val="FF0000"/>
            </a:solidFill>
            <a:round/>
            <a:headEnd type="none" w="med" len="med"/>
            <a:tailEnd type="triangle" w="med" len="med"/>
          </a:ln>
          <a:effectLst/>
        </p:spPr>
        <p:txBody>
          <a:bodyPr/>
          <a:lstStyle/>
          <a:p>
            <a:endParaRPr lang="en-US" sz="1600"/>
          </a:p>
        </p:txBody>
      </p:sp>
      <p:sp>
        <p:nvSpPr>
          <p:cNvPr id="7208" name="Freeform 40"/>
          <p:cNvSpPr>
            <a:spLocks/>
          </p:cNvSpPr>
          <p:nvPr/>
        </p:nvSpPr>
        <p:spPr bwMode="auto">
          <a:xfrm>
            <a:off x="3186090" y="3600053"/>
            <a:ext cx="3574414" cy="267699"/>
          </a:xfrm>
          <a:custGeom>
            <a:avLst/>
            <a:gdLst/>
            <a:ahLst/>
            <a:cxnLst>
              <a:cxn ang="0">
                <a:pos x="2576" y="0"/>
              </a:cxn>
              <a:cxn ang="0">
                <a:pos x="2395" y="66"/>
              </a:cxn>
              <a:cxn ang="0">
                <a:pos x="2104" y="159"/>
              </a:cxn>
              <a:cxn ang="0">
                <a:pos x="1369" y="184"/>
              </a:cxn>
              <a:cxn ang="0">
                <a:pos x="0" y="187"/>
              </a:cxn>
            </a:cxnLst>
            <a:rect l="0" t="0" r="r" b="b"/>
            <a:pathLst>
              <a:path w="2576" h="189">
                <a:moveTo>
                  <a:pt x="2576" y="0"/>
                </a:moveTo>
                <a:cubicBezTo>
                  <a:pt x="2546" y="10"/>
                  <a:pt x="2474" y="40"/>
                  <a:pt x="2395" y="66"/>
                </a:cubicBezTo>
                <a:cubicBezTo>
                  <a:pt x="2316" y="92"/>
                  <a:pt x="2275" y="139"/>
                  <a:pt x="2104" y="159"/>
                </a:cubicBezTo>
                <a:cubicBezTo>
                  <a:pt x="1933" y="179"/>
                  <a:pt x="1720" y="179"/>
                  <a:pt x="1369" y="184"/>
                </a:cubicBezTo>
                <a:cubicBezTo>
                  <a:pt x="1018" y="189"/>
                  <a:pt x="285" y="187"/>
                  <a:pt x="0" y="187"/>
                </a:cubicBezTo>
              </a:path>
            </a:pathLst>
          </a:custGeom>
          <a:noFill/>
          <a:ln w="76200" cmpd="sng">
            <a:solidFill>
              <a:srgbClr val="FF0000"/>
            </a:solidFill>
            <a:round/>
            <a:headEnd type="none" w="med" len="med"/>
            <a:tailEnd type="triangle" w="med" len="med"/>
          </a:ln>
          <a:effectLst/>
        </p:spPr>
        <p:txBody>
          <a:bodyPr/>
          <a:lstStyle/>
          <a:p>
            <a:endParaRPr lang="en-US" sz="1600"/>
          </a:p>
        </p:txBody>
      </p:sp>
      <p:sp>
        <p:nvSpPr>
          <p:cNvPr id="7207" name="Freeform 39"/>
          <p:cNvSpPr>
            <a:spLocks/>
          </p:cNvSpPr>
          <p:nvPr/>
        </p:nvSpPr>
        <p:spPr bwMode="auto">
          <a:xfrm>
            <a:off x="3186090" y="2733216"/>
            <a:ext cx="3607716" cy="883833"/>
          </a:xfrm>
          <a:custGeom>
            <a:avLst/>
            <a:gdLst/>
            <a:ahLst/>
            <a:cxnLst>
              <a:cxn ang="0">
                <a:pos x="2600" y="624"/>
              </a:cxn>
              <a:cxn ang="0">
                <a:pos x="2444" y="484"/>
              </a:cxn>
              <a:cxn ang="0">
                <a:pos x="2347" y="218"/>
              </a:cxn>
              <a:cxn ang="0">
                <a:pos x="2153" y="49"/>
              </a:cxn>
              <a:cxn ang="0">
                <a:pos x="1403" y="24"/>
              </a:cxn>
              <a:cxn ang="0">
                <a:pos x="0" y="0"/>
              </a:cxn>
            </a:cxnLst>
            <a:rect l="0" t="0" r="r" b="b"/>
            <a:pathLst>
              <a:path w="2600" h="624">
                <a:moveTo>
                  <a:pt x="2600" y="624"/>
                </a:moveTo>
                <a:cubicBezTo>
                  <a:pt x="2574" y="603"/>
                  <a:pt x="2486" y="552"/>
                  <a:pt x="2444" y="484"/>
                </a:cubicBezTo>
                <a:cubicBezTo>
                  <a:pt x="2402" y="416"/>
                  <a:pt x="2395" y="290"/>
                  <a:pt x="2347" y="218"/>
                </a:cubicBezTo>
                <a:cubicBezTo>
                  <a:pt x="2299" y="146"/>
                  <a:pt x="2310" y="81"/>
                  <a:pt x="2153" y="49"/>
                </a:cubicBezTo>
                <a:cubicBezTo>
                  <a:pt x="1996" y="17"/>
                  <a:pt x="1762" y="32"/>
                  <a:pt x="1403" y="24"/>
                </a:cubicBezTo>
                <a:cubicBezTo>
                  <a:pt x="1044" y="16"/>
                  <a:pt x="522" y="8"/>
                  <a:pt x="0" y="0"/>
                </a:cubicBezTo>
              </a:path>
            </a:pathLst>
          </a:custGeom>
          <a:noFill/>
          <a:ln w="76200" cmpd="sng">
            <a:solidFill>
              <a:srgbClr val="FF0000"/>
            </a:solidFill>
            <a:round/>
            <a:headEnd type="none" w="med" len="med"/>
            <a:tailEnd type="triangle" w="med" len="med"/>
          </a:ln>
          <a:effectLst/>
        </p:spPr>
        <p:txBody>
          <a:bodyPr/>
          <a:lstStyle/>
          <a:p>
            <a:endParaRPr lang="en-US" sz="1600"/>
          </a:p>
        </p:txBody>
      </p:sp>
      <p:sp>
        <p:nvSpPr>
          <p:cNvPr id="7206" name="Freeform 38"/>
          <p:cNvSpPr>
            <a:spLocks/>
          </p:cNvSpPr>
          <p:nvPr/>
        </p:nvSpPr>
        <p:spPr bwMode="auto">
          <a:xfrm>
            <a:off x="3186090" y="2013686"/>
            <a:ext cx="4530459" cy="1660020"/>
          </a:xfrm>
          <a:custGeom>
            <a:avLst/>
            <a:gdLst>
              <a:gd name="connsiteX0" fmla="*/ 3262 w 3265"/>
              <a:gd name="connsiteY0" fmla="*/ 135 h 1529"/>
              <a:gd name="connsiteX1" fmla="*/ 3262 w 3265"/>
              <a:gd name="connsiteY1" fmla="*/ 0 h 1529"/>
              <a:gd name="connsiteX2" fmla="*/ 3262 w 3265"/>
              <a:gd name="connsiteY2" fmla="*/ 496 h 1529"/>
              <a:gd name="connsiteX3" fmla="*/ 3242 w 3265"/>
              <a:gd name="connsiteY3" fmla="*/ 793 h 1529"/>
              <a:gd name="connsiteX4" fmla="*/ 3158 w 3265"/>
              <a:gd name="connsiteY4" fmla="*/ 1207 h 1529"/>
              <a:gd name="connsiteX5" fmla="*/ 2809 w 3265"/>
              <a:gd name="connsiteY5" fmla="*/ 1501 h 1529"/>
              <a:gd name="connsiteX6" fmla="*/ 2190 w 3265"/>
              <a:gd name="connsiteY6" fmla="*/ 1373 h 1529"/>
              <a:gd name="connsiteX7" fmla="*/ 1675 w 3265"/>
              <a:gd name="connsiteY7" fmla="*/ 1311 h 1529"/>
              <a:gd name="connsiteX8" fmla="*/ 0 w 3265"/>
              <a:gd name="connsiteY8" fmla="*/ 1301 h 1529"/>
              <a:gd name="connsiteX0" fmla="*/ 3262 w 3265"/>
              <a:gd name="connsiteY0" fmla="*/ 135 h 1529"/>
              <a:gd name="connsiteX1" fmla="*/ 3262 w 3265"/>
              <a:gd name="connsiteY1" fmla="*/ 0 h 1529"/>
              <a:gd name="connsiteX2" fmla="*/ 3262 w 3265"/>
              <a:gd name="connsiteY2" fmla="*/ 496 h 1529"/>
              <a:gd name="connsiteX3" fmla="*/ 3242 w 3265"/>
              <a:gd name="connsiteY3" fmla="*/ 793 h 1529"/>
              <a:gd name="connsiteX4" fmla="*/ 3239 w 3265"/>
              <a:gd name="connsiteY4" fmla="*/ 793 h 1529"/>
              <a:gd name="connsiteX5" fmla="*/ 3158 w 3265"/>
              <a:gd name="connsiteY5" fmla="*/ 1207 h 1529"/>
              <a:gd name="connsiteX6" fmla="*/ 2809 w 3265"/>
              <a:gd name="connsiteY6" fmla="*/ 1501 h 1529"/>
              <a:gd name="connsiteX7" fmla="*/ 2190 w 3265"/>
              <a:gd name="connsiteY7" fmla="*/ 1373 h 1529"/>
              <a:gd name="connsiteX8" fmla="*/ 1675 w 3265"/>
              <a:gd name="connsiteY8" fmla="*/ 1311 h 1529"/>
              <a:gd name="connsiteX9" fmla="*/ 0 w 3265"/>
              <a:gd name="connsiteY9" fmla="*/ 1301 h 1529"/>
              <a:gd name="connsiteX0" fmla="*/ 3262 w 3265"/>
              <a:gd name="connsiteY0" fmla="*/ 135 h 1529"/>
              <a:gd name="connsiteX1" fmla="*/ 3262 w 3265"/>
              <a:gd name="connsiteY1" fmla="*/ 0 h 1529"/>
              <a:gd name="connsiteX2" fmla="*/ 3262 w 3265"/>
              <a:gd name="connsiteY2" fmla="*/ 357 h 1529"/>
              <a:gd name="connsiteX3" fmla="*/ 3262 w 3265"/>
              <a:gd name="connsiteY3" fmla="*/ 496 h 1529"/>
              <a:gd name="connsiteX4" fmla="*/ 3242 w 3265"/>
              <a:gd name="connsiteY4" fmla="*/ 793 h 1529"/>
              <a:gd name="connsiteX5" fmla="*/ 3239 w 3265"/>
              <a:gd name="connsiteY5" fmla="*/ 793 h 1529"/>
              <a:gd name="connsiteX6" fmla="*/ 3158 w 3265"/>
              <a:gd name="connsiteY6" fmla="*/ 1207 h 1529"/>
              <a:gd name="connsiteX7" fmla="*/ 2809 w 3265"/>
              <a:gd name="connsiteY7" fmla="*/ 1501 h 1529"/>
              <a:gd name="connsiteX8" fmla="*/ 2190 w 3265"/>
              <a:gd name="connsiteY8" fmla="*/ 1373 h 1529"/>
              <a:gd name="connsiteX9" fmla="*/ 1675 w 3265"/>
              <a:gd name="connsiteY9" fmla="*/ 1311 h 1529"/>
              <a:gd name="connsiteX10" fmla="*/ 0 w 3265"/>
              <a:gd name="connsiteY10" fmla="*/ 1301 h 1529"/>
              <a:gd name="connsiteX0" fmla="*/ 3262 w 3265"/>
              <a:gd name="connsiteY0" fmla="*/ 0 h 1394"/>
              <a:gd name="connsiteX1" fmla="*/ 3262 w 3265"/>
              <a:gd name="connsiteY1" fmla="*/ 222 h 1394"/>
              <a:gd name="connsiteX2" fmla="*/ 3262 w 3265"/>
              <a:gd name="connsiteY2" fmla="*/ 361 h 1394"/>
              <a:gd name="connsiteX3" fmla="*/ 3242 w 3265"/>
              <a:gd name="connsiteY3" fmla="*/ 658 h 1394"/>
              <a:gd name="connsiteX4" fmla="*/ 3239 w 3265"/>
              <a:gd name="connsiteY4" fmla="*/ 658 h 1394"/>
              <a:gd name="connsiteX5" fmla="*/ 3158 w 3265"/>
              <a:gd name="connsiteY5" fmla="*/ 1072 h 1394"/>
              <a:gd name="connsiteX6" fmla="*/ 2809 w 3265"/>
              <a:gd name="connsiteY6" fmla="*/ 1366 h 1394"/>
              <a:gd name="connsiteX7" fmla="*/ 2190 w 3265"/>
              <a:gd name="connsiteY7" fmla="*/ 1238 h 1394"/>
              <a:gd name="connsiteX8" fmla="*/ 1675 w 3265"/>
              <a:gd name="connsiteY8" fmla="*/ 1176 h 1394"/>
              <a:gd name="connsiteX9" fmla="*/ 0 w 3265"/>
              <a:gd name="connsiteY9" fmla="*/ 1166 h 1394"/>
              <a:gd name="connsiteX0" fmla="*/ 3262 w 3265"/>
              <a:gd name="connsiteY0" fmla="*/ 0 h 1172"/>
              <a:gd name="connsiteX1" fmla="*/ 3262 w 3265"/>
              <a:gd name="connsiteY1" fmla="*/ 139 h 1172"/>
              <a:gd name="connsiteX2" fmla="*/ 3242 w 3265"/>
              <a:gd name="connsiteY2" fmla="*/ 436 h 1172"/>
              <a:gd name="connsiteX3" fmla="*/ 3239 w 3265"/>
              <a:gd name="connsiteY3" fmla="*/ 436 h 1172"/>
              <a:gd name="connsiteX4" fmla="*/ 3158 w 3265"/>
              <a:gd name="connsiteY4" fmla="*/ 850 h 1172"/>
              <a:gd name="connsiteX5" fmla="*/ 2809 w 3265"/>
              <a:gd name="connsiteY5" fmla="*/ 1144 h 1172"/>
              <a:gd name="connsiteX6" fmla="*/ 2190 w 3265"/>
              <a:gd name="connsiteY6" fmla="*/ 1016 h 1172"/>
              <a:gd name="connsiteX7" fmla="*/ 1675 w 3265"/>
              <a:gd name="connsiteY7" fmla="*/ 954 h 1172"/>
              <a:gd name="connsiteX8" fmla="*/ 0 w 3265"/>
              <a:gd name="connsiteY8" fmla="*/ 944 h 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5" h="1172">
                <a:moveTo>
                  <a:pt x="3262" y="0"/>
                </a:moveTo>
                <a:cubicBezTo>
                  <a:pt x="3262" y="83"/>
                  <a:pt x="3265" y="66"/>
                  <a:pt x="3262" y="139"/>
                </a:cubicBezTo>
                <a:cubicBezTo>
                  <a:pt x="3259" y="212"/>
                  <a:pt x="3246" y="387"/>
                  <a:pt x="3242" y="436"/>
                </a:cubicBezTo>
                <a:cubicBezTo>
                  <a:pt x="3238" y="485"/>
                  <a:pt x="3253" y="367"/>
                  <a:pt x="3239" y="436"/>
                </a:cubicBezTo>
                <a:cubicBezTo>
                  <a:pt x="3225" y="505"/>
                  <a:pt x="3230" y="732"/>
                  <a:pt x="3158" y="850"/>
                </a:cubicBezTo>
                <a:cubicBezTo>
                  <a:pt x="3086" y="968"/>
                  <a:pt x="2970" y="1116"/>
                  <a:pt x="2809" y="1144"/>
                </a:cubicBezTo>
                <a:cubicBezTo>
                  <a:pt x="2648" y="1172"/>
                  <a:pt x="2379" y="1048"/>
                  <a:pt x="2190" y="1016"/>
                </a:cubicBezTo>
                <a:cubicBezTo>
                  <a:pt x="2001" y="984"/>
                  <a:pt x="2040" y="966"/>
                  <a:pt x="1675" y="954"/>
                </a:cubicBezTo>
                <a:cubicBezTo>
                  <a:pt x="1310" y="942"/>
                  <a:pt x="349" y="946"/>
                  <a:pt x="0" y="944"/>
                </a:cubicBezTo>
              </a:path>
            </a:pathLst>
          </a:custGeom>
          <a:noFill/>
          <a:ln w="76200" cmpd="sng">
            <a:solidFill>
              <a:srgbClr val="FF0000"/>
            </a:solidFill>
            <a:round/>
            <a:headEnd type="none" w="med" len="med"/>
            <a:tailEnd type="triangle" w="med" len="med"/>
          </a:ln>
          <a:effectLst/>
        </p:spPr>
        <p:txBody>
          <a:bodyPr/>
          <a:lstStyle/>
          <a:p>
            <a:endParaRPr lang="en-US" sz="1600"/>
          </a:p>
        </p:txBody>
      </p:sp>
      <p:grpSp>
        <p:nvGrpSpPr>
          <p:cNvPr id="2" name="Group 36"/>
          <p:cNvGrpSpPr>
            <a:grpSpLocks/>
          </p:cNvGrpSpPr>
          <p:nvPr/>
        </p:nvGrpSpPr>
        <p:grpSpPr bwMode="auto">
          <a:xfrm>
            <a:off x="3455281" y="2459851"/>
            <a:ext cx="2550377" cy="2414962"/>
            <a:chOff x="3703" y="1531"/>
            <a:chExt cx="1838" cy="1705"/>
          </a:xfrm>
        </p:grpSpPr>
        <p:sp>
          <p:nvSpPr>
            <p:cNvPr id="7176" name="Text Box 8"/>
            <p:cNvSpPr txBox="1">
              <a:spLocks noChangeArrowheads="1"/>
            </p:cNvSpPr>
            <p:nvPr/>
          </p:nvSpPr>
          <p:spPr bwMode="auto">
            <a:xfrm>
              <a:off x="3727" y="1531"/>
              <a:ext cx="1721" cy="196"/>
            </a:xfrm>
            <a:prstGeom prst="rect">
              <a:avLst/>
            </a:prstGeom>
            <a:noFill/>
            <a:ln w="9525">
              <a:noFill/>
              <a:miter lim="800000"/>
              <a:headEnd/>
              <a:tailEnd/>
            </a:ln>
            <a:effectLst/>
          </p:spPr>
          <p:txBody>
            <a:bodyPr wrap="none">
              <a:spAutoFit/>
            </a:bodyPr>
            <a:lstStyle/>
            <a:p>
              <a:r>
                <a:rPr lang="en-US" sz="1200"/>
                <a:t>Facilitation, policy, and oversight</a:t>
              </a:r>
            </a:p>
          </p:txBody>
        </p:sp>
        <p:sp>
          <p:nvSpPr>
            <p:cNvPr id="7178" name="Text Box 10"/>
            <p:cNvSpPr txBox="1">
              <a:spLocks noChangeArrowheads="1"/>
            </p:cNvSpPr>
            <p:nvPr/>
          </p:nvSpPr>
          <p:spPr bwMode="auto">
            <a:xfrm>
              <a:off x="3703" y="1968"/>
              <a:ext cx="1519" cy="196"/>
            </a:xfrm>
            <a:prstGeom prst="rect">
              <a:avLst/>
            </a:prstGeom>
            <a:noFill/>
            <a:ln w="9525">
              <a:noFill/>
              <a:miter lim="800000"/>
              <a:headEnd/>
              <a:tailEnd/>
            </a:ln>
            <a:effectLst/>
          </p:spPr>
          <p:txBody>
            <a:bodyPr wrap="none">
              <a:spAutoFit/>
            </a:bodyPr>
            <a:lstStyle/>
            <a:p>
              <a:r>
                <a:rPr lang="en-US" sz="1200"/>
                <a:t>System data and description</a:t>
              </a:r>
            </a:p>
          </p:txBody>
        </p:sp>
        <p:sp>
          <p:nvSpPr>
            <p:cNvPr id="7180" name="Text Box 12"/>
            <p:cNvSpPr txBox="1">
              <a:spLocks noChangeArrowheads="1"/>
            </p:cNvSpPr>
            <p:nvPr/>
          </p:nvSpPr>
          <p:spPr bwMode="auto">
            <a:xfrm>
              <a:off x="3703" y="2305"/>
              <a:ext cx="1804" cy="196"/>
            </a:xfrm>
            <a:prstGeom prst="rect">
              <a:avLst/>
            </a:prstGeom>
            <a:noFill/>
            <a:ln w="9525">
              <a:noFill/>
              <a:miter lim="800000"/>
              <a:headEnd/>
              <a:tailEnd/>
            </a:ln>
            <a:effectLst/>
          </p:spPr>
          <p:txBody>
            <a:bodyPr wrap="none">
              <a:spAutoFit/>
            </a:bodyPr>
            <a:lstStyle/>
            <a:p>
              <a:r>
                <a:rPr lang="en-US" sz="1200"/>
                <a:t>Economic projections and analysis</a:t>
              </a:r>
            </a:p>
          </p:txBody>
        </p:sp>
        <p:sp>
          <p:nvSpPr>
            <p:cNvPr id="7182" name="Text Box 14"/>
            <p:cNvSpPr txBox="1">
              <a:spLocks noChangeArrowheads="1"/>
            </p:cNvSpPr>
            <p:nvPr/>
          </p:nvSpPr>
          <p:spPr bwMode="auto">
            <a:xfrm>
              <a:off x="3703" y="2910"/>
              <a:ext cx="1575" cy="326"/>
            </a:xfrm>
            <a:prstGeom prst="rect">
              <a:avLst/>
            </a:prstGeom>
            <a:noFill/>
            <a:ln w="9525">
              <a:noFill/>
              <a:miter lim="800000"/>
              <a:headEnd/>
              <a:tailEnd/>
            </a:ln>
            <a:effectLst/>
          </p:spPr>
          <p:txBody>
            <a:bodyPr wrap="none">
              <a:spAutoFit/>
            </a:bodyPr>
            <a:lstStyle/>
            <a:p>
              <a:r>
                <a:rPr lang="en-US" sz="1200"/>
                <a:t>Environmental limitations and</a:t>
              </a:r>
            </a:p>
            <a:p>
              <a:endParaRPr lang="en-US" sz="1200"/>
            </a:p>
          </p:txBody>
        </p:sp>
        <p:sp>
          <p:nvSpPr>
            <p:cNvPr id="7184" name="Text Box 16"/>
            <p:cNvSpPr txBox="1">
              <a:spLocks noChangeArrowheads="1"/>
            </p:cNvSpPr>
            <p:nvPr/>
          </p:nvSpPr>
          <p:spPr bwMode="auto">
            <a:xfrm>
              <a:off x="3703" y="2606"/>
              <a:ext cx="1838" cy="196"/>
            </a:xfrm>
            <a:prstGeom prst="rect">
              <a:avLst/>
            </a:prstGeom>
            <a:noFill/>
            <a:ln w="9525">
              <a:noFill/>
              <a:miter lim="800000"/>
              <a:headEnd/>
              <a:tailEnd/>
            </a:ln>
            <a:effectLst/>
          </p:spPr>
          <p:txBody>
            <a:bodyPr wrap="none">
              <a:spAutoFit/>
            </a:bodyPr>
            <a:lstStyle/>
            <a:p>
              <a:r>
                <a:rPr lang="en-US" sz="1200"/>
                <a:t>Alternatives and structural analysis</a:t>
              </a:r>
            </a:p>
          </p:txBody>
        </p:sp>
      </p:grpSp>
      <p:grpSp>
        <p:nvGrpSpPr>
          <p:cNvPr id="3" name="Group 43"/>
          <p:cNvGrpSpPr>
            <a:grpSpLocks/>
          </p:cNvGrpSpPr>
          <p:nvPr/>
        </p:nvGrpSpPr>
        <p:grpSpPr bwMode="auto">
          <a:xfrm>
            <a:off x="2617181" y="1738904"/>
            <a:ext cx="502305" cy="3563662"/>
            <a:chOff x="1236" y="1119"/>
            <a:chExt cx="362" cy="2516"/>
          </a:xfrm>
        </p:grpSpPr>
        <p:sp>
          <p:nvSpPr>
            <p:cNvPr id="7170" name="AutoShape 2"/>
            <p:cNvSpPr>
              <a:spLocks noChangeArrowheads="1"/>
            </p:cNvSpPr>
            <p:nvPr/>
          </p:nvSpPr>
          <p:spPr bwMode="auto">
            <a:xfrm>
              <a:off x="1236" y="1119"/>
              <a:ext cx="362" cy="2516"/>
            </a:xfrm>
            <a:prstGeom prst="downArrow">
              <a:avLst>
                <a:gd name="adj1" fmla="val 50000"/>
                <a:gd name="adj2" fmla="val 173757"/>
              </a:avLst>
            </a:prstGeom>
            <a:solidFill>
              <a:srgbClr val="FFFF00"/>
            </a:solidFill>
            <a:ln w="9525">
              <a:solidFill>
                <a:schemeClr val="tx1"/>
              </a:solidFill>
              <a:miter lim="800000"/>
              <a:headEnd/>
              <a:tailEnd/>
            </a:ln>
            <a:effectLst/>
          </p:spPr>
          <p:txBody>
            <a:bodyPr vert="eaVert" wrap="none" anchor="ctr"/>
            <a:lstStyle/>
            <a:p>
              <a:endParaRPr lang="en-US" sz="1600"/>
            </a:p>
          </p:txBody>
        </p:sp>
        <p:sp>
          <p:nvSpPr>
            <p:cNvPr id="7175" name="Rectangle 7"/>
            <p:cNvSpPr>
              <a:spLocks noChangeArrowheads="1"/>
            </p:cNvSpPr>
            <p:nvPr/>
          </p:nvSpPr>
          <p:spPr bwMode="auto">
            <a:xfrm>
              <a:off x="1308" y="1700"/>
              <a:ext cx="218" cy="242"/>
            </a:xfrm>
            <a:prstGeom prst="rect">
              <a:avLst/>
            </a:prstGeom>
            <a:solidFill>
              <a:srgbClr val="00FF99">
                <a:alpha val="70000"/>
              </a:srgbClr>
            </a:solidFill>
            <a:ln w="9525">
              <a:solidFill>
                <a:schemeClr val="tx1"/>
              </a:solidFill>
              <a:miter lim="800000"/>
              <a:headEnd/>
              <a:tailEnd/>
            </a:ln>
            <a:effectLst/>
          </p:spPr>
          <p:txBody>
            <a:bodyPr wrap="none" anchor="ctr"/>
            <a:lstStyle/>
            <a:p>
              <a:pPr algn="ctr"/>
              <a:endParaRPr lang="en-US" sz="1100"/>
            </a:p>
          </p:txBody>
        </p:sp>
        <p:sp>
          <p:nvSpPr>
            <p:cNvPr id="7177" name="Rectangle 9"/>
            <p:cNvSpPr>
              <a:spLocks noChangeArrowheads="1"/>
            </p:cNvSpPr>
            <p:nvPr/>
          </p:nvSpPr>
          <p:spPr bwMode="auto">
            <a:xfrm>
              <a:off x="1308" y="2135"/>
              <a:ext cx="218" cy="218"/>
            </a:xfrm>
            <a:prstGeom prst="rect">
              <a:avLst/>
            </a:prstGeom>
            <a:solidFill>
              <a:srgbClr val="C492C8">
                <a:alpha val="80000"/>
              </a:srgbClr>
            </a:solidFill>
            <a:ln w="9525">
              <a:solidFill>
                <a:schemeClr val="tx1"/>
              </a:solidFill>
              <a:miter lim="800000"/>
              <a:headEnd/>
              <a:tailEnd/>
            </a:ln>
            <a:effectLst/>
          </p:spPr>
          <p:txBody>
            <a:bodyPr wrap="none" anchor="ctr"/>
            <a:lstStyle/>
            <a:p>
              <a:pPr algn="ctr"/>
              <a:endParaRPr lang="en-US" sz="1400"/>
            </a:p>
          </p:txBody>
        </p:sp>
        <p:sp>
          <p:nvSpPr>
            <p:cNvPr id="7179" name="Rectangle 11"/>
            <p:cNvSpPr>
              <a:spLocks noChangeArrowheads="1"/>
            </p:cNvSpPr>
            <p:nvPr/>
          </p:nvSpPr>
          <p:spPr bwMode="auto">
            <a:xfrm>
              <a:off x="1308" y="2450"/>
              <a:ext cx="218" cy="242"/>
            </a:xfrm>
            <a:prstGeom prst="rect">
              <a:avLst/>
            </a:prstGeom>
            <a:solidFill>
              <a:srgbClr val="0099CC">
                <a:alpha val="67000"/>
              </a:srgbClr>
            </a:solidFill>
            <a:ln w="9525">
              <a:solidFill>
                <a:schemeClr val="tx1"/>
              </a:solidFill>
              <a:miter lim="800000"/>
              <a:headEnd/>
              <a:tailEnd/>
            </a:ln>
            <a:effectLst/>
          </p:spPr>
          <p:txBody>
            <a:bodyPr wrap="none" anchor="ctr"/>
            <a:lstStyle/>
            <a:p>
              <a:pPr algn="ctr"/>
              <a:endParaRPr lang="en-US" sz="1400"/>
            </a:p>
          </p:txBody>
        </p:sp>
        <p:sp>
          <p:nvSpPr>
            <p:cNvPr id="7181" name="Rectangle 13"/>
            <p:cNvSpPr>
              <a:spLocks noChangeArrowheads="1"/>
            </p:cNvSpPr>
            <p:nvPr/>
          </p:nvSpPr>
          <p:spPr bwMode="auto">
            <a:xfrm>
              <a:off x="1308" y="3151"/>
              <a:ext cx="218" cy="217"/>
            </a:xfrm>
            <a:prstGeom prst="rect">
              <a:avLst/>
            </a:prstGeom>
            <a:solidFill>
              <a:srgbClr val="AEC4F0">
                <a:alpha val="70000"/>
              </a:srgbClr>
            </a:solidFill>
            <a:ln w="9525">
              <a:solidFill>
                <a:schemeClr val="tx1"/>
              </a:solidFill>
              <a:miter lim="800000"/>
              <a:headEnd/>
              <a:tailEnd/>
            </a:ln>
            <a:effectLst/>
          </p:spPr>
          <p:txBody>
            <a:bodyPr wrap="none" anchor="ctr"/>
            <a:lstStyle/>
            <a:p>
              <a:pPr algn="ctr"/>
              <a:endParaRPr lang="en-US" sz="1400"/>
            </a:p>
          </p:txBody>
        </p:sp>
        <p:sp>
          <p:nvSpPr>
            <p:cNvPr id="7183" name="Rectangle 15"/>
            <p:cNvSpPr>
              <a:spLocks noChangeArrowheads="1"/>
            </p:cNvSpPr>
            <p:nvPr/>
          </p:nvSpPr>
          <p:spPr bwMode="auto">
            <a:xfrm>
              <a:off x="1308" y="2788"/>
              <a:ext cx="218" cy="242"/>
            </a:xfrm>
            <a:prstGeom prst="rect">
              <a:avLst/>
            </a:prstGeom>
            <a:solidFill>
              <a:srgbClr val="FFB1AB">
                <a:alpha val="69000"/>
              </a:srgbClr>
            </a:solidFill>
            <a:ln w="9525">
              <a:solidFill>
                <a:schemeClr val="tx1"/>
              </a:solidFill>
              <a:miter lim="800000"/>
              <a:headEnd/>
              <a:tailEnd/>
            </a:ln>
            <a:effectLst/>
          </p:spPr>
          <p:txBody>
            <a:bodyPr wrap="none" anchor="ctr"/>
            <a:lstStyle/>
            <a:p>
              <a:pPr algn="ctr"/>
              <a:endParaRPr lang="en-US" sz="1400"/>
            </a:p>
          </p:txBody>
        </p:sp>
        <p:sp>
          <p:nvSpPr>
            <p:cNvPr id="7186" name="Line 18"/>
            <p:cNvSpPr>
              <a:spLocks noChangeShapeType="1"/>
            </p:cNvSpPr>
            <p:nvPr/>
          </p:nvSpPr>
          <p:spPr bwMode="auto">
            <a:xfrm>
              <a:off x="1332" y="1797"/>
              <a:ext cx="170" cy="0"/>
            </a:xfrm>
            <a:prstGeom prst="line">
              <a:avLst/>
            </a:prstGeom>
            <a:noFill/>
            <a:ln w="38100">
              <a:solidFill>
                <a:schemeClr val="tx1"/>
              </a:solidFill>
              <a:round/>
              <a:headEnd/>
              <a:tailEnd/>
            </a:ln>
            <a:effectLst/>
          </p:spPr>
          <p:txBody>
            <a:bodyPr/>
            <a:lstStyle/>
            <a:p>
              <a:endParaRPr lang="en-US" sz="1600"/>
            </a:p>
          </p:txBody>
        </p:sp>
        <p:sp>
          <p:nvSpPr>
            <p:cNvPr id="7187" name="Line 19"/>
            <p:cNvSpPr>
              <a:spLocks noChangeShapeType="1"/>
            </p:cNvSpPr>
            <p:nvPr/>
          </p:nvSpPr>
          <p:spPr bwMode="auto">
            <a:xfrm>
              <a:off x="1332" y="2208"/>
              <a:ext cx="170" cy="0"/>
            </a:xfrm>
            <a:prstGeom prst="line">
              <a:avLst/>
            </a:prstGeom>
            <a:noFill/>
            <a:ln w="38100">
              <a:solidFill>
                <a:schemeClr val="tx1"/>
              </a:solidFill>
              <a:round/>
              <a:headEnd/>
              <a:tailEnd/>
            </a:ln>
            <a:effectLst/>
          </p:spPr>
          <p:txBody>
            <a:bodyPr/>
            <a:lstStyle/>
            <a:p>
              <a:endParaRPr lang="en-US" sz="1600"/>
            </a:p>
          </p:txBody>
        </p:sp>
        <p:sp>
          <p:nvSpPr>
            <p:cNvPr id="7189" name="Line 21"/>
            <p:cNvSpPr>
              <a:spLocks noChangeShapeType="1"/>
            </p:cNvSpPr>
            <p:nvPr/>
          </p:nvSpPr>
          <p:spPr bwMode="auto">
            <a:xfrm>
              <a:off x="1332" y="2522"/>
              <a:ext cx="170" cy="0"/>
            </a:xfrm>
            <a:prstGeom prst="line">
              <a:avLst/>
            </a:prstGeom>
            <a:noFill/>
            <a:ln w="38100">
              <a:solidFill>
                <a:schemeClr val="tx1"/>
              </a:solidFill>
              <a:round/>
              <a:headEnd/>
              <a:tailEnd/>
            </a:ln>
            <a:effectLst/>
          </p:spPr>
          <p:txBody>
            <a:bodyPr/>
            <a:lstStyle/>
            <a:p>
              <a:endParaRPr lang="en-US" sz="1600"/>
            </a:p>
          </p:txBody>
        </p:sp>
        <p:sp>
          <p:nvSpPr>
            <p:cNvPr id="7191" name="Line 23"/>
            <p:cNvSpPr>
              <a:spLocks noChangeShapeType="1"/>
            </p:cNvSpPr>
            <p:nvPr/>
          </p:nvSpPr>
          <p:spPr bwMode="auto">
            <a:xfrm>
              <a:off x="1332" y="2861"/>
              <a:ext cx="170" cy="0"/>
            </a:xfrm>
            <a:prstGeom prst="line">
              <a:avLst/>
            </a:prstGeom>
            <a:noFill/>
            <a:ln w="38100">
              <a:solidFill>
                <a:schemeClr val="tx1"/>
              </a:solidFill>
              <a:round/>
              <a:headEnd/>
              <a:tailEnd/>
            </a:ln>
            <a:effectLst/>
          </p:spPr>
          <p:txBody>
            <a:bodyPr/>
            <a:lstStyle/>
            <a:p>
              <a:endParaRPr lang="en-US" sz="1600"/>
            </a:p>
          </p:txBody>
        </p:sp>
        <p:sp>
          <p:nvSpPr>
            <p:cNvPr id="7195" name="Line 27"/>
            <p:cNvSpPr>
              <a:spLocks noChangeShapeType="1"/>
            </p:cNvSpPr>
            <p:nvPr/>
          </p:nvSpPr>
          <p:spPr bwMode="auto">
            <a:xfrm>
              <a:off x="1332" y="3224"/>
              <a:ext cx="170" cy="0"/>
            </a:xfrm>
            <a:prstGeom prst="line">
              <a:avLst/>
            </a:prstGeom>
            <a:noFill/>
            <a:ln w="38100">
              <a:solidFill>
                <a:schemeClr val="tx1"/>
              </a:solidFill>
              <a:round/>
              <a:headEnd/>
              <a:tailEnd/>
            </a:ln>
            <a:effectLst/>
          </p:spPr>
          <p:txBody>
            <a:bodyPr/>
            <a:lstStyle/>
            <a:p>
              <a:endParaRPr lang="en-US" sz="1600"/>
            </a:p>
          </p:txBody>
        </p:sp>
        <p:sp>
          <p:nvSpPr>
            <p:cNvPr id="7198" name="Line 30"/>
            <p:cNvSpPr>
              <a:spLocks noChangeShapeType="1"/>
            </p:cNvSpPr>
            <p:nvPr/>
          </p:nvSpPr>
          <p:spPr bwMode="auto">
            <a:xfrm flipV="1">
              <a:off x="1332" y="2280"/>
              <a:ext cx="170" cy="0"/>
            </a:xfrm>
            <a:prstGeom prst="line">
              <a:avLst/>
            </a:prstGeom>
            <a:noFill/>
            <a:ln w="38100">
              <a:solidFill>
                <a:schemeClr val="tx1"/>
              </a:solidFill>
              <a:round/>
              <a:headEnd/>
              <a:tailEnd/>
            </a:ln>
            <a:effectLst/>
          </p:spPr>
          <p:txBody>
            <a:bodyPr/>
            <a:lstStyle/>
            <a:p>
              <a:endParaRPr lang="en-US" sz="1600"/>
            </a:p>
          </p:txBody>
        </p:sp>
        <p:sp>
          <p:nvSpPr>
            <p:cNvPr id="7199" name="Line 31"/>
            <p:cNvSpPr>
              <a:spLocks noChangeShapeType="1"/>
            </p:cNvSpPr>
            <p:nvPr/>
          </p:nvSpPr>
          <p:spPr bwMode="auto">
            <a:xfrm>
              <a:off x="1332" y="2595"/>
              <a:ext cx="170" cy="0"/>
            </a:xfrm>
            <a:prstGeom prst="line">
              <a:avLst/>
            </a:prstGeom>
            <a:noFill/>
            <a:ln w="38100">
              <a:solidFill>
                <a:schemeClr val="tx1"/>
              </a:solidFill>
              <a:round/>
              <a:headEnd/>
              <a:tailEnd/>
            </a:ln>
            <a:effectLst/>
          </p:spPr>
          <p:txBody>
            <a:bodyPr/>
            <a:lstStyle/>
            <a:p>
              <a:endParaRPr lang="en-US" sz="1600"/>
            </a:p>
          </p:txBody>
        </p:sp>
        <p:sp>
          <p:nvSpPr>
            <p:cNvPr id="7200" name="Line 32"/>
            <p:cNvSpPr>
              <a:spLocks noChangeShapeType="1"/>
            </p:cNvSpPr>
            <p:nvPr/>
          </p:nvSpPr>
          <p:spPr bwMode="auto">
            <a:xfrm>
              <a:off x="1332" y="1869"/>
              <a:ext cx="170" cy="0"/>
            </a:xfrm>
            <a:prstGeom prst="line">
              <a:avLst/>
            </a:prstGeom>
            <a:noFill/>
            <a:ln w="38100">
              <a:solidFill>
                <a:schemeClr val="tx1"/>
              </a:solidFill>
              <a:round/>
              <a:headEnd/>
              <a:tailEnd/>
            </a:ln>
            <a:effectLst/>
          </p:spPr>
          <p:txBody>
            <a:bodyPr/>
            <a:lstStyle/>
            <a:p>
              <a:endParaRPr lang="en-US" sz="1600"/>
            </a:p>
          </p:txBody>
        </p:sp>
        <p:sp>
          <p:nvSpPr>
            <p:cNvPr id="7201" name="Line 33"/>
            <p:cNvSpPr>
              <a:spLocks noChangeShapeType="1"/>
            </p:cNvSpPr>
            <p:nvPr/>
          </p:nvSpPr>
          <p:spPr bwMode="auto">
            <a:xfrm>
              <a:off x="1332" y="2958"/>
              <a:ext cx="170" cy="0"/>
            </a:xfrm>
            <a:prstGeom prst="line">
              <a:avLst/>
            </a:prstGeom>
            <a:noFill/>
            <a:ln w="38100">
              <a:solidFill>
                <a:schemeClr val="tx1"/>
              </a:solidFill>
              <a:round/>
              <a:headEnd/>
              <a:tailEnd/>
            </a:ln>
            <a:effectLst/>
          </p:spPr>
          <p:txBody>
            <a:bodyPr/>
            <a:lstStyle/>
            <a:p>
              <a:endParaRPr lang="en-US" sz="1600"/>
            </a:p>
          </p:txBody>
        </p:sp>
      </p:grpSp>
      <p:sp>
        <p:nvSpPr>
          <p:cNvPr id="7205" name="Freeform 37"/>
          <p:cNvSpPr>
            <a:spLocks/>
          </p:cNvSpPr>
          <p:nvPr/>
        </p:nvSpPr>
        <p:spPr bwMode="auto">
          <a:xfrm>
            <a:off x="2911348" y="794165"/>
            <a:ext cx="3874131" cy="726614"/>
          </a:xfrm>
          <a:custGeom>
            <a:avLst/>
            <a:gdLst>
              <a:gd name="connsiteX0" fmla="*/ 3246 w 3246"/>
              <a:gd name="connsiteY0" fmla="*/ 81 h 513"/>
              <a:gd name="connsiteX1" fmla="*/ 2792 w 3246"/>
              <a:gd name="connsiteY1" fmla="*/ 149 h 513"/>
              <a:gd name="connsiteX2" fmla="*/ 2149 w 3246"/>
              <a:gd name="connsiteY2" fmla="*/ 467 h 513"/>
              <a:gd name="connsiteX3" fmla="*/ 1573 w 3246"/>
              <a:gd name="connsiteY3" fmla="*/ 424 h 513"/>
              <a:gd name="connsiteX4" fmla="*/ 1089 w 3246"/>
              <a:gd name="connsiteY4" fmla="*/ 240 h 513"/>
              <a:gd name="connsiteX5" fmla="*/ 599 w 3246"/>
              <a:gd name="connsiteY5" fmla="*/ 32 h 513"/>
              <a:gd name="connsiteX6" fmla="*/ 213 w 3246"/>
              <a:gd name="connsiteY6" fmla="*/ 50 h 513"/>
              <a:gd name="connsiteX7" fmla="*/ 35 w 3246"/>
              <a:gd name="connsiteY7" fmla="*/ 265 h 513"/>
              <a:gd name="connsiteX8" fmla="*/ 5 w 3246"/>
              <a:gd name="connsiteY8" fmla="*/ 511 h 513"/>
              <a:gd name="connsiteX0" fmla="*/ 2792 w 2792"/>
              <a:gd name="connsiteY0" fmla="*/ 149 h 513"/>
              <a:gd name="connsiteX1" fmla="*/ 2149 w 2792"/>
              <a:gd name="connsiteY1" fmla="*/ 467 h 513"/>
              <a:gd name="connsiteX2" fmla="*/ 1573 w 2792"/>
              <a:gd name="connsiteY2" fmla="*/ 424 h 513"/>
              <a:gd name="connsiteX3" fmla="*/ 1089 w 2792"/>
              <a:gd name="connsiteY3" fmla="*/ 240 h 513"/>
              <a:gd name="connsiteX4" fmla="*/ 599 w 2792"/>
              <a:gd name="connsiteY4" fmla="*/ 32 h 513"/>
              <a:gd name="connsiteX5" fmla="*/ 213 w 2792"/>
              <a:gd name="connsiteY5" fmla="*/ 50 h 513"/>
              <a:gd name="connsiteX6" fmla="*/ 35 w 2792"/>
              <a:gd name="connsiteY6" fmla="*/ 265 h 513"/>
              <a:gd name="connsiteX7" fmla="*/ 5 w 2792"/>
              <a:gd name="connsiteY7" fmla="*/ 511 h 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2" h="513">
                <a:moveTo>
                  <a:pt x="2792" y="149"/>
                </a:moveTo>
                <a:cubicBezTo>
                  <a:pt x="2609" y="213"/>
                  <a:pt x="2352" y="421"/>
                  <a:pt x="2149" y="467"/>
                </a:cubicBezTo>
                <a:cubicBezTo>
                  <a:pt x="1946" y="513"/>
                  <a:pt x="1750" y="462"/>
                  <a:pt x="1573" y="424"/>
                </a:cubicBezTo>
                <a:cubicBezTo>
                  <a:pt x="1396" y="386"/>
                  <a:pt x="1251" y="305"/>
                  <a:pt x="1089" y="240"/>
                </a:cubicBezTo>
                <a:cubicBezTo>
                  <a:pt x="927" y="175"/>
                  <a:pt x="745" y="64"/>
                  <a:pt x="599" y="32"/>
                </a:cubicBezTo>
                <a:cubicBezTo>
                  <a:pt x="453" y="0"/>
                  <a:pt x="307" y="11"/>
                  <a:pt x="213" y="50"/>
                </a:cubicBezTo>
                <a:cubicBezTo>
                  <a:pt x="119" y="89"/>
                  <a:pt x="70" y="188"/>
                  <a:pt x="35" y="265"/>
                </a:cubicBezTo>
                <a:cubicBezTo>
                  <a:pt x="0" y="342"/>
                  <a:pt x="11" y="437"/>
                  <a:pt x="5" y="511"/>
                </a:cubicBezTo>
              </a:path>
            </a:pathLst>
          </a:custGeom>
          <a:noFill/>
          <a:ln w="76200" cmpd="sng">
            <a:solidFill>
              <a:srgbClr val="FF0000"/>
            </a:solidFill>
            <a:round/>
            <a:headEnd type="none" w="med" len="med"/>
            <a:tailEnd type="triangle" w="med" len="med"/>
          </a:ln>
          <a:effectLst/>
        </p:spPr>
        <p:txBody>
          <a:bodyPr/>
          <a:lstStyle/>
          <a:p>
            <a:endParaRPr lang="en-US" sz="1600"/>
          </a:p>
        </p:txBody>
      </p:sp>
      <p:grpSp>
        <p:nvGrpSpPr>
          <p:cNvPr id="4" name="Group 44"/>
          <p:cNvGrpSpPr>
            <a:grpSpLocks/>
          </p:cNvGrpSpPr>
          <p:nvPr/>
        </p:nvGrpSpPr>
        <p:grpSpPr bwMode="auto">
          <a:xfrm>
            <a:off x="1877600" y="1740320"/>
            <a:ext cx="502305" cy="3563662"/>
            <a:chOff x="1236" y="1119"/>
            <a:chExt cx="362" cy="2516"/>
          </a:xfrm>
        </p:grpSpPr>
        <p:sp>
          <p:nvSpPr>
            <p:cNvPr id="7213" name="AutoShape 45"/>
            <p:cNvSpPr>
              <a:spLocks noChangeArrowheads="1"/>
            </p:cNvSpPr>
            <p:nvPr/>
          </p:nvSpPr>
          <p:spPr bwMode="auto">
            <a:xfrm>
              <a:off x="1236" y="1119"/>
              <a:ext cx="362" cy="2516"/>
            </a:xfrm>
            <a:prstGeom prst="downArrow">
              <a:avLst>
                <a:gd name="adj1" fmla="val 50000"/>
                <a:gd name="adj2" fmla="val 173757"/>
              </a:avLst>
            </a:prstGeom>
            <a:solidFill>
              <a:srgbClr val="FFFF00"/>
            </a:solidFill>
            <a:ln w="9525">
              <a:solidFill>
                <a:schemeClr val="tx1"/>
              </a:solidFill>
              <a:miter lim="800000"/>
              <a:headEnd/>
              <a:tailEnd/>
            </a:ln>
            <a:effectLst/>
          </p:spPr>
          <p:txBody>
            <a:bodyPr vert="eaVert" wrap="none" anchor="ctr"/>
            <a:lstStyle/>
            <a:p>
              <a:endParaRPr lang="en-US" sz="1600"/>
            </a:p>
          </p:txBody>
        </p:sp>
        <p:sp>
          <p:nvSpPr>
            <p:cNvPr id="7214" name="Rectangle 46"/>
            <p:cNvSpPr>
              <a:spLocks noChangeArrowheads="1"/>
            </p:cNvSpPr>
            <p:nvPr/>
          </p:nvSpPr>
          <p:spPr bwMode="auto">
            <a:xfrm>
              <a:off x="1308" y="1700"/>
              <a:ext cx="218" cy="242"/>
            </a:xfrm>
            <a:prstGeom prst="rect">
              <a:avLst/>
            </a:prstGeom>
            <a:solidFill>
              <a:srgbClr val="00FF99">
                <a:alpha val="70000"/>
              </a:srgbClr>
            </a:solidFill>
            <a:ln w="9525">
              <a:solidFill>
                <a:schemeClr val="tx1"/>
              </a:solidFill>
              <a:miter lim="800000"/>
              <a:headEnd/>
              <a:tailEnd/>
            </a:ln>
            <a:effectLst/>
          </p:spPr>
          <p:txBody>
            <a:bodyPr wrap="none" anchor="ctr"/>
            <a:lstStyle/>
            <a:p>
              <a:pPr algn="ctr"/>
              <a:endParaRPr lang="en-US" sz="1100"/>
            </a:p>
          </p:txBody>
        </p:sp>
        <p:sp>
          <p:nvSpPr>
            <p:cNvPr id="7215" name="Rectangle 47"/>
            <p:cNvSpPr>
              <a:spLocks noChangeArrowheads="1"/>
            </p:cNvSpPr>
            <p:nvPr/>
          </p:nvSpPr>
          <p:spPr bwMode="auto">
            <a:xfrm>
              <a:off x="1308" y="2135"/>
              <a:ext cx="218" cy="218"/>
            </a:xfrm>
            <a:prstGeom prst="rect">
              <a:avLst/>
            </a:prstGeom>
            <a:solidFill>
              <a:srgbClr val="C492C8">
                <a:alpha val="80000"/>
              </a:srgbClr>
            </a:solidFill>
            <a:ln w="9525">
              <a:solidFill>
                <a:schemeClr val="tx1"/>
              </a:solidFill>
              <a:miter lim="800000"/>
              <a:headEnd/>
              <a:tailEnd/>
            </a:ln>
            <a:effectLst/>
          </p:spPr>
          <p:txBody>
            <a:bodyPr wrap="none" anchor="ctr"/>
            <a:lstStyle/>
            <a:p>
              <a:pPr algn="ctr"/>
              <a:endParaRPr lang="en-US" sz="1400"/>
            </a:p>
          </p:txBody>
        </p:sp>
        <p:sp>
          <p:nvSpPr>
            <p:cNvPr id="7216" name="Rectangle 48"/>
            <p:cNvSpPr>
              <a:spLocks noChangeArrowheads="1"/>
            </p:cNvSpPr>
            <p:nvPr/>
          </p:nvSpPr>
          <p:spPr bwMode="auto">
            <a:xfrm>
              <a:off x="1308" y="2450"/>
              <a:ext cx="218" cy="242"/>
            </a:xfrm>
            <a:prstGeom prst="rect">
              <a:avLst/>
            </a:prstGeom>
            <a:solidFill>
              <a:srgbClr val="0099CC">
                <a:alpha val="67000"/>
              </a:srgbClr>
            </a:solidFill>
            <a:ln w="9525">
              <a:solidFill>
                <a:schemeClr val="tx1"/>
              </a:solidFill>
              <a:miter lim="800000"/>
              <a:headEnd/>
              <a:tailEnd/>
            </a:ln>
            <a:effectLst/>
          </p:spPr>
          <p:txBody>
            <a:bodyPr wrap="none" anchor="ctr"/>
            <a:lstStyle/>
            <a:p>
              <a:pPr algn="ctr"/>
              <a:endParaRPr lang="en-US" sz="1400"/>
            </a:p>
          </p:txBody>
        </p:sp>
        <p:sp>
          <p:nvSpPr>
            <p:cNvPr id="7217" name="Rectangle 49"/>
            <p:cNvSpPr>
              <a:spLocks noChangeArrowheads="1"/>
            </p:cNvSpPr>
            <p:nvPr/>
          </p:nvSpPr>
          <p:spPr bwMode="auto">
            <a:xfrm>
              <a:off x="1308" y="3151"/>
              <a:ext cx="218" cy="217"/>
            </a:xfrm>
            <a:prstGeom prst="rect">
              <a:avLst/>
            </a:prstGeom>
            <a:solidFill>
              <a:srgbClr val="AEC4F0">
                <a:alpha val="70000"/>
              </a:srgbClr>
            </a:solidFill>
            <a:ln w="9525">
              <a:solidFill>
                <a:schemeClr val="tx1"/>
              </a:solidFill>
              <a:miter lim="800000"/>
              <a:headEnd/>
              <a:tailEnd/>
            </a:ln>
            <a:effectLst/>
          </p:spPr>
          <p:txBody>
            <a:bodyPr wrap="none" anchor="ctr"/>
            <a:lstStyle/>
            <a:p>
              <a:pPr algn="ctr"/>
              <a:endParaRPr lang="en-US" sz="1400"/>
            </a:p>
          </p:txBody>
        </p:sp>
        <p:sp>
          <p:nvSpPr>
            <p:cNvPr id="7218" name="Rectangle 50"/>
            <p:cNvSpPr>
              <a:spLocks noChangeArrowheads="1"/>
            </p:cNvSpPr>
            <p:nvPr/>
          </p:nvSpPr>
          <p:spPr bwMode="auto">
            <a:xfrm>
              <a:off x="1308" y="2788"/>
              <a:ext cx="218" cy="242"/>
            </a:xfrm>
            <a:prstGeom prst="rect">
              <a:avLst/>
            </a:prstGeom>
            <a:solidFill>
              <a:srgbClr val="FFB1AB">
                <a:alpha val="69000"/>
              </a:srgbClr>
            </a:solidFill>
            <a:ln w="9525">
              <a:solidFill>
                <a:schemeClr val="tx1"/>
              </a:solidFill>
              <a:miter lim="800000"/>
              <a:headEnd/>
              <a:tailEnd/>
            </a:ln>
            <a:effectLst/>
          </p:spPr>
          <p:txBody>
            <a:bodyPr wrap="none" anchor="ctr"/>
            <a:lstStyle/>
            <a:p>
              <a:pPr algn="ctr"/>
              <a:endParaRPr lang="en-US" sz="1400"/>
            </a:p>
          </p:txBody>
        </p:sp>
        <p:sp>
          <p:nvSpPr>
            <p:cNvPr id="7219" name="Line 51"/>
            <p:cNvSpPr>
              <a:spLocks noChangeShapeType="1"/>
            </p:cNvSpPr>
            <p:nvPr/>
          </p:nvSpPr>
          <p:spPr bwMode="auto">
            <a:xfrm>
              <a:off x="1332" y="1797"/>
              <a:ext cx="170" cy="0"/>
            </a:xfrm>
            <a:prstGeom prst="line">
              <a:avLst/>
            </a:prstGeom>
            <a:noFill/>
            <a:ln w="38100">
              <a:solidFill>
                <a:schemeClr val="tx1"/>
              </a:solidFill>
              <a:round/>
              <a:headEnd/>
              <a:tailEnd/>
            </a:ln>
            <a:effectLst/>
          </p:spPr>
          <p:txBody>
            <a:bodyPr/>
            <a:lstStyle/>
            <a:p>
              <a:endParaRPr lang="en-US" sz="1600"/>
            </a:p>
          </p:txBody>
        </p:sp>
        <p:sp>
          <p:nvSpPr>
            <p:cNvPr id="7220" name="Line 52"/>
            <p:cNvSpPr>
              <a:spLocks noChangeShapeType="1"/>
            </p:cNvSpPr>
            <p:nvPr/>
          </p:nvSpPr>
          <p:spPr bwMode="auto">
            <a:xfrm>
              <a:off x="1332" y="2208"/>
              <a:ext cx="170" cy="0"/>
            </a:xfrm>
            <a:prstGeom prst="line">
              <a:avLst/>
            </a:prstGeom>
            <a:noFill/>
            <a:ln w="38100">
              <a:solidFill>
                <a:schemeClr val="tx1"/>
              </a:solidFill>
              <a:round/>
              <a:headEnd/>
              <a:tailEnd/>
            </a:ln>
            <a:effectLst/>
          </p:spPr>
          <p:txBody>
            <a:bodyPr/>
            <a:lstStyle/>
            <a:p>
              <a:endParaRPr lang="en-US" sz="1600"/>
            </a:p>
          </p:txBody>
        </p:sp>
        <p:sp>
          <p:nvSpPr>
            <p:cNvPr id="7221" name="Line 53"/>
            <p:cNvSpPr>
              <a:spLocks noChangeShapeType="1"/>
            </p:cNvSpPr>
            <p:nvPr/>
          </p:nvSpPr>
          <p:spPr bwMode="auto">
            <a:xfrm>
              <a:off x="1332" y="2522"/>
              <a:ext cx="170" cy="0"/>
            </a:xfrm>
            <a:prstGeom prst="line">
              <a:avLst/>
            </a:prstGeom>
            <a:noFill/>
            <a:ln w="38100">
              <a:solidFill>
                <a:schemeClr val="tx1"/>
              </a:solidFill>
              <a:round/>
              <a:headEnd/>
              <a:tailEnd/>
            </a:ln>
            <a:effectLst/>
          </p:spPr>
          <p:txBody>
            <a:bodyPr/>
            <a:lstStyle/>
            <a:p>
              <a:endParaRPr lang="en-US" sz="1600"/>
            </a:p>
          </p:txBody>
        </p:sp>
        <p:sp>
          <p:nvSpPr>
            <p:cNvPr id="7222" name="Line 54"/>
            <p:cNvSpPr>
              <a:spLocks noChangeShapeType="1"/>
            </p:cNvSpPr>
            <p:nvPr/>
          </p:nvSpPr>
          <p:spPr bwMode="auto">
            <a:xfrm>
              <a:off x="1332" y="2861"/>
              <a:ext cx="170" cy="0"/>
            </a:xfrm>
            <a:prstGeom prst="line">
              <a:avLst/>
            </a:prstGeom>
            <a:noFill/>
            <a:ln w="38100">
              <a:solidFill>
                <a:schemeClr val="tx1"/>
              </a:solidFill>
              <a:round/>
              <a:headEnd/>
              <a:tailEnd/>
            </a:ln>
            <a:effectLst/>
          </p:spPr>
          <p:txBody>
            <a:bodyPr/>
            <a:lstStyle/>
            <a:p>
              <a:endParaRPr lang="en-US" sz="1600"/>
            </a:p>
          </p:txBody>
        </p:sp>
        <p:sp>
          <p:nvSpPr>
            <p:cNvPr id="7223" name="Line 55"/>
            <p:cNvSpPr>
              <a:spLocks noChangeShapeType="1"/>
            </p:cNvSpPr>
            <p:nvPr/>
          </p:nvSpPr>
          <p:spPr bwMode="auto">
            <a:xfrm>
              <a:off x="1332" y="3224"/>
              <a:ext cx="170" cy="0"/>
            </a:xfrm>
            <a:prstGeom prst="line">
              <a:avLst/>
            </a:prstGeom>
            <a:noFill/>
            <a:ln w="38100">
              <a:solidFill>
                <a:schemeClr val="tx1"/>
              </a:solidFill>
              <a:round/>
              <a:headEnd/>
              <a:tailEnd/>
            </a:ln>
            <a:effectLst/>
          </p:spPr>
          <p:txBody>
            <a:bodyPr/>
            <a:lstStyle/>
            <a:p>
              <a:endParaRPr lang="en-US" sz="1600"/>
            </a:p>
          </p:txBody>
        </p:sp>
        <p:sp>
          <p:nvSpPr>
            <p:cNvPr id="7224" name="Line 56"/>
            <p:cNvSpPr>
              <a:spLocks noChangeShapeType="1"/>
            </p:cNvSpPr>
            <p:nvPr/>
          </p:nvSpPr>
          <p:spPr bwMode="auto">
            <a:xfrm flipV="1">
              <a:off x="1332" y="2280"/>
              <a:ext cx="170" cy="0"/>
            </a:xfrm>
            <a:prstGeom prst="line">
              <a:avLst/>
            </a:prstGeom>
            <a:noFill/>
            <a:ln w="38100">
              <a:solidFill>
                <a:schemeClr val="tx1"/>
              </a:solidFill>
              <a:round/>
              <a:headEnd/>
              <a:tailEnd/>
            </a:ln>
            <a:effectLst/>
          </p:spPr>
          <p:txBody>
            <a:bodyPr/>
            <a:lstStyle/>
            <a:p>
              <a:endParaRPr lang="en-US" sz="1600"/>
            </a:p>
          </p:txBody>
        </p:sp>
        <p:sp>
          <p:nvSpPr>
            <p:cNvPr id="7225" name="Line 57"/>
            <p:cNvSpPr>
              <a:spLocks noChangeShapeType="1"/>
            </p:cNvSpPr>
            <p:nvPr/>
          </p:nvSpPr>
          <p:spPr bwMode="auto">
            <a:xfrm>
              <a:off x="1332" y="2595"/>
              <a:ext cx="170" cy="0"/>
            </a:xfrm>
            <a:prstGeom prst="line">
              <a:avLst/>
            </a:prstGeom>
            <a:noFill/>
            <a:ln w="38100">
              <a:solidFill>
                <a:schemeClr val="tx1"/>
              </a:solidFill>
              <a:round/>
              <a:headEnd/>
              <a:tailEnd/>
            </a:ln>
            <a:effectLst/>
          </p:spPr>
          <p:txBody>
            <a:bodyPr/>
            <a:lstStyle/>
            <a:p>
              <a:endParaRPr lang="en-US" sz="1600"/>
            </a:p>
          </p:txBody>
        </p:sp>
        <p:sp>
          <p:nvSpPr>
            <p:cNvPr id="7226" name="Line 58"/>
            <p:cNvSpPr>
              <a:spLocks noChangeShapeType="1"/>
            </p:cNvSpPr>
            <p:nvPr/>
          </p:nvSpPr>
          <p:spPr bwMode="auto">
            <a:xfrm>
              <a:off x="1332" y="1869"/>
              <a:ext cx="170" cy="0"/>
            </a:xfrm>
            <a:prstGeom prst="line">
              <a:avLst/>
            </a:prstGeom>
            <a:noFill/>
            <a:ln w="38100">
              <a:solidFill>
                <a:schemeClr val="tx1"/>
              </a:solidFill>
              <a:round/>
              <a:headEnd/>
              <a:tailEnd/>
            </a:ln>
            <a:effectLst/>
          </p:spPr>
          <p:txBody>
            <a:bodyPr/>
            <a:lstStyle/>
            <a:p>
              <a:endParaRPr lang="en-US" sz="1600"/>
            </a:p>
          </p:txBody>
        </p:sp>
        <p:sp>
          <p:nvSpPr>
            <p:cNvPr id="7227" name="Line 59"/>
            <p:cNvSpPr>
              <a:spLocks noChangeShapeType="1"/>
            </p:cNvSpPr>
            <p:nvPr/>
          </p:nvSpPr>
          <p:spPr bwMode="auto">
            <a:xfrm>
              <a:off x="1332" y="2958"/>
              <a:ext cx="170" cy="0"/>
            </a:xfrm>
            <a:prstGeom prst="line">
              <a:avLst/>
            </a:prstGeom>
            <a:noFill/>
            <a:ln w="38100">
              <a:solidFill>
                <a:schemeClr val="tx1"/>
              </a:solidFill>
              <a:round/>
              <a:headEnd/>
              <a:tailEnd/>
            </a:ln>
            <a:effectLst/>
          </p:spPr>
          <p:txBody>
            <a:bodyPr/>
            <a:lstStyle/>
            <a:p>
              <a:endParaRPr lang="en-US" sz="1600"/>
            </a:p>
          </p:txBody>
        </p:sp>
      </p:grpSp>
      <p:grpSp>
        <p:nvGrpSpPr>
          <p:cNvPr id="5" name="Group 35"/>
          <p:cNvGrpSpPr>
            <a:grpSpLocks/>
          </p:cNvGrpSpPr>
          <p:nvPr/>
        </p:nvGrpSpPr>
        <p:grpSpPr bwMode="auto">
          <a:xfrm>
            <a:off x="1676400" y="1876294"/>
            <a:ext cx="3727048" cy="480160"/>
            <a:chOff x="896" y="1023"/>
            <a:chExt cx="2686" cy="339"/>
          </a:xfrm>
        </p:grpSpPr>
        <p:sp>
          <p:nvSpPr>
            <p:cNvPr id="7173" name="Rectangle 5"/>
            <p:cNvSpPr>
              <a:spLocks noChangeArrowheads="1"/>
            </p:cNvSpPr>
            <p:nvPr/>
          </p:nvSpPr>
          <p:spPr bwMode="auto">
            <a:xfrm>
              <a:off x="896" y="1023"/>
              <a:ext cx="2685" cy="169"/>
            </a:xfrm>
            <a:prstGeom prst="rect">
              <a:avLst/>
            </a:prstGeom>
            <a:solidFill>
              <a:schemeClr val="bg1">
                <a:alpha val="70000"/>
              </a:schemeClr>
            </a:solidFill>
            <a:ln w="9525">
              <a:solidFill>
                <a:schemeClr val="tx1"/>
              </a:solidFill>
              <a:miter lim="800000"/>
              <a:headEnd/>
              <a:tailEnd/>
            </a:ln>
            <a:effectLst/>
          </p:spPr>
          <p:txBody>
            <a:bodyPr wrap="none" anchor="ctr"/>
            <a:lstStyle/>
            <a:p>
              <a:pPr algn="ctr"/>
              <a:r>
                <a:rPr lang="en-US" sz="1100"/>
                <a:t>All Tennessee Communities and Utilities</a:t>
              </a:r>
            </a:p>
          </p:txBody>
        </p:sp>
        <p:sp>
          <p:nvSpPr>
            <p:cNvPr id="7174" name="Rectangle 6"/>
            <p:cNvSpPr>
              <a:spLocks noChangeArrowheads="1"/>
            </p:cNvSpPr>
            <p:nvPr/>
          </p:nvSpPr>
          <p:spPr bwMode="auto">
            <a:xfrm>
              <a:off x="896" y="1192"/>
              <a:ext cx="2685" cy="169"/>
            </a:xfrm>
            <a:prstGeom prst="rect">
              <a:avLst/>
            </a:prstGeom>
            <a:solidFill>
              <a:schemeClr val="accent1">
                <a:alpha val="70000"/>
              </a:schemeClr>
            </a:solidFill>
            <a:ln w="9525">
              <a:solidFill>
                <a:schemeClr val="tx1"/>
              </a:solidFill>
              <a:miter lim="800000"/>
              <a:headEnd/>
              <a:tailEnd/>
            </a:ln>
            <a:effectLst/>
          </p:spPr>
          <p:txBody>
            <a:bodyPr wrap="none" anchor="ctr"/>
            <a:lstStyle/>
            <a:p>
              <a:pPr algn="ctr"/>
              <a:r>
                <a:rPr lang="en-US" sz="1100"/>
                <a:t>Consulting Engineers</a:t>
              </a:r>
              <a:endParaRPr lang="en-US" sz="800"/>
            </a:p>
          </p:txBody>
        </p:sp>
        <p:sp>
          <p:nvSpPr>
            <p:cNvPr id="7185" name="Rectangle 17"/>
            <p:cNvSpPr>
              <a:spLocks noChangeArrowheads="1"/>
            </p:cNvSpPr>
            <p:nvPr/>
          </p:nvSpPr>
          <p:spPr bwMode="auto">
            <a:xfrm>
              <a:off x="896" y="1023"/>
              <a:ext cx="2686" cy="339"/>
            </a:xfrm>
            <a:prstGeom prst="rect">
              <a:avLst/>
            </a:prstGeom>
            <a:noFill/>
            <a:ln w="19050">
              <a:solidFill>
                <a:schemeClr val="tx1"/>
              </a:solidFill>
              <a:miter lim="800000"/>
              <a:headEnd/>
              <a:tailEnd/>
            </a:ln>
            <a:effectLst/>
          </p:spPr>
          <p:txBody>
            <a:bodyPr wrap="none" anchor="ctr"/>
            <a:lstStyle/>
            <a:p>
              <a:endParaRPr lang="en-US" sz="1600"/>
            </a:p>
          </p:txBody>
        </p:sp>
      </p:grpSp>
      <p:sp>
        <p:nvSpPr>
          <p:cNvPr id="7228" name="Text Box 60"/>
          <p:cNvSpPr txBox="1">
            <a:spLocks noChangeArrowheads="1"/>
          </p:cNvSpPr>
          <p:nvPr/>
        </p:nvSpPr>
        <p:spPr bwMode="auto">
          <a:xfrm>
            <a:off x="6781800" y="609600"/>
            <a:ext cx="1922467" cy="1384995"/>
          </a:xfrm>
          <a:prstGeom prst="rect">
            <a:avLst/>
          </a:prstGeom>
          <a:noFill/>
          <a:ln w="9525">
            <a:noFill/>
            <a:miter lim="800000"/>
            <a:headEnd/>
            <a:tailEnd/>
          </a:ln>
          <a:effectLst/>
        </p:spPr>
        <p:txBody>
          <a:bodyPr wrap="square">
            <a:spAutoFit/>
          </a:bodyPr>
          <a:lstStyle/>
          <a:p>
            <a:pPr marL="514350" indent="-514350">
              <a:buAutoNum type="alphaUcPeriod"/>
            </a:pPr>
            <a:r>
              <a:rPr lang="en-US" sz="2800" dirty="0" smtClean="0"/>
              <a:t>Specific</a:t>
            </a:r>
          </a:p>
          <a:p>
            <a:pPr marL="514350" indent="-514350">
              <a:buAutoNum type="alphaUcPeriod"/>
            </a:pPr>
            <a:endParaRPr lang="en-US" sz="2800" dirty="0" smtClean="0"/>
          </a:p>
          <a:p>
            <a:pPr marL="514350" indent="-514350">
              <a:buAutoNum type="alphaUcPeriod"/>
            </a:pPr>
            <a:r>
              <a:rPr lang="en-US" sz="2800" dirty="0" smtClean="0"/>
              <a:t>General</a:t>
            </a:r>
            <a:endParaRPr lang="en-US" sz="2800" dirty="0"/>
          </a:p>
        </p:txBody>
      </p:sp>
      <p:sp>
        <p:nvSpPr>
          <p:cNvPr id="7229" name="Text Box 61"/>
          <p:cNvSpPr txBox="1">
            <a:spLocks noChangeArrowheads="1"/>
          </p:cNvSpPr>
          <p:nvPr/>
        </p:nvSpPr>
        <p:spPr bwMode="auto">
          <a:xfrm>
            <a:off x="3455280" y="4686431"/>
            <a:ext cx="1295547" cy="276999"/>
          </a:xfrm>
          <a:prstGeom prst="rect">
            <a:avLst/>
          </a:prstGeom>
          <a:noFill/>
          <a:ln w="9525">
            <a:noFill/>
            <a:miter lim="800000"/>
            <a:headEnd/>
            <a:tailEnd/>
          </a:ln>
          <a:effectLst/>
        </p:spPr>
        <p:txBody>
          <a:bodyPr wrap="none">
            <a:spAutoFit/>
          </a:bodyPr>
          <a:lstStyle/>
          <a:p>
            <a:r>
              <a:rPr lang="en-US" sz="1200"/>
              <a:t>decision support</a:t>
            </a:r>
          </a:p>
        </p:txBody>
      </p:sp>
      <p:sp>
        <p:nvSpPr>
          <p:cNvPr id="7230" name="Rectangle 62"/>
          <p:cNvSpPr>
            <a:spLocks noChangeArrowheads="1"/>
          </p:cNvSpPr>
          <p:nvPr/>
        </p:nvSpPr>
        <p:spPr bwMode="auto">
          <a:xfrm>
            <a:off x="1977506" y="1876294"/>
            <a:ext cx="302493" cy="480160"/>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7231" name="Rectangle 63"/>
          <p:cNvSpPr>
            <a:spLocks noChangeArrowheads="1"/>
          </p:cNvSpPr>
          <p:nvPr/>
        </p:nvSpPr>
        <p:spPr bwMode="auto">
          <a:xfrm>
            <a:off x="2715700" y="1876294"/>
            <a:ext cx="302493" cy="480160"/>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7232" name="Rectangle 64"/>
          <p:cNvSpPr>
            <a:spLocks noChangeArrowheads="1"/>
          </p:cNvSpPr>
          <p:nvPr/>
        </p:nvSpPr>
        <p:spPr bwMode="auto">
          <a:xfrm>
            <a:off x="1977506" y="5029200"/>
            <a:ext cx="302493" cy="788935"/>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7233" name="Rectangle 65"/>
          <p:cNvSpPr>
            <a:spLocks noChangeArrowheads="1"/>
          </p:cNvSpPr>
          <p:nvPr/>
        </p:nvSpPr>
        <p:spPr bwMode="auto">
          <a:xfrm>
            <a:off x="2715700" y="5029200"/>
            <a:ext cx="302493" cy="788935"/>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7172" name="Rectangle 4"/>
          <p:cNvSpPr>
            <a:spLocks noChangeArrowheads="1"/>
          </p:cNvSpPr>
          <p:nvPr/>
        </p:nvSpPr>
        <p:spPr bwMode="auto">
          <a:xfrm>
            <a:off x="1676400" y="5029200"/>
            <a:ext cx="3725661" cy="787518"/>
          </a:xfrm>
          <a:prstGeom prst="rect">
            <a:avLst/>
          </a:prstGeom>
          <a:solidFill>
            <a:srgbClr val="99CC00">
              <a:alpha val="70000"/>
            </a:srgbClr>
          </a:solidFill>
          <a:ln w="9525">
            <a:solidFill>
              <a:schemeClr val="tx1"/>
            </a:solidFill>
            <a:miter lim="800000"/>
            <a:headEnd/>
            <a:tailEnd/>
          </a:ln>
          <a:effectLst/>
        </p:spPr>
        <p:txBody>
          <a:bodyPr wrap="none" anchor="ctr"/>
          <a:lstStyle/>
          <a:p>
            <a:pPr algn="ctr"/>
            <a:r>
              <a:rPr lang="en-US" sz="1600"/>
              <a:t>Informed and effective decision making</a:t>
            </a:r>
          </a:p>
        </p:txBody>
      </p:sp>
      <p:sp>
        <p:nvSpPr>
          <p:cNvPr id="7235" name="Text Box 67"/>
          <p:cNvSpPr txBox="1">
            <a:spLocks noChangeArrowheads="1"/>
          </p:cNvSpPr>
          <p:nvPr/>
        </p:nvSpPr>
        <p:spPr bwMode="auto">
          <a:xfrm>
            <a:off x="6934200" y="4079823"/>
            <a:ext cx="1952779" cy="1323439"/>
          </a:xfrm>
          <a:prstGeom prst="rect">
            <a:avLst/>
          </a:prstGeom>
          <a:noFill/>
          <a:ln w="9525">
            <a:noFill/>
            <a:miter lim="800000"/>
            <a:headEnd/>
            <a:tailEnd/>
          </a:ln>
          <a:effectLst/>
        </p:spPr>
        <p:txBody>
          <a:bodyPr wrap="none">
            <a:spAutoFit/>
          </a:bodyPr>
          <a:lstStyle/>
          <a:p>
            <a:r>
              <a:rPr lang="en-US" sz="1600" dirty="0" smtClean="0">
                <a:solidFill>
                  <a:srgbClr val="FFFF00"/>
                </a:solidFill>
              </a:rPr>
              <a:t>Decision </a:t>
            </a:r>
          </a:p>
          <a:p>
            <a:r>
              <a:rPr lang="en-US" sz="1600" dirty="0" smtClean="0">
                <a:solidFill>
                  <a:srgbClr val="FFFF00"/>
                </a:solidFill>
              </a:rPr>
              <a:t>Infrastructure: </a:t>
            </a:r>
          </a:p>
          <a:p>
            <a:r>
              <a:rPr lang="en-US" sz="1600" dirty="0" smtClean="0">
                <a:solidFill>
                  <a:srgbClr val="FFFF00"/>
                </a:solidFill>
              </a:rPr>
              <a:t>Supporting Agency </a:t>
            </a:r>
            <a:endParaRPr lang="en-US" sz="1600" dirty="0">
              <a:solidFill>
                <a:srgbClr val="FFFF00"/>
              </a:solidFill>
            </a:endParaRPr>
          </a:p>
          <a:p>
            <a:r>
              <a:rPr lang="en-US" sz="1600" dirty="0" smtClean="0">
                <a:solidFill>
                  <a:srgbClr val="FFFF00"/>
                </a:solidFill>
              </a:rPr>
              <a:t>Cooperation, Data, </a:t>
            </a:r>
          </a:p>
          <a:p>
            <a:r>
              <a:rPr lang="en-US" sz="1600" dirty="0" smtClean="0">
                <a:solidFill>
                  <a:srgbClr val="FFFF00"/>
                </a:solidFill>
              </a:rPr>
              <a:t>Policies, and Tools</a:t>
            </a:r>
          </a:p>
        </p:txBody>
      </p:sp>
      <p:sp>
        <p:nvSpPr>
          <p:cNvPr id="7237" name="Line 69"/>
          <p:cNvSpPr>
            <a:spLocks noChangeShapeType="1"/>
          </p:cNvSpPr>
          <p:nvPr/>
        </p:nvSpPr>
        <p:spPr bwMode="auto">
          <a:xfrm flipV="1">
            <a:off x="2819400" y="1565223"/>
            <a:ext cx="76200" cy="198582"/>
          </a:xfrm>
          <a:prstGeom prst="line">
            <a:avLst/>
          </a:prstGeom>
          <a:noFill/>
          <a:ln w="19050">
            <a:solidFill>
              <a:schemeClr val="tx1"/>
            </a:solidFill>
            <a:round/>
            <a:headEnd/>
            <a:tailEnd/>
          </a:ln>
          <a:effectLst/>
        </p:spPr>
        <p:txBody>
          <a:bodyPr/>
          <a:lstStyle/>
          <a:p>
            <a:endParaRPr lang="en-US" sz="1600"/>
          </a:p>
        </p:txBody>
      </p:sp>
      <p:sp>
        <p:nvSpPr>
          <p:cNvPr id="7239" name="Rectangle 71"/>
          <p:cNvSpPr>
            <a:spLocks noChangeArrowheads="1"/>
          </p:cNvSpPr>
          <p:nvPr/>
        </p:nvSpPr>
        <p:spPr bwMode="auto">
          <a:xfrm>
            <a:off x="6073651" y="2493844"/>
            <a:ext cx="771496" cy="2363972"/>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7240" name="Line 72"/>
          <p:cNvSpPr>
            <a:spLocks noChangeShapeType="1"/>
          </p:cNvSpPr>
          <p:nvPr/>
        </p:nvSpPr>
        <p:spPr bwMode="auto">
          <a:xfrm flipV="1">
            <a:off x="2133600" y="1565222"/>
            <a:ext cx="762000" cy="232574"/>
          </a:xfrm>
          <a:prstGeom prst="line">
            <a:avLst/>
          </a:prstGeom>
          <a:noFill/>
          <a:ln w="19050">
            <a:solidFill>
              <a:schemeClr val="tx1"/>
            </a:solidFill>
            <a:round/>
            <a:headEnd/>
            <a:tailEnd/>
          </a:ln>
          <a:effectLst/>
        </p:spPr>
        <p:txBody>
          <a:bodyPr/>
          <a:lstStyle/>
          <a:p>
            <a:endParaRPr lang="en-US" sz="1600"/>
          </a:p>
        </p:txBody>
      </p:sp>
      <p:sp>
        <p:nvSpPr>
          <p:cNvPr id="65" name="Rectangle 71"/>
          <p:cNvSpPr>
            <a:spLocks noChangeArrowheads="1"/>
          </p:cNvSpPr>
          <p:nvPr/>
        </p:nvSpPr>
        <p:spPr bwMode="auto">
          <a:xfrm>
            <a:off x="2590800" y="914400"/>
            <a:ext cx="2971800" cy="533400"/>
          </a:xfrm>
          <a:prstGeom prst="rect">
            <a:avLst/>
          </a:prstGeom>
          <a:noFill/>
          <a:ln w="12700">
            <a:solidFill>
              <a:schemeClr val="tx1"/>
            </a:solidFill>
            <a:prstDash val="dash"/>
            <a:miter lim="800000"/>
            <a:headEnd/>
            <a:tailEnd/>
          </a:ln>
          <a:effectLst/>
        </p:spPr>
        <p:txBody>
          <a:bodyPr wrap="none" anchor="ctr"/>
          <a:lstStyle/>
          <a:p>
            <a:endParaRPr lang="en-US" sz="1600"/>
          </a:p>
        </p:txBody>
      </p:sp>
      <p:sp>
        <p:nvSpPr>
          <p:cNvPr id="66" name="Text Box 67"/>
          <p:cNvSpPr txBox="1">
            <a:spLocks noChangeArrowheads="1"/>
          </p:cNvSpPr>
          <p:nvPr/>
        </p:nvSpPr>
        <p:spPr bwMode="auto">
          <a:xfrm>
            <a:off x="609600" y="914400"/>
            <a:ext cx="1951175" cy="584775"/>
          </a:xfrm>
          <a:prstGeom prst="rect">
            <a:avLst/>
          </a:prstGeom>
          <a:noFill/>
          <a:ln w="9525">
            <a:noFill/>
            <a:miter lim="800000"/>
            <a:headEnd/>
            <a:tailEnd/>
          </a:ln>
          <a:effectLst/>
        </p:spPr>
        <p:txBody>
          <a:bodyPr wrap="none">
            <a:spAutoFit/>
          </a:bodyPr>
          <a:lstStyle/>
          <a:p>
            <a:r>
              <a:rPr lang="en-US" sz="1600" dirty="0" smtClean="0">
                <a:solidFill>
                  <a:srgbClr val="FFFF00"/>
                </a:solidFill>
              </a:rPr>
              <a:t>Analytical methods </a:t>
            </a:r>
          </a:p>
          <a:p>
            <a:r>
              <a:rPr lang="en-US" sz="1600" dirty="0" smtClean="0">
                <a:solidFill>
                  <a:srgbClr val="FFFF00"/>
                </a:solidFill>
              </a:rPr>
              <a:t>And procedures</a:t>
            </a:r>
            <a:endParaRPr lang="en-US" sz="16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81000" y="228600"/>
            <a:ext cx="7467600" cy="914400"/>
          </a:xfrm>
        </p:spPr>
        <p:txBody>
          <a:bodyPr/>
          <a:lstStyle/>
          <a:p>
            <a:pPr eaLnBrk="1" hangingPunct="1">
              <a:defRPr/>
            </a:pPr>
            <a:r>
              <a:rPr lang="en-US" sz="3600" dirty="0" smtClean="0"/>
              <a:t>Collaborative Dialog: TWOG</a:t>
            </a:r>
          </a:p>
        </p:txBody>
      </p:sp>
      <p:sp>
        <p:nvSpPr>
          <p:cNvPr id="38915" name="Rectangle 3"/>
          <p:cNvSpPr>
            <a:spLocks noGrp="1" noRot="1" noChangeArrowheads="1"/>
          </p:cNvSpPr>
          <p:nvPr>
            <p:ph type="body" idx="1"/>
          </p:nvPr>
        </p:nvSpPr>
        <p:spPr>
          <a:xfrm>
            <a:off x="1219200" y="1219200"/>
            <a:ext cx="4727575" cy="3886200"/>
          </a:xfrm>
        </p:spPr>
        <p:txBody>
          <a:bodyPr/>
          <a:lstStyle/>
          <a:p>
            <a:pPr eaLnBrk="1" hangingPunct="1">
              <a:lnSpc>
                <a:spcPct val="80000"/>
              </a:lnSpc>
              <a:buNone/>
              <a:defRPr/>
            </a:pPr>
            <a:endParaRPr lang="en-US" sz="2000" dirty="0" smtClean="0"/>
          </a:p>
          <a:p>
            <a:pPr eaLnBrk="1" hangingPunct="1">
              <a:lnSpc>
                <a:spcPct val="80000"/>
              </a:lnSpc>
              <a:buFont typeface="Arial" charset="0"/>
              <a:buChar char="►"/>
              <a:defRPr/>
            </a:pPr>
            <a:r>
              <a:rPr lang="en-US" sz="1800" dirty="0" smtClean="0"/>
              <a:t>TACIR</a:t>
            </a:r>
          </a:p>
          <a:p>
            <a:pPr eaLnBrk="1" hangingPunct="1">
              <a:lnSpc>
                <a:spcPct val="80000"/>
              </a:lnSpc>
              <a:buFont typeface="Arial" charset="0"/>
              <a:buChar char="►"/>
              <a:defRPr/>
            </a:pPr>
            <a:r>
              <a:rPr lang="en-US" sz="1800" dirty="0" smtClean="0"/>
              <a:t>USACE</a:t>
            </a:r>
          </a:p>
          <a:p>
            <a:pPr eaLnBrk="1" hangingPunct="1">
              <a:lnSpc>
                <a:spcPct val="80000"/>
              </a:lnSpc>
              <a:buFont typeface="Arial" charset="0"/>
              <a:buChar char="►"/>
              <a:defRPr/>
            </a:pPr>
            <a:r>
              <a:rPr lang="en-US" sz="1800" dirty="0" smtClean="0"/>
              <a:t>USGS</a:t>
            </a:r>
          </a:p>
          <a:p>
            <a:pPr eaLnBrk="1" hangingPunct="1">
              <a:lnSpc>
                <a:spcPct val="80000"/>
              </a:lnSpc>
              <a:buFont typeface="Arial" charset="0"/>
              <a:buChar char="►"/>
              <a:defRPr/>
            </a:pPr>
            <a:r>
              <a:rPr lang="en-US" sz="1800" dirty="0" smtClean="0"/>
              <a:t>TDEC</a:t>
            </a:r>
          </a:p>
          <a:p>
            <a:pPr eaLnBrk="1" hangingPunct="1">
              <a:lnSpc>
                <a:spcPct val="80000"/>
              </a:lnSpc>
              <a:buFont typeface="Arial" charset="0"/>
              <a:buChar char="►"/>
              <a:defRPr/>
            </a:pPr>
            <a:r>
              <a:rPr lang="en-US" sz="1800" dirty="0" smtClean="0"/>
              <a:t>TDEC-WPC </a:t>
            </a:r>
          </a:p>
          <a:p>
            <a:pPr eaLnBrk="1" hangingPunct="1">
              <a:lnSpc>
                <a:spcPct val="80000"/>
              </a:lnSpc>
              <a:buFont typeface="Arial" charset="0"/>
              <a:buChar char="►"/>
              <a:defRPr/>
            </a:pPr>
            <a:r>
              <a:rPr lang="en-US" sz="1800" dirty="0" smtClean="0"/>
              <a:t>TDEC-DWS</a:t>
            </a:r>
          </a:p>
          <a:p>
            <a:pPr eaLnBrk="1" hangingPunct="1">
              <a:lnSpc>
                <a:spcPct val="80000"/>
              </a:lnSpc>
              <a:buFont typeface="Arial" charset="0"/>
              <a:buChar char="►"/>
              <a:defRPr/>
            </a:pPr>
            <a:r>
              <a:rPr lang="en-US" sz="1800" dirty="0" smtClean="0"/>
              <a:t>TAUD</a:t>
            </a:r>
          </a:p>
          <a:p>
            <a:pPr eaLnBrk="1" hangingPunct="1">
              <a:lnSpc>
                <a:spcPct val="80000"/>
              </a:lnSpc>
              <a:buFont typeface="Arial" charset="0"/>
              <a:buChar char="►"/>
              <a:defRPr/>
            </a:pPr>
            <a:r>
              <a:rPr lang="en-US" sz="1800" dirty="0" smtClean="0"/>
              <a:t>TWRA</a:t>
            </a:r>
          </a:p>
          <a:p>
            <a:pPr eaLnBrk="1" hangingPunct="1">
              <a:lnSpc>
                <a:spcPct val="80000"/>
              </a:lnSpc>
              <a:buFont typeface="Arial" charset="0"/>
              <a:buChar char="►"/>
              <a:defRPr/>
            </a:pPr>
            <a:r>
              <a:rPr lang="en-US" sz="1800" dirty="0" smtClean="0"/>
              <a:t>TNC</a:t>
            </a:r>
          </a:p>
          <a:p>
            <a:pPr eaLnBrk="1" hangingPunct="1">
              <a:lnSpc>
                <a:spcPct val="80000"/>
              </a:lnSpc>
              <a:buFont typeface="Arial" charset="0"/>
              <a:buChar char="►"/>
              <a:defRPr/>
            </a:pPr>
            <a:r>
              <a:rPr lang="en-US" sz="1800" dirty="0" smtClean="0"/>
              <a:t>TTU</a:t>
            </a:r>
          </a:p>
          <a:p>
            <a:pPr eaLnBrk="1" hangingPunct="1">
              <a:lnSpc>
                <a:spcPct val="80000"/>
              </a:lnSpc>
              <a:buFont typeface="Arial" charset="0"/>
              <a:buChar char="►"/>
              <a:defRPr/>
            </a:pPr>
            <a:r>
              <a:rPr lang="en-US" sz="1800" dirty="0" smtClean="0"/>
              <a:t>DRA</a:t>
            </a:r>
          </a:p>
          <a:p>
            <a:pPr eaLnBrk="1" hangingPunct="1">
              <a:lnSpc>
                <a:spcPct val="80000"/>
              </a:lnSpc>
              <a:buFont typeface="Arial" charset="0"/>
              <a:buChar char="►"/>
              <a:defRPr/>
            </a:pPr>
            <a:r>
              <a:rPr lang="en-US" sz="1800" dirty="0" smtClean="0"/>
              <a:t>HVUD</a:t>
            </a:r>
          </a:p>
          <a:p>
            <a:pPr eaLnBrk="1" hangingPunct="1">
              <a:lnSpc>
                <a:spcPct val="80000"/>
              </a:lnSpc>
              <a:buFont typeface="Arial" charset="0"/>
              <a:buChar char="►"/>
              <a:defRPr/>
            </a:pPr>
            <a:r>
              <a:rPr lang="en-US" sz="1800" dirty="0" smtClean="0"/>
              <a:t>UT</a:t>
            </a:r>
          </a:p>
          <a:p>
            <a:pPr eaLnBrk="1" hangingPunct="1">
              <a:lnSpc>
                <a:spcPct val="80000"/>
              </a:lnSpc>
              <a:buFont typeface="Arial" charset="0"/>
              <a:buChar char="►"/>
              <a:defRPr/>
            </a:pPr>
            <a:r>
              <a:rPr lang="en-US" sz="1800" dirty="0" smtClean="0"/>
              <a:t>Land Trust for Tennessee</a:t>
            </a:r>
          </a:p>
          <a:p>
            <a:pPr eaLnBrk="1" hangingPunct="1">
              <a:lnSpc>
                <a:spcPct val="80000"/>
              </a:lnSpc>
              <a:buFont typeface="Arial" charset="0"/>
              <a:buChar char="►"/>
              <a:defRPr/>
            </a:pPr>
            <a:r>
              <a:rPr lang="en-US" sz="1800" dirty="0" smtClean="0"/>
              <a:t>Municipal Governments and utilities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334000" cy="1143000"/>
          </a:xfrm>
        </p:spPr>
        <p:txBody>
          <a:bodyPr/>
          <a:lstStyle/>
          <a:p>
            <a:r>
              <a:rPr lang="en-US" dirty="0" smtClean="0"/>
              <a:t>Recurring Themes: </a:t>
            </a:r>
            <a:endParaRPr lang="en-US" dirty="0"/>
          </a:p>
        </p:txBody>
      </p:sp>
      <p:sp>
        <p:nvSpPr>
          <p:cNvPr id="3" name="Content Placeholder 2"/>
          <p:cNvSpPr>
            <a:spLocks noGrp="1"/>
          </p:cNvSpPr>
          <p:nvPr>
            <p:ph idx="1"/>
          </p:nvPr>
        </p:nvSpPr>
        <p:spPr>
          <a:xfrm>
            <a:off x="1524000" y="1600201"/>
            <a:ext cx="6632575" cy="3505200"/>
          </a:xfrm>
        </p:spPr>
        <p:txBody>
          <a:bodyPr/>
          <a:lstStyle/>
          <a:p>
            <a:r>
              <a:rPr lang="en-US" dirty="0" smtClean="0"/>
              <a:t>Reasons for regional planning</a:t>
            </a:r>
          </a:p>
          <a:p>
            <a:r>
              <a:rPr lang="en-US" dirty="0" smtClean="0"/>
              <a:t>The nature of a good plan</a:t>
            </a:r>
          </a:p>
          <a:p>
            <a:r>
              <a:rPr lang="en-US" dirty="0" smtClean="0"/>
              <a:t>Necessary support</a:t>
            </a:r>
          </a:p>
          <a:p>
            <a:r>
              <a:rPr lang="en-US" dirty="0" smtClean="0"/>
              <a:t>Good practice</a:t>
            </a:r>
          </a:p>
          <a:p>
            <a:r>
              <a:rPr lang="en-US" dirty="0" smtClean="0"/>
              <a:t>State-wide application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Clr>
                <a:srgbClr val="FFFF00"/>
              </a:buClr>
              <a:buSzPct val="100000"/>
              <a:buFont typeface="+mj-lt"/>
              <a:buAutoNum type="arabicPeriod" startAt="2"/>
            </a:pPr>
            <a:r>
              <a:rPr lang="en-US" sz="2800" dirty="0" smtClean="0"/>
              <a:t>Growing interrelations among users demand that water-supply and drought-management plans address the needs of multiple interests within regions and watersheds and foster greater collaboration among local, state, and federal authorities… </a:t>
            </a:r>
          </a:p>
          <a:p>
            <a:pPr>
              <a:buNone/>
            </a:pPr>
            <a:endParaRPr lang="en-US" sz="2400" dirty="0" smtClean="0"/>
          </a:p>
          <a:p>
            <a:pPr>
              <a:buNone/>
            </a:pPr>
            <a:endParaRPr lang="en-US" sz="2400" dirty="0" smtClean="0"/>
          </a:p>
          <a:p>
            <a:endParaRPr lang="en-US" dirty="0"/>
          </a:p>
        </p:txBody>
      </p:sp>
      <p:sp>
        <p:nvSpPr>
          <p:cNvPr id="5" name="Title 1"/>
          <p:cNvSpPr>
            <a:spLocks noGrp="1"/>
          </p:cNvSpPr>
          <p:nvPr>
            <p:ph type="title"/>
          </p:nvPr>
        </p:nvSpPr>
        <p:spPr>
          <a:xfrm>
            <a:off x="304800" y="457200"/>
            <a:ext cx="8153400" cy="609600"/>
          </a:xfrm>
        </p:spPr>
        <p:txBody>
          <a:bodyPr/>
          <a:lstStyle/>
          <a:p>
            <a:r>
              <a:rPr lang="en-US" sz="4000" dirty="0" smtClean="0"/>
              <a:t>Reasons for regional planning</a:t>
            </a:r>
          </a:p>
        </p:txBody>
      </p:sp>
      <p:pic>
        <p:nvPicPr>
          <p:cNvPr id="4" name="Picture 2" descr="IMG_1453"/>
          <p:cNvPicPr>
            <a:picLocks noChangeAspect="1" noChangeArrowheads="1"/>
          </p:cNvPicPr>
          <p:nvPr/>
        </p:nvPicPr>
        <p:blipFill>
          <a:blip r:embed="rId2" cstate="print"/>
          <a:srcRect/>
          <a:stretch>
            <a:fillRect/>
          </a:stretch>
        </p:blipFill>
        <p:spPr bwMode="auto">
          <a:xfrm>
            <a:off x="5105400" y="4114800"/>
            <a:ext cx="3810000" cy="2528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53400" cy="609600"/>
          </a:xfrm>
        </p:spPr>
        <p:txBody>
          <a:bodyPr/>
          <a:lstStyle/>
          <a:p>
            <a:r>
              <a:rPr lang="en-US" sz="4000" dirty="0" smtClean="0"/>
              <a:t>Reasons for regional planning</a:t>
            </a:r>
          </a:p>
        </p:txBody>
      </p:sp>
      <p:sp>
        <p:nvSpPr>
          <p:cNvPr id="3" name="Content Placeholder 2"/>
          <p:cNvSpPr>
            <a:spLocks noGrp="1"/>
          </p:cNvSpPr>
          <p:nvPr>
            <p:ph idx="1"/>
          </p:nvPr>
        </p:nvSpPr>
        <p:spPr/>
        <p:txBody>
          <a:bodyPr/>
          <a:lstStyle/>
          <a:p>
            <a:pPr marL="548640" indent="-514350">
              <a:buClr>
                <a:srgbClr val="FFFF00"/>
              </a:buClr>
              <a:buSzPct val="100000"/>
              <a:buFont typeface="+mj-lt"/>
              <a:buAutoNum type="arabicPeriod"/>
            </a:pPr>
            <a:r>
              <a:rPr lang="en-US" sz="2800" dirty="0" smtClean="0"/>
              <a:t>Clean and reliable drinking water is vital to the State’s economic well-being and the health of its citizens…</a:t>
            </a:r>
            <a:endParaRPr lang="en-US" sz="2800" dirty="0"/>
          </a:p>
        </p:txBody>
      </p:sp>
      <p:pic>
        <p:nvPicPr>
          <p:cNvPr id="4" name="Picture 4"/>
          <p:cNvPicPr>
            <a:picLocks noChangeAspect="1" noChangeArrowheads="1"/>
          </p:cNvPicPr>
          <p:nvPr/>
        </p:nvPicPr>
        <p:blipFill>
          <a:blip r:embed="rId2" cstate="print"/>
          <a:srcRect/>
          <a:stretch>
            <a:fillRect/>
          </a:stretch>
        </p:blipFill>
        <p:spPr bwMode="auto">
          <a:xfrm>
            <a:off x="5867400" y="4343400"/>
            <a:ext cx="2486624" cy="1905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662</TotalTime>
  <Words>633</Words>
  <Application>Microsoft Office PowerPoint</Application>
  <PresentationFormat>On-screen Show (4:3)</PresentationFormat>
  <Paragraphs>117</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Compass</vt:lpstr>
      <vt:lpstr>Photo Editor Photo</vt:lpstr>
      <vt:lpstr>Tennessee Regional Water-Supply Planning: General Observations and Conclusions</vt:lpstr>
      <vt:lpstr>Water Supply Planning</vt:lpstr>
      <vt:lpstr>Water Supply Planning Pilots: designing a process</vt:lpstr>
      <vt:lpstr>Identifying Gaps</vt:lpstr>
      <vt:lpstr>Two Outcomes</vt:lpstr>
      <vt:lpstr>Collaborative Dialog: TWOG</vt:lpstr>
      <vt:lpstr>Recurring Themes: </vt:lpstr>
      <vt:lpstr>Reasons for regional planning</vt:lpstr>
      <vt:lpstr>Reasons for regional planning</vt:lpstr>
      <vt:lpstr>The nature of a good plan</vt:lpstr>
      <vt:lpstr>The nature of a good plan</vt:lpstr>
      <vt:lpstr>The nature of a good plan</vt:lpstr>
      <vt:lpstr>Necessary support</vt:lpstr>
      <vt:lpstr>Necessary support</vt:lpstr>
      <vt:lpstr>Good practice</vt:lpstr>
      <vt:lpstr>Good practice</vt:lpstr>
      <vt:lpstr>Good practice</vt:lpstr>
      <vt:lpstr>Slide 18</vt:lpstr>
      <vt:lpstr>State-wide application</vt:lpstr>
      <vt:lpstr>Next Steps</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wsgain</dc:creator>
  <cp:lastModifiedBy> Kerri Courtney</cp:lastModifiedBy>
  <cp:revision>62</cp:revision>
  <dcterms:created xsi:type="dcterms:W3CDTF">2009-07-09T20:05:23Z</dcterms:created>
  <dcterms:modified xsi:type="dcterms:W3CDTF">2011-02-04T17:12:21Z</dcterms:modified>
</cp:coreProperties>
</file>