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71" r:id="rId6"/>
    <p:sldId id="265" r:id="rId7"/>
    <p:sldId id="266" r:id="rId8"/>
    <p:sldId id="268" r:id="rId9"/>
    <p:sldId id="259" r:id="rId10"/>
    <p:sldId id="263" r:id="rId11"/>
    <p:sldId id="264" r:id="rId12"/>
    <p:sldId id="261" r:id="rId13"/>
    <p:sldId id="262" r:id="rId14"/>
    <p:sldId id="260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64731B-EAC5-4B1E-83C7-4D636FA07A4F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A2F6BC-5AA8-459D-B552-D9F90F19D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2706-DB04-4450-931F-4EA399AE7745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BEB3-4B8F-4BB5-9771-0F060DE6C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207FF-0DFE-464E-A7B5-08D49A6832DA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9D99E-F11B-4AA5-AE10-BF5B3809F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5A1C-F40C-4248-BCD4-CED9DB886045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1A9EC-DBB2-4BFE-8FE3-1B56D2AD12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1157E1-66DE-4C1C-BE1E-01FF74F3E07F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8977A5-4278-4B40-8D71-2B0990ED65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048011-4C4C-4DCC-B05A-0DF59BD785AD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A8B06-C8C8-4EC2-AFDF-DB98320D8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93210D-8F17-4DAA-9F35-386CEB9BBC8A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AC5876-9EA7-4E72-AD46-934A6AB96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3363C-ADD7-4017-A3D3-119AC7637D55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70168C-8A4A-4A87-821F-8D7A220B97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7F02-C0C3-45B8-A56D-EF75DBEE055F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E208-BFEF-4549-B204-5DC411717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D1FEB0-8F11-4AE3-9E21-D546E5320768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F12FB6-B554-47FE-A533-929D18FC71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DE1A3C-F519-41EB-92A9-7BAB607533F2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0445F9-62FA-448A-885E-A7864BC36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ACE03B-B6E5-406E-9B3F-9B6E87D6379C}" type="datetimeFigureOut">
              <a:rPr lang="en-US"/>
              <a:pPr>
                <a:defRPr/>
              </a:pPr>
              <a:t>2/4/2011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5DD560C-A593-4A8F-8DC8-2BEA3A3670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tn.us/tacir/" TargetMode="External"/><Relationship Id="rId2" Type="http://schemas.openxmlformats.org/officeDocument/2006/relationships/hyperlink" Target="http://www.mtsu.edu/ber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Update: Tennessee’s Economic Recovery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48600" cy="1646238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200" smtClean="0"/>
              <a:t>David A. Penn</a:t>
            </a:r>
          </a:p>
          <a:p>
            <a:pPr marR="0">
              <a:lnSpc>
                <a:spcPct val="80000"/>
              </a:lnSpc>
            </a:pPr>
            <a:r>
              <a:rPr lang="en-US" sz="2200" smtClean="0"/>
              <a:t>Director and Associate Professor</a:t>
            </a:r>
          </a:p>
          <a:p>
            <a:pPr marR="0">
              <a:lnSpc>
                <a:spcPct val="80000"/>
              </a:lnSpc>
            </a:pPr>
            <a:r>
              <a:rPr lang="en-US" sz="2200" smtClean="0"/>
              <a:t>Jennings A Jones College of Business </a:t>
            </a:r>
          </a:p>
          <a:p>
            <a:pPr marR="0">
              <a:lnSpc>
                <a:spcPct val="80000"/>
              </a:lnSpc>
            </a:pPr>
            <a:r>
              <a:rPr lang="en-US" sz="2200" smtClean="0"/>
              <a:t>Middle Tennessee State University</a:t>
            </a:r>
          </a:p>
          <a:p>
            <a:pPr marR="0">
              <a:lnSpc>
                <a:spcPct val="80000"/>
              </a:lnSpc>
            </a:pPr>
            <a:r>
              <a:rPr lang="en-US" sz="2200" smtClean="0"/>
              <a:t>dpenn@mtsu.edu</a:t>
            </a:r>
          </a:p>
          <a:p>
            <a:pPr marR="0">
              <a:lnSpc>
                <a:spcPct val="80000"/>
              </a:lnSpc>
            </a:pPr>
            <a:endParaRPr lang="en-US" sz="2200" smtClean="0"/>
          </a:p>
          <a:p>
            <a:pPr marR="0">
              <a:lnSpc>
                <a:spcPct val="80000"/>
              </a:lnSpc>
            </a:pP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Manufacturing employment picking up modestly following years of decline.</a:t>
            </a:r>
          </a:p>
          <a:p>
            <a:r>
              <a:rPr lang="en-US" smtClean="0"/>
              <a:t>Nationally, the manufacturing sector has grown for 18 straight months.</a:t>
            </a:r>
          </a:p>
          <a:p>
            <a:r>
              <a:rPr lang="en-US" smtClean="0"/>
              <a:t>Retail trade and wholesale trade employment on the rise, consistent with growing consumer spending.</a:t>
            </a:r>
          </a:p>
          <a:p>
            <a:r>
              <a:rPr lang="en-US" smtClean="0"/>
              <a:t>Biggest job gains in Professional and Business Services due to increased temporary help hiring.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Employment by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Continuing job losses in Information (newspapers, publishing, music recording) and Financial Activities (banking, real estate).</a:t>
            </a:r>
          </a:p>
          <a:p>
            <a:r>
              <a:rPr lang="en-US" smtClean="0"/>
              <a:t>Government likely to experience job losses after July 1.</a:t>
            </a:r>
          </a:p>
          <a:p>
            <a:r>
              <a:rPr lang="en-US" smtClean="0"/>
              <a:t>Overall, much better job picture than a year ago.</a:t>
            </a:r>
          </a:p>
          <a:p>
            <a:r>
              <a:rPr lang="en-US" smtClean="0"/>
              <a:t>And not bad compared with the year prior to the recession (2007).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Employment by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Employment growth by industry: year ago</a:t>
            </a:r>
            <a:endParaRPr lang="en-US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1935163"/>
            <a:ext cx="874871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Employment growth by industry: 2007</a:t>
            </a:r>
            <a:endParaRPr lang="en-US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1752600"/>
            <a:ext cx="86153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Housing prices still on the decline in Tennessee, down 1.2% over the year (3</a:t>
            </a:r>
            <a:r>
              <a:rPr lang="en-US" baseline="30000" smtClean="0"/>
              <a:t>rd</a:t>
            </a:r>
            <a:r>
              <a:rPr lang="en-US" smtClean="0"/>
              <a:t> quarter 2010).</a:t>
            </a:r>
          </a:p>
          <a:p>
            <a:r>
              <a:rPr lang="en-US" smtClean="0"/>
              <a:t>Prices are rising in Clarksville MSA and Johnson City MSA, and are even in the Chattanooga MSA.</a:t>
            </a:r>
          </a:p>
          <a:p>
            <a:r>
              <a:rPr lang="en-US" smtClean="0"/>
              <a:t>Stable housing prices are a must for the beginning of a housing recovery.</a:t>
            </a:r>
          </a:p>
          <a:p>
            <a:r>
              <a:rPr lang="en-US" smtClean="0"/>
              <a:t>Refer to our </a:t>
            </a:r>
            <a:r>
              <a:rPr lang="en-US" i="1" smtClean="0"/>
              <a:t>Housing Market Report </a:t>
            </a:r>
            <a:r>
              <a:rPr lang="en-US" smtClean="0"/>
              <a:t>for more detail.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Housing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Sales tax collections </a:t>
            </a:r>
            <a:br>
              <a:rPr lang="en-US" dirty="0" smtClean="0"/>
            </a:br>
            <a:r>
              <a:rPr lang="en-US" sz="3600" dirty="0" smtClean="0"/>
              <a:t>(seasonally adjusted)</a:t>
            </a:r>
            <a:endParaRPr lang="en-US" sz="3600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6553200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State economy is improving, but progress is slow.</a:t>
            </a:r>
          </a:p>
          <a:p>
            <a:r>
              <a:rPr lang="en-US" smtClean="0"/>
              <a:t>Continued recovery depends on the strength of the U.S. economy.</a:t>
            </a:r>
          </a:p>
          <a:p>
            <a:r>
              <a:rPr lang="en-US" smtClean="0"/>
              <a:t>Manufacturing job growth is encouraging.</a:t>
            </a:r>
          </a:p>
          <a:p>
            <a:r>
              <a:rPr lang="en-US" smtClean="0"/>
              <a:t>Little sign yet of improvement in the housing market.</a:t>
            </a:r>
          </a:p>
          <a:p>
            <a:r>
              <a:rPr lang="en-US" smtClean="0"/>
              <a:t>Recovery is under way, but will require attention for years to come.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www.mtsu.edu/berc</a:t>
            </a:r>
            <a:r>
              <a:rPr lang="en-US" smtClean="0"/>
              <a:t> or</a:t>
            </a:r>
          </a:p>
          <a:p>
            <a:r>
              <a:rPr lang="en-US" smtClean="0">
                <a:hlinkClick r:id="rId3"/>
              </a:rPr>
              <a:t>http://www.state.tn.us/tacir/</a:t>
            </a:r>
            <a:r>
              <a:rPr lang="en-US" smtClean="0"/>
              <a:t>.</a:t>
            </a:r>
          </a:p>
          <a:p>
            <a:r>
              <a:rPr lang="en-US" smtClean="0"/>
              <a:t>Monthly data for the state and all ten metropolitan areas.</a:t>
            </a:r>
          </a:p>
          <a:p>
            <a:r>
              <a:rPr lang="en-US" smtClean="0"/>
              <a:t>Indicators: sales tax, nonfarm employment, unemployment rate, housing construction permits, quarterly housing price indexes.</a:t>
            </a:r>
          </a:p>
          <a:p>
            <a:r>
              <a:rPr lang="en-US" smtClean="0"/>
              <a:t>Coming soon: county data and quarterly briefs for the state and each MSA. 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Tennessee’s Economic Recovery website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Recovery is underway, but the pace is not rapid.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Households are spending more: sales tax collections are on the rise.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Job outlook is improving: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Job growth is positive (but modest).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Unemployment rate is falling, but still very high.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Good job news for some industries.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Housing market remains very weak.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 quick fix for recovery; must be considered a long-term goal.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Economic Recovery Highlights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Current Indicators</a:t>
            </a:r>
            <a:endParaRPr 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54088" y="1447800"/>
            <a:ext cx="7204075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Nonfarm employment growth</a:t>
            </a:r>
            <a:endParaRPr lang="en-US" dirty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754813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Job growth by area</a:t>
            </a:r>
            <a:endParaRPr lang="en-US" dirty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1295400"/>
            <a:ext cx="6035675" cy="442595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Initial claims</a:t>
            </a:r>
            <a:endParaRPr lang="en-US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3" y="1273175"/>
            <a:ext cx="8802687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Initial claims and the unemployment rate</a:t>
            </a:r>
            <a:endParaRPr lang="en-US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802688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Layoffs are much lower than early 2009.</a:t>
            </a:r>
          </a:p>
          <a:p>
            <a:r>
              <a:rPr lang="en-US" smtClean="0"/>
              <a:t>The large decline in initial claims has not pulled down the unemployment rate in proportion.</a:t>
            </a:r>
          </a:p>
          <a:p>
            <a:r>
              <a:rPr lang="en-US" smtClean="0"/>
              <a:t>Employers have curtailed layoffs, but have been slow to hire.</a:t>
            </a:r>
          </a:p>
          <a:p>
            <a:r>
              <a:rPr lang="en-US" smtClean="0"/>
              <a:t>Initial claims have leveled off at about 7,800 per week.</a:t>
            </a:r>
          </a:p>
          <a:p>
            <a:r>
              <a:rPr lang="en-US" smtClean="0"/>
              <a:t>Another 10% decline in claims is consistent with job growth pre-recession.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Employment growth by industry: current</a:t>
            </a:r>
            <a:endParaRPr lang="en-US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839200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</TotalTime>
  <Words>490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Update: Tennessee’s Economic Recovery</vt:lpstr>
      <vt:lpstr>Economic Recovery Highlights</vt:lpstr>
      <vt:lpstr>Current Indicators</vt:lpstr>
      <vt:lpstr>Nonfarm employment growth</vt:lpstr>
      <vt:lpstr>Job growth by area</vt:lpstr>
      <vt:lpstr>Initial claims</vt:lpstr>
      <vt:lpstr>Initial claims and the unemployment rate</vt:lpstr>
      <vt:lpstr>Unemployment</vt:lpstr>
      <vt:lpstr>Employment growth by industry: current</vt:lpstr>
      <vt:lpstr>Employment by industry</vt:lpstr>
      <vt:lpstr>Employment by industry</vt:lpstr>
      <vt:lpstr>Employment growth by industry: year ago</vt:lpstr>
      <vt:lpstr>Employment growth by industry: 2007</vt:lpstr>
      <vt:lpstr>Housing market</vt:lpstr>
      <vt:lpstr>Sales tax collections  (seasonally adjusted)</vt:lpstr>
      <vt:lpstr>Summary</vt:lpstr>
      <vt:lpstr>Tennessee’s Economic Recovery website</vt:lpstr>
    </vt:vector>
  </TitlesOfParts>
  <Company>Middle Tennessee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Update: Tennessee’s Economic Recovery</dc:title>
  <dc:creator>Middle Tennessee State University</dc:creator>
  <cp:lastModifiedBy> Kerri Courtney</cp:lastModifiedBy>
  <cp:revision>30</cp:revision>
  <dcterms:created xsi:type="dcterms:W3CDTF">2011-02-03T16:31:19Z</dcterms:created>
  <dcterms:modified xsi:type="dcterms:W3CDTF">2011-02-04T14:00:29Z</dcterms:modified>
</cp:coreProperties>
</file>