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76" r:id="rId4"/>
  </p:sldMasterIdLst>
  <p:notesMasterIdLst>
    <p:notesMasterId r:id="rId38"/>
  </p:notesMasterIdLst>
  <p:sldIdLst>
    <p:sldId id="482" r:id="rId5"/>
    <p:sldId id="483" r:id="rId6"/>
    <p:sldId id="485" r:id="rId7"/>
    <p:sldId id="486" r:id="rId8"/>
    <p:sldId id="487" r:id="rId9"/>
    <p:sldId id="488" r:id="rId10"/>
    <p:sldId id="522" r:id="rId11"/>
    <p:sldId id="489" r:id="rId12"/>
    <p:sldId id="506" r:id="rId13"/>
    <p:sldId id="494" r:id="rId14"/>
    <p:sldId id="490" r:id="rId15"/>
    <p:sldId id="491" r:id="rId16"/>
    <p:sldId id="492" r:id="rId17"/>
    <p:sldId id="493" r:id="rId18"/>
    <p:sldId id="507" r:id="rId19"/>
    <p:sldId id="496" r:id="rId20"/>
    <p:sldId id="502" r:id="rId21"/>
    <p:sldId id="498" r:id="rId22"/>
    <p:sldId id="509" r:id="rId23"/>
    <p:sldId id="518" r:id="rId24"/>
    <p:sldId id="497" r:id="rId25"/>
    <p:sldId id="513" r:id="rId26"/>
    <p:sldId id="510" r:id="rId27"/>
    <p:sldId id="520" r:id="rId28"/>
    <p:sldId id="511" r:id="rId29"/>
    <p:sldId id="499" r:id="rId30"/>
    <p:sldId id="359" r:id="rId31"/>
    <p:sldId id="515" r:id="rId32"/>
    <p:sldId id="514" r:id="rId33"/>
    <p:sldId id="521" r:id="rId34"/>
    <p:sldId id="265" r:id="rId35"/>
    <p:sldId id="516" r:id="rId36"/>
    <p:sldId id="517" r:id="rId3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A7A2A"/>
    <a:srgbClr val="91CA64"/>
    <a:srgbClr val="AE410A"/>
    <a:srgbClr val="F26724"/>
    <a:srgbClr val="FFFDCA"/>
    <a:srgbClr val="C0480C"/>
    <a:srgbClr val="FF0000"/>
    <a:srgbClr val="FF6D6D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6220" autoAdjust="0"/>
  </p:normalViewPr>
  <p:slideViewPr>
    <p:cSldViewPr snapToGrid="0">
      <p:cViewPr varScale="1">
        <p:scale>
          <a:sx n="111" d="100"/>
          <a:sy n="111" d="100"/>
        </p:scale>
        <p:origin x="936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9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44B3F-A6D3-4CBD-A775-BD49F5862257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90BE4-8E43-426D-83D8-DF44BFA2F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94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0BE4-8E43-426D-83D8-DF44BFA2F0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79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sv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Version 1">
    <p:bg>
      <p:bgPr>
        <a:gradFill>
          <a:gsLst>
            <a:gs pos="0">
              <a:srgbClr val="FFFFFF"/>
            </a:gs>
            <a:gs pos="100000">
              <a:schemeClr val="bg1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1A66F72A-18AF-4086-80D7-541FE48B8C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042" y="367353"/>
            <a:ext cx="2194566" cy="487681"/>
          </a:xfrm>
          <a:prstGeom prst="rect">
            <a:avLst/>
          </a:prstGeom>
        </p:spPr>
      </p:pic>
      <p:sp>
        <p:nvSpPr>
          <p:cNvPr id="11" name="bk object 17">
            <a:extLst>
              <a:ext uri="{FF2B5EF4-FFF2-40B4-BE49-F238E27FC236}">
                <a16:creationId xmlns:a16="http://schemas.microsoft.com/office/drawing/2014/main" id="{18807AC9-75EB-487F-9B97-428A1CC9167F}"/>
              </a:ext>
            </a:extLst>
          </p:cNvPr>
          <p:cNvSpPr/>
          <p:nvPr userDrawn="1"/>
        </p:nvSpPr>
        <p:spPr>
          <a:xfrm rot="10800000">
            <a:off x="7314724" y="0"/>
            <a:ext cx="1829276" cy="6858000"/>
          </a:xfrm>
          <a:custGeom>
            <a:avLst/>
            <a:gdLst/>
            <a:ahLst/>
            <a:cxnLst/>
            <a:rect l="l" t="t" r="r" b="b"/>
            <a:pathLst>
              <a:path w="2439035" h="6858000">
                <a:moveTo>
                  <a:pt x="601052" y="6857999"/>
                </a:moveTo>
                <a:lnTo>
                  <a:pt x="0" y="6857999"/>
                </a:lnTo>
                <a:lnTo>
                  <a:pt x="2" y="965"/>
                </a:lnTo>
                <a:lnTo>
                  <a:pt x="261" y="0"/>
                </a:lnTo>
                <a:lnTo>
                  <a:pt x="2438648" y="0"/>
                </a:lnTo>
                <a:lnTo>
                  <a:pt x="601052" y="6857999"/>
                </a:lnTo>
                <a:close/>
              </a:path>
            </a:pathLst>
          </a:custGeom>
          <a:solidFill>
            <a:srgbClr val="FFC52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76400"/>
            <a:ext cx="5029200" cy="1154162"/>
          </a:xfrm>
        </p:spPr>
        <p:txBody>
          <a:bodyPr wrap="square" lIns="0" anchor="t">
            <a:spAutoFit/>
          </a:bodyPr>
          <a:lstStyle>
            <a:lvl1pPr algn="l">
              <a:lnSpc>
                <a:spcPts val="4500"/>
              </a:lnSpc>
              <a:defRPr sz="4500" b="0" cap="none" spc="-10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8650" y="3914777"/>
            <a:ext cx="5029200" cy="333425"/>
          </a:xfrm>
        </p:spPr>
        <p:txBody>
          <a:bodyPr lIns="0" anchor="t" anchorCtr="0">
            <a:spAutoFit/>
          </a:bodyPr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2800" spc="-50" baseline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628650" y="5382033"/>
            <a:ext cx="5029200" cy="307777"/>
          </a:xfrm>
        </p:spPr>
        <p:txBody>
          <a:bodyPr lIns="0" anchor="t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1400" kern="120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628650" y="5145708"/>
            <a:ext cx="5029200" cy="307777"/>
          </a:xfrm>
        </p:spPr>
        <p:txBody>
          <a:bodyPr lIns="0" anchor="t">
            <a:spAutoFit/>
          </a:bodyPr>
          <a:lstStyle>
            <a:lvl1pPr marL="0" indent="0" algn="l">
              <a:spcAft>
                <a:spcPts val="0"/>
              </a:spcAft>
              <a:buNone/>
              <a:defRPr lang="en-US" sz="26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628650" y="1219201"/>
            <a:ext cx="5029200" cy="307777"/>
          </a:xfrm>
        </p:spPr>
        <p:txBody>
          <a:bodyPr lIns="0" anchor="t" anchorCtr="0">
            <a:spAutoFit/>
          </a:bodyPr>
          <a:lstStyle>
            <a:lvl1pPr marL="0" indent="0" algn="l">
              <a:buNone/>
              <a:defRPr lang="en-US" sz="20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3C53676-5940-4C50-8D90-9E03F51D15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8653" y="4659808"/>
            <a:ext cx="612648" cy="5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0499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3 blocks">
    <p:bg>
      <p:bgPr>
        <a:gradFill flip="none" rotWithShape="1">
          <a:gsLst>
            <a:gs pos="0">
              <a:srgbClr val="FFFFFF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2514602"/>
            <a:ext cx="2194560" cy="1828800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ts val="2200"/>
              </a:lnSpc>
              <a:spcAft>
                <a:spcPts val="1800"/>
              </a:spcAft>
              <a:defRPr sz="1800" i="1">
                <a:solidFill>
                  <a:schemeClr val="bg2"/>
                </a:solidFill>
                <a:latin typeface="+mj-lt"/>
              </a:defRPr>
            </a:lvl1pPr>
            <a:lvl2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2pPr>
            <a:lvl3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3pPr>
            <a:lvl4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4pPr>
            <a:lvl5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85800" y="570158"/>
            <a:ext cx="7772400" cy="487313"/>
          </a:xfrm>
        </p:spPr>
        <p:txBody>
          <a:bodyPr>
            <a:spAutoFit/>
          </a:bodyPr>
          <a:lstStyle>
            <a:lvl1pPr>
              <a:defRPr sz="38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D22D8B-6A85-4471-8276-57EB147413A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474720" y="2514602"/>
            <a:ext cx="2194560" cy="1828800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ts val="2200"/>
              </a:lnSpc>
              <a:spcAft>
                <a:spcPts val="1800"/>
              </a:spcAft>
              <a:defRPr sz="1800" i="1">
                <a:solidFill>
                  <a:schemeClr val="bg2"/>
                </a:solidFill>
                <a:latin typeface="+mj-lt"/>
              </a:defRPr>
            </a:lvl1pPr>
            <a:lvl2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2pPr>
            <a:lvl3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3pPr>
            <a:lvl4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4pPr>
            <a:lvl5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92C34D3-AEB1-4DA1-B90D-7B669206122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263640" y="2514602"/>
            <a:ext cx="2194560" cy="1828800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ts val="2200"/>
              </a:lnSpc>
              <a:spcAft>
                <a:spcPts val="1800"/>
              </a:spcAft>
              <a:defRPr sz="1800" i="1">
                <a:solidFill>
                  <a:schemeClr val="bg2"/>
                </a:solidFill>
                <a:latin typeface="+mj-lt"/>
              </a:defRPr>
            </a:lvl1pPr>
            <a:lvl2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2pPr>
            <a:lvl3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3pPr>
            <a:lvl4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4pPr>
            <a:lvl5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96E8958-F8D3-460D-B57B-1D6784821C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1191408"/>
            <a:ext cx="7772400" cy="307777"/>
          </a:xfrm>
        </p:spPr>
        <p:txBody>
          <a:bodyPr wrap="square">
            <a:spAutoFit/>
          </a:bodyPr>
          <a:lstStyle>
            <a:lvl1pPr algn="ctr">
              <a:defRPr sz="1650" b="1" spc="225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6589D2E-8DFE-4834-BBA3-45CC08A51B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378" y="6287842"/>
            <a:ext cx="2377440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Tennessee Department of Transportation I-24 CM/GC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67DE6F9-A953-4523-8EE5-22682C6B0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39264" y="6287842"/>
            <a:ext cx="2133600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fld id="{CD32D68A-4CCD-4BC6-BB85-07DC57BBB2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229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4 blocks">
    <p:bg>
      <p:bgPr>
        <a:gradFill flip="none" rotWithShape="1">
          <a:gsLst>
            <a:gs pos="0">
              <a:srgbClr val="FFFFFF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0521CD8-F08A-49A8-B572-CBE15D14C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6250" y="2514601"/>
            <a:ext cx="1885950" cy="2743200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ts val="2000"/>
              </a:lnSpc>
              <a:spcAft>
                <a:spcPts val="1800"/>
              </a:spcAft>
              <a:defRPr sz="1800" i="0">
                <a:solidFill>
                  <a:schemeClr val="bg2"/>
                </a:solidFill>
                <a:latin typeface="+mj-lt"/>
              </a:defRPr>
            </a:lvl1pPr>
            <a:lvl2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2pPr>
            <a:lvl3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3pPr>
            <a:lvl4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4pPr>
            <a:lvl5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85800" y="570158"/>
            <a:ext cx="7772400" cy="487313"/>
          </a:xfrm>
        </p:spPr>
        <p:txBody>
          <a:bodyPr>
            <a:spAutoFit/>
          </a:bodyPr>
          <a:lstStyle>
            <a:lvl1pPr>
              <a:defRPr sz="38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7564EC-8799-4A9D-8618-7E729D752FC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578100" y="2514601"/>
            <a:ext cx="1885950" cy="2743200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ts val="2000"/>
              </a:lnSpc>
              <a:spcAft>
                <a:spcPts val="1800"/>
              </a:spcAft>
              <a:defRPr sz="1800" i="0">
                <a:solidFill>
                  <a:schemeClr val="bg2"/>
                </a:solidFill>
                <a:latin typeface="+mj-lt"/>
              </a:defRPr>
            </a:lvl1pPr>
            <a:lvl2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2pPr>
            <a:lvl3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3pPr>
            <a:lvl4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4pPr>
            <a:lvl5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E77A0FA-0CB7-40A9-AEED-3E5FECC02C9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781800" y="2514601"/>
            <a:ext cx="1885950" cy="2743200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ts val="2000"/>
              </a:lnSpc>
              <a:spcAft>
                <a:spcPts val="1800"/>
              </a:spcAft>
              <a:defRPr sz="1800" i="0">
                <a:solidFill>
                  <a:schemeClr val="bg2"/>
                </a:solidFill>
                <a:latin typeface="+mj-lt"/>
              </a:defRPr>
            </a:lvl1pPr>
            <a:lvl2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2pPr>
            <a:lvl3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3pPr>
            <a:lvl4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4pPr>
            <a:lvl5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3DC082D-7ED4-4341-8FBF-0B99CCDDE2C6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79950" y="2514601"/>
            <a:ext cx="1885950" cy="2743200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ts val="2000"/>
              </a:lnSpc>
              <a:spcAft>
                <a:spcPts val="1800"/>
              </a:spcAft>
              <a:defRPr sz="1800" i="0">
                <a:solidFill>
                  <a:schemeClr val="bg2"/>
                </a:solidFill>
                <a:latin typeface="+mj-lt"/>
              </a:defRPr>
            </a:lvl1pPr>
            <a:lvl2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2pPr>
            <a:lvl3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3pPr>
            <a:lvl4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4pPr>
            <a:lvl5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3F81BE5-E82C-490C-8287-C4591519A1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1191408"/>
            <a:ext cx="7772400" cy="307777"/>
          </a:xfrm>
        </p:spPr>
        <p:txBody>
          <a:bodyPr wrap="square">
            <a:spAutoFit/>
          </a:bodyPr>
          <a:lstStyle>
            <a:lvl1pPr algn="ctr">
              <a:defRPr sz="1650" b="1" spc="225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20F23A9-08AB-4961-94BF-7633A0FECA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378" y="6287842"/>
            <a:ext cx="2377440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Tennessee Department of Transportation I-24 CM/GC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E046F64-9590-426F-AD55-79031ADFF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39264" y="6287842"/>
            <a:ext cx="2133600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fld id="{CD32D68A-4CCD-4BC6-BB85-07DC57BBB2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059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6 blocks">
    <p:bg>
      <p:bgPr>
        <a:gradFill flip="none" rotWithShape="1">
          <a:gsLst>
            <a:gs pos="0">
              <a:srgbClr val="FFFFFF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0521CD8-F08A-49A8-B572-CBE15D14C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5760" y="2514601"/>
            <a:ext cx="1280160" cy="2743200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defRPr sz="1600" i="0">
                <a:solidFill>
                  <a:schemeClr val="bg2"/>
                </a:solidFill>
                <a:latin typeface="+mj-lt"/>
              </a:defRPr>
            </a:lvl1pPr>
            <a:lvl2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2pPr>
            <a:lvl3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3pPr>
            <a:lvl4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4pPr>
            <a:lvl5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85800" y="570158"/>
            <a:ext cx="7772400" cy="487313"/>
          </a:xfrm>
        </p:spPr>
        <p:txBody>
          <a:bodyPr>
            <a:spAutoFit/>
          </a:bodyPr>
          <a:lstStyle>
            <a:lvl1pPr>
              <a:defRPr sz="38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7564EC-8799-4A9D-8618-7E729D752FC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792224" y="2514601"/>
            <a:ext cx="1280160" cy="2743200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defRPr sz="1600" i="0">
                <a:solidFill>
                  <a:schemeClr val="bg2"/>
                </a:solidFill>
                <a:latin typeface="+mj-lt"/>
              </a:defRPr>
            </a:lvl1pPr>
            <a:lvl2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2pPr>
            <a:lvl3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3pPr>
            <a:lvl4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4pPr>
            <a:lvl5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E77A0FA-0CB7-40A9-AEED-3E5FECC02C9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498080" y="2514601"/>
            <a:ext cx="1280160" cy="2743200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defRPr sz="1600" i="0">
                <a:solidFill>
                  <a:schemeClr val="bg2"/>
                </a:solidFill>
                <a:latin typeface="+mj-lt"/>
              </a:defRPr>
            </a:lvl1pPr>
            <a:lvl2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2pPr>
            <a:lvl3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3pPr>
            <a:lvl4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4pPr>
            <a:lvl5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3DC082D-7ED4-4341-8FBF-0B99CCDDE2C6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45152" y="2514601"/>
            <a:ext cx="1280160" cy="2743200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defRPr sz="1600" i="0">
                <a:solidFill>
                  <a:schemeClr val="bg2"/>
                </a:solidFill>
                <a:latin typeface="+mj-lt"/>
              </a:defRPr>
            </a:lvl1pPr>
            <a:lvl2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2pPr>
            <a:lvl3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3pPr>
            <a:lvl4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4pPr>
            <a:lvl5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3F81BE5-E82C-490C-8287-C4591519A1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1191408"/>
            <a:ext cx="7772400" cy="307777"/>
          </a:xfrm>
        </p:spPr>
        <p:txBody>
          <a:bodyPr wrap="square">
            <a:spAutoFit/>
          </a:bodyPr>
          <a:lstStyle>
            <a:lvl1pPr algn="ctr">
              <a:defRPr sz="1650" b="1" spc="225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0EB6834-E0AB-46CC-85AA-1BCA990C844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218688" y="2514601"/>
            <a:ext cx="1280160" cy="2743200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defRPr sz="1600" i="0">
                <a:solidFill>
                  <a:schemeClr val="bg2"/>
                </a:solidFill>
                <a:latin typeface="+mj-lt"/>
              </a:defRPr>
            </a:lvl1pPr>
            <a:lvl2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2pPr>
            <a:lvl3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3pPr>
            <a:lvl4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4pPr>
            <a:lvl5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1AB9DA8-EEB1-49F6-974A-F9F906EDD89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071616" y="2514601"/>
            <a:ext cx="1280160" cy="2743200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defRPr sz="1600" i="0">
                <a:solidFill>
                  <a:schemeClr val="bg2"/>
                </a:solidFill>
                <a:latin typeface="+mj-lt"/>
              </a:defRPr>
            </a:lvl1pPr>
            <a:lvl2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2pPr>
            <a:lvl3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3pPr>
            <a:lvl4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4pPr>
            <a:lvl5pPr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432F67C9-67B1-420A-B2CC-3793982552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378" y="6287842"/>
            <a:ext cx="2377440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Tennessee Department of Transportation I-24 CM/GC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C7FB83A-EB96-4120-962B-1A8DD4B10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39264" y="6287842"/>
            <a:ext cx="2133600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fld id="{CD32D68A-4CCD-4BC6-BB85-07DC57BBB2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933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3x2 blocks">
    <p:bg>
      <p:bgPr>
        <a:gradFill flip="none" rotWithShape="1">
          <a:gsLst>
            <a:gs pos="0">
              <a:srgbClr val="FFFFFF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887072"/>
            <a:ext cx="2194560" cy="1828800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defRPr sz="1600" i="0">
                <a:solidFill>
                  <a:schemeClr val="bg2"/>
                </a:solidFill>
                <a:latin typeface="+mj-lt"/>
              </a:defRPr>
            </a:lvl1pPr>
            <a:lvl2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2pPr>
            <a:lvl3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3pPr>
            <a:lvl4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4pPr>
            <a:lvl5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85800" y="570158"/>
            <a:ext cx="7772400" cy="487313"/>
          </a:xfrm>
        </p:spPr>
        <p:txBody>
          <a:bodyPr>
            <a:spAutoFit/>
          </a:bodyPr>
          <a:lstStyle>
            <a:lvl1pPr>
              <a:defRPr sz="38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D22D8B-6A85-4471-8276-57EB147413A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474720" y="1887072"/>
            <a:ext cx="2194560" cy="1828800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defRPr sz="1600" i="0">
                <a:solidFill>
                  <a:schemeClr val="bg2"/>
                </a:solidFill>
                <a:latin typeface="+mj-lt"/>
              </a:defRPr>
            </a:lvl1pPr>
            <a:lvl2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2pPr>
            <a:lvl3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3pPr>
            <a:lvl4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4pPr>
            <a:lvl5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92C34D3-AEB1-4DA1-B90D-7B669206122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263640" y="1887072"/>
            <a:ext cx="2194560" cy="1828800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defRPr sz="1600" i="0">
                <a:solidFill>
                  <a:schemeClr val="bg2"/>
                </a:solidFill>
                <a:latin typeface="+mj-lt"/>
              </a:defRPr>
            </a:lvl1pPr>
            <a:lvl2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2pPr>
            <a:lvl3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3pPr>
            <a:lvl4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4pPr>
            <a:lvl5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96E8958-F8D3-460D-B57B-1D6784821C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1191408"/>
            <a:ext cx="7772400" cy="307777"/>
          </a:xfrm>
        </p:spPr>
        <p:txBody>
          <a:bodyPr wrap="square">
            <a:spAutoFit/>
          </a:bodyPr>
          <a:lstStyle>
            <a:lvl1pPr algn="ctr">
              <a:defRPr sz="1650" b="1" spc="225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40ACE0C-44A7-4F5B-8560-FD680F5A654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85800" y="4103759"/>
            <a:ext cx="2194560" cy="1828800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defRPr sz="1600" i="0">
                <a:solidFill>
                  <a:schemeClr val="bg2"/>
                </a:solidFill>
                <a:latin typeface="+mj-lt"/>
              </a:defRPr>
            </a:lvl1pPr>
            <a:lvl2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2pPr>
            <a:lvl3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3pPr>
            <a:lvl4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4pPr>
            <a:lvl5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A5235FB-D87B-4D07-A7D2-3B3796A2E83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74720" y="4103759"/>
            <a:ext cx="2194560" cy="1828800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defRPr sz="1600" i="0">
                <a:solidFill>
                  <a:schemeClr val="bg2"/>
                </a:solidFill>
                <a:latin typeface="+mj-lt"/>
              </a:defRPr>
            </a:lvl1pPr>
            <a:lvl2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2pPr>
            <a:lvl3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3pPr>
            <a:lvl4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4pPr>
            <a:lvl5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92D728-E18C-48FD-AF60-941254CBC5A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63640" y="4103759"/>
            <a:ext cx="2194560" cy="1828800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defRPr sz="1600" i="0">
                <a:solidFill>
                  <a:schemeClr val="bg2"/>
                </a:solidFill>
                <a:latin typeface="+mj-lt"/>
              </a:defRPr>
            </a:lvl1pPr>
            <a:lvl2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2pPr>
            <a:lvl3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3pPr>
            <a:lvl4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4pPr>
            <a:lvl5pPr algn="ctr">
              <a:spcAft>
                <a:spcPts val="1800"/>
              </a:spcAft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5DC1299-F258-4E67-A76B-F06076B676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378" y="6287842"/>
            <a:ext cx="2377440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Tennessee Department of Transportation I-24 CM/GC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D308DFA-D0AD-470C-A2C0-4C918E491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39264" y="6287842"/>
            <a:ext cx="2133600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fld id="{CD32D68A-4CCD-4BC6-BB85-07DC57BBB2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40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alt">
    <p:bg>
      <p:bgPr>
        <a:gradFill flip="none" rotWithShape="1">
          <a:gsLst>
            <a:gs pos="0">
              <a:srgbClr val="FFFFFF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7BD264-6D39-429B-9B64-AED16FB2B9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1" y="1752601"/>
            <a:ext cx="2798898" cy="2286001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85800" y="570158"/>
            <a:ext cx="7772400" cy="487313"/>
          </a:xfrm>
        </p:spPr>
        <p:txBody>
          <a:bodyPr>
            <a:spAutoFit/>
          </a:bodyPr>
          <a:lstStyle>
            <a:lvl1pPr>
              <a:defRPr sz="38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82AD1C6-2A33-4A55-A5DA-DF48F951DD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5801" y="4269107"/>
            <a:ext cx="2798898" cy="2286001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05D815A1-D062-4816-AF00-8CBA86E74C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51420" y="1752600"/>
            <a:ext cx="4806780" cy="4802507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327DC32-8EC9-4D62-8151-1E61AB0781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1191408"/>
            <a:ext cx="7772400" cy="307777"/>
          </a:xfrm>
        </p:spPr>
        <p:txBody>
          <a:bodyPr wrap="square">
            <a:spAutoFit/>
          </a:bodyPr>
          <a:lstStyle>
            <a:lvl1pPr algn="ctr">
              <a:defRPr sz="1650" b="1" spc="225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B18DF89-3F3E-4BA5-935E-49CDADA2AB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378" y="6287842"/>
            <a:ext cx="2377440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Tennessee Department of Transportation I-24 CM/GC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7D4E046-33DA-414A-A26F-566D3070E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39264" y="6287842"/>
            <a:ext cx="2133600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fld id="{CD32D68A-4CCD-4BC6-BB85-07DC57BBB2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620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295400"/>
            <a:ext cx="9144000" cy="5562600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 anchor="ctr"/>
          <a:lstStyle>
            <a:lvl1pPr>
              <a:lnSpc>
                <a:spcPts val="3400"/>
              </a:lnSpc>
              <a:defRPr sz="38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3F4131-B9FA-465F-B0E1-B8BEC32640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838200"/>
            <a:ext cx="7772400" cy="457200"/>
          </a:xfrm>
        </p:spPr>
        <p:txBody>
          <a:bodyPr anchor="ctr"/>
          <a:lstStyle>
            <a:lvl1pPr algn="ctr">
              <a:lnSpc>
                <a:spcPts val="2000"/>
              </a:lnSpc>
              <a:defRPr sz="2000" i="1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24CF82B-B2AA-4096-BF43-988B49700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378" y="6287842"/>
            <a:ext cx="2377440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Tennessee Department of Transportation I-24 CM/GC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8E1416C-CD37-4FA6-9E2D-CE931C4383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39264" y="6287842"/>
            <a:ext cx="2133600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fld id="{CD32D68A-4CCD-4BC6-BB85-07DC57BBB2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059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Detail">
    <p:bg>
      <p:bgPr>
        <a:gradFill flip="none" rotWithShape="1">
          <a:gsLst>
            <a:gs pos="0">
              <a:srgbClr val="FFFFFF"/>
            </a:gs>
            <a:gs pos="10000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8710" y="2454374"/>
            <a:ext cx="2969514" cy="1461939"/>
          </a:xfrm>
        </p:spPr>
        <p:txBody>
          <a:bodyPr wrap="square" anchor="b" anchorCtr="0">
            <a:spAutoFit/>
          </a:bodyPr>
          <a:lstStyle>
            <a:lvl1pPr algn="l">
              <a:defRPr sz="3800" cap="none" spc="-100" baseline="0">
                <a:ln w="0">
                  <a:noFill/>
                </a:ln>
                <a:solidFill>
                  <a:schemeClr val="tx2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88710" y="4114801"/>
            <a:ext cx="2969514" cy="1000274"/>
          </a:xfrm>
        </p:spPr>
        <p:txBody>
          <a:bodyPr>
            <a:spAutoFit/>
          </a:bodyPr>
          <a:lstStyle>
            <a:lvl1pPr marL="0" indent="0" algn="l">
              <a:lnSpc>
                <a:spcPts val="2600"/>
              </a:lnSpc>
              <a:buNone/>
              <a:defRPr sz="2800" i="1">
                <a:solidFill>
                  <a:schemeClr val="tx2"/>
                </a:solidFill>
                <a:effectLst/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5" name="Top Stroke"/>
          <p:cNvCxnSpPr/>
          <p:nvPr userDrawn="1"/>
        </p:nvCxnSpPr>
        <p:spPr>
          <a:xfrm flipV="1">
            <a:off x="4571999" y="1447800"/>
            <a:ext cx="4" cy="39624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083491" y="1447800"/>
            <a:ext cx="2971800" cy="3962400"/>
          </a:xfrm>
          <a:solidFill>
            <a:schemeClr val="accent5"/>
          </a:solidFill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6FB13C5-9954-483E-B77A-5A3FF00505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378" y="6287842"/>
            <a:ext cx="2377440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Tennessee Department of Transportation I-24 CM/GC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B948F7C-F9E1-4254-8BFE-9336546E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39264" y="6287842"/>
            <a:ext cx="2133600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2"/>
                </a:solidFill>
                <a:latin typeface="+mj-lt"/>
              </a:defRPr>
            </a:lvl1pPr>
          </a:lstStyle>
          <a:p>
            <a:fld id="{CD32D68A-4CCD-4BC6-BB85-07DC57BBB2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063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Detail 2">
    <p:bg>
      <p:bgPr>
        <a:gradFill flip="none" rotWithShape="1">
          <a:gsLst>
            <a:gs pos="0">
              <a:srgbClr val="FFFFFF"/>
            </a:gs>
            <a:gs pos="10000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1999" cy="6858000"/>
          </a:xfrm>
          <a:solidFill>
            <a:schemeClr val="accent5"/>
          </a:solidFill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8710" y="2941687"/>
            <a:ext cx="3538728" cy="974626"/>
          </a:xfrm>
        </p:spPr>
        <p:txBody>
          <a:bodyPr wrap="square" anchor="b" anchorCtr="0">
            <a:spAutoFit/>
          </a:bodyPr>
          <a:lstStyle>
            <a:lvl1pPr algn="l">
              <a:defRPr sz="3800" cap="none" spc="-100" baseline="0">
                <a:ln w="0">
                  <a:noFill/>
                </a:ln>
                <a:solidFill>
                  <a:schemeClr val="tx2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88710" y="4114801"/>
            <a:ext cx="3538728" cy="666849"/>
          </a:xfrm>
        </p:spPr>
        <p:txBody>
          <a:bodyPr>
            <a:spAutoFit/>
          </a:bodyPr>
          <a:lstStyle>
            <a:lvl1pPr marL="0" indent="0" algn="l">
              <a:lnSpc>
                <a:spcPts val="2600"/>
              </a:lnSpc>
              <a:buNone/>
              <a:defRPr sz="2800" i="1">
                <a:solidFill>
                  <a:schemeClr val="tx2"/>
                </a:solidFill>
                <a:effectLst/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215BCEF-2FD6-45C2-A187-132527433F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378" y="6287842"/>
            <a:ext cx="2377440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Tennessee Department of Transportation I-24 CM/GC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9EEFD1-F71D-43E5-AD54-485B409852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39264" y="6287842"/>
            <a:ext cx="2133600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2"/>
                </a:solidFill>
                <a:latin typeface="+mj-lt"/>
              </a:defRPr>
            </a:lvl1pPr>
          </a:lstStyle>
          <a:p>
            <a:fld id="{CD32D68A-4CCD-4BC6-BB85-07DC57BBB2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5248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bg>
      <p:bgPr>
        <a:gradFill flip="none" rotWithShape="1">
          <a:gsLst>
            <a:gs pos="0">
              <a:srgbClr val="FFFFFF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7BD264-6D39-429B-9B64-AED16FB2B9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4350" y="2514601"/>
            <a:ext cx="2571750" cy="2569464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85800" y="570158"/>
            <a:ext cx="7772400" cy="487313"/>
          </a:xfrm>
        </p:spPr>
        <p:txBody>
          <a:bodyPr>
            <a:spAutoFit/>
          </a:bodyPr>
          <a:lstStyle>
            <a:lvl1pPr>
              <a:defRPr sz="38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82AD1C6-2A33-4A55-A5DA-DF48F951DD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6125" y="2514601"/>
            <a:ext cx="2571750" cy="2569464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05D815A1-D062-4816-AF00-8CBA86E74C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57900" y="2514601"/>
            <a:ext cx="2571750" cy="2569464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2450E65-CE86-40EB-8199-B0A062AF0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1191408"/>
            <a:ext cx="7772400" cy="307777"/>
          </a:xfrm>
        </p:spPr>
        <p:txBody>
          <a:bodyPr wrap="square">
            <a:spAutoFit/>
          </a:bodyPr>
          <a:lstStyle>
            <a:lvl1pPr algn="ctr">
              <a:defRPr sz="1650" b="1" spc="225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D7E82E1-4464-459F-B968-63A86568E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378" y="6287842"/>
            <a:ext cx="2377440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Tennessee Department of Transportation I-24 CM/GC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F2144E0-FF72-4A1F-AD17-2BE64160B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39264" y="6287842"/>
            <a:ext cx="2133600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fld id="{CD32D68A-4CCD-4BC6-BB85-07DC57BBB2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09596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k object 17">
            <a:extLst>
              <a:ext uri="{FF2B5EF4-FFF2-40B4-BE49-F238E27FC236}">
                <a16:creationId xmlns:a16="http://schemas.microsoft.com/office/drawing/2014/main" id="{18807AC9-75EB-487F-9B97-428A1CC9167F}"/>
              </a:ext>
            </a:extLst>
          </p:cNvPr>
          <p:cNvSpPr/>
          <p:nvPr userDrawn="1"/>
        </p:nvSpPr>
        <p:spPr>
          <a:xfrm rot="10800000">
            <a:off x="7772401" y="0"/>
            <a:ext cx="1829276" cy="6858000"/>
          </a:xfrm>
          <a:custGeom>
            <a:avLst/>
            <a:gdLst/>
            <a:ahLst/>
            <a:cxnLst/>
            <a:rect l="l" t="t" r="r" b="b"/>
            <a:pathLst>
              <a:path w="2439035" h="6858000">
                <a:moveTo>
                  <a:pt x="601052" y="6857999"/>
                </a:moveTo>
                <a:lnTo>
                  <a:pt x="0" y="6857999"/>
                </a:lnTo>
                <a:lnTo>
                  <a:pt x="2" y="965"/>
                </a:lnTo>
                <a:lnTo>
                  <a:pt x="261" y="0"/>
                </a:lnTo>
                <a:lnTo>
                  <a:pt x="2438648" y="0"/>
                </a:lnTo>
                <a:lnTo>
                  <a:pt x="601052" y="6857999"/>
                </a:lnTo>
                <a:close/>
              </a:path>
            </a:pathLst>
          </a:custGeom>
          <a:solidFill>
            <a:srgbClr val="FFC52F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cxnSp>
        <p:nvCxnSpPr>
          <p:cNvPr id="24" name="Top Stroke" hidden="1"/>
          <p:cNvCxnSpPr/>
          <p:nvPr userDrawn="1"/>
        </p:nvCxnSpPr>
        <p:spPr>
          <a:xfrm>
            <a:off x="914400" y="4419600"/>
            <a:ext cx="5029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85AE58C-36D3-4A87-9FC7-0AFB939806B0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482701" y="5523512"/>
            <a:ext cx="5029200" cy="179536"/>
          </a:xfrm>
        </p:spPr>
        <p:txBody>
          <a:bodyPr lIns="0" anchor="t">
            <a:spAutoFit/>
          </a:bodyPr>
          <a:lstStyle>
            <a:lvl1pPr marL="0" indent="0" algn="r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ED349A3-9F48-41D7-91FE-FB483DB4DB6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547826" y="5145708"/>
            <a:ext cx="5029200" cy="307777"/>
          </a:xfrm>
        </p:spPr>
        <p:txBody>
          <a:bodyPr lIns="0" anchor="t">
            <a:spAutoFit/>
          </a:bodyPr>
          <a:lstStyle>
            <a:lvl1pPr marL="0" indent="0" algn="r">
              <a:spcAft>
                <a:spcPts val="0"/>
              </a:spcAft>
              <a:buNone/>
              <a:defRPr lang="en-US" sz="26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8F763083-84F4-44E4-B6CC-1585463116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86600" y="4659807"/>
            <a:ext cx="612648" cy="5943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127AA5B-290B-4F39-8580-2BB63C418B3C}"/>
              </a:ext>
            </a:extLst>
          </p:cNvPr>
          <p:cNvSpPr txBox="1">
            <a:spLocks/>
          </p:cNvSpPr>
          <p:nvPr userDrawn="1"/>
        </p:nvSpPr>
        <p:spPr>
          <a:xfrm>
            <a:off x="1253321" y="2971801"/>
            <a:ext cx="6626709" cy="1054251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914400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5400" kern="1200" cap="none" spc="-100" baseline="0">
                <a:solidFill>
                  <a:srgbClr val="FFFFFF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>
              <a:lnSpc>
                <a:spcPts val="5067"/>
              </a:lnSpc>
            </a:pPr>
            <a:r>
              <a:rPr lang="en-US" sz="5500" i="1" dirty="0">
                <a:solidFill>
                  <a:srgbClr val="FFFFFF"/>
                </a:solidFill>
                <a:latin typeface="+mn-lt"/>
              </a:rPr>
              <a:t>Thank You!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D334B07-9965-460D-90DF-38958C5B799E}"/>
              </a:ext>
            </a:extLst>
          </p:cNvPr>
          <p:cNvGrpSpPr/>
          <p:nvPr userDrawn="1"/>
        </p:nvGrpSpPr>
        <p:grpSpPr>
          <a:xfrm>
            <a:off x="6436386" y="414470"/>
            <a:ext cx="2125877" cy="1265395"/>
            <a:chOff x="8581848" y="414469"/>
            <a:chExt cx="2839428" cy="1265395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1702CAA4-002F-40A3-8F04-72A7A8FF80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63000" y="414469"/>
              <a:ext cx="2658276" cy="406718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344CD6-EA4E-40C1-9531-A4B3B8634E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0454" y="1547395"/>
              <a:ext cx="166552" cy="12469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699584A-764C-4B4C-9D86-E1D0D4D5F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7000" y="1547695"/>
              <a:ext cx="195689" cy="12469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6266A32-B117-4D2B-B993-50B99C81B4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9800" y="1524000"/>
              <a:ext cx="253979" cy="155864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DA993D0-B073-4B33-B057-3BB9067DEE05}"/>
                </a:ext>
              </a:extLst>
            </p:cNvPr>
            <p:cNvSpPr/>
            <p:nvPr userDrawn="1"/>
          </p:nvSpPr>
          <p:spPr>
            <a:xfrm>
              <a:off x="8581848" y="1096572"/>
              <a:ext cx="278324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400" b="1" i="1" spc="50" baseline="0" dirty="0">
                  <a:solidFill>
                    <a:srgbClr val="FFFFFF"/>
                  </a:solidFill>
                  <a:latin typeface="+mj-lt"/>
                </a:rPr>
                <a:t>BARGEDESIGN.COM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00782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Version 1-gra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k object 17">
            <a:extLst>
              <a:ext uri="{FF2B5EF4-FFF2-40B4-BE49-F238E27FC236}">
                <a16:creationId xmlns:a16="http://schemas.microsoft.com/office/drawing/2014/main" id="{18807AC9-75EB-487F-9B97-428A1CC9167F}"/>
              </a:ext>
            </a:extLst>
          </p:cNvPr>
          <p:cNvSpPr/>
          <p:nvPr userDrawn="1"/>
        </p:nvSpPr>
        <p:spPr>
          <a:xfrm rot="10800000">
            <a:off x="7567386" y="0"/>
            <a:ext cx="1829276" cy="6858000"/>
          </a:xfrm>
          <a:custGeom>
            <a:avLst/>
            <a:gdLst/>
            <a:ahLst/>
            <a:cxnLst/>
            <a:rect l="l" t="t" r="r" b="b"/>
            <a:pathLst>
              <a:path w="2439035" h="6858000">
                <a:moveTo>
                  <a:pt x="601052" y="6857999"/>
                </a:moveTo>
                <a:lnTo>
                  <a:pt x="0" y="6857999"/>
                </a:lnTo>
                <a:lnTo>
                  <a:pt x="2" y="965"/>
                </a:lnTo>
                <a:lnTo>
                  <a:pt x="261" y="0"/>
                </a:lnTo>
                <a:lnTo>
                  <a:pt x="2438648" y="0"/>
                </a:lnTo>
                <a:lnTo>
                  <a:pt x="601052" y="685799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76400"/>
            <a:ext cx="5029200" cy="1000274"/>
          </a:xfrm>
        </p:spPr>
        <p:txBody>
          <a:bodyPr wrap="square" lIns="0" anchor="t">
            <a:spAutoFit/>
          </a:bodyPr>
          <a:lstStyle>
            <a:lvl1pPr algn="l">
              <a:lnSpc>
                <a:spcPts val="3900"/>
              </a:lnSpc>
              <a:defRPr sz="3750" b="0" cap="none" spc="-38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8650" y="3914777"/>
            <a:ext cx="5029200" cy="256480"/>
          </a:xfrm>
        </p:spPr>
        <p:txBody>
          <a:bodyPr lIns="0" anchor="t" anchorCtr="0">
            <a:spAutoFit/>
          </a:bodyPr>
          <a:lstStyle>
            <a:lvl1pPr marL="0" indent="0" algn="l">
              <a:lnSpc>
                <a:spcPts val="1950"/>
              </a:lnSpc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628650" y="5382033"/>
            <a:ext cx="5029200" cy="261482"/>
          </a:xfrm>
        </p:spPr>
        <p:txBody>
          <a:bodyPr lIns="0" anchor="t">
            <a:sp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105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628650" y="5145708"/>
            <a:ext cx="5029200" cy="288733"/>
          </a:xfrm>
        </p:spPr>
        <p:txBody>
          <a:bodyPr lIns="0" anchor="t">
            <a:spAutoFit/>
          </a:bodyPr>
          <a:lstStyle>
            <a:lvl1pPr marL="0" indent="0" algn="l">
              <a:spcAft>
                <a:spcPts val="0"/>
              </a:spcAft>
              <a:buNone/>
              <a:defRPr lang="en-US" sz="19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4" name="Top Stroke" hidden="1"/>
          <p:cNvCxnSpPr/>
          <p:nvPr userDrawn="1"/>
        </p:nvCxnSpPr>
        <p:spPr>
          <a:xfrm>
            <a:off x="914400" y="4419600"/>
            <a:ext cx="5029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628650" y="1219200"/>
            <a:ext cx="5029200" cy="275396"/>
          </a:xfrm>
        </p:spPr>
        <p:txBody>
          <a:bodyPr lIns="0" anchor="t" anchorCtr="0">
            <a:spAutoFit/>
          </a:bodyPr>
          <a:lstStyle>
            <a:lvl1pPr marL="0" indent="0" algn="l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4817555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-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92314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-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78072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entered Title">
    <p:bg>
      <p:bgPr>
        <a:gradFill>
          <a:gsLst>
            <a:gs pos="0">
              <a:srgbClr val="FFFFFF"/>
            </a:gs>
            <a:gs pos="100000">
              <a:schemeClr val="bg1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057400" y="1143000"/>
            <a:ext cx="5029200" cy="1000274"/>
          </a:xfrm>
        </p:spPr>
        <p:txBody>
          <a:bodyPr wrap="square" lIns="0" anchor="t">
            <a:spAutoFit/>
          </a:bodyPr>
          <a:lstStyle>
            <a:lvl1pPr algn="ctr">
              <a:lnSpc>
                <a:spcPts val="3900"/>
              </a:lnSpc>
              <a:defRPr sz="3750" b="0" cap="none" spc="-38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57400" y="3366332"/>
            <a:ext cx="5029200" cy="256480"/>
          </a:xfrm>
        </p:spPr>
        <p:txBody>
          <a:bodyPr lIns="0" anchor="t" anchorCtr="0">
            <a:spAutoFit/>
          </a:bodyPr>
          <a:lstStyle>
            <a:lvl1pPr marL="0" indent="0" algn="ctr">
              <a:lnSpc>
                <a:spcPts val="1950"/>
              </a:lnSpc>
              <a:spcBef>
                <a:spcPts val="0"/>
              </a:spcBef>
              <a:buNone/>
              <a:defRPr sz="210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2057400" y="4832642"/>
            <a:ext cx="5029200" cy="261482"/>
          </a:xfrm>
        </p:spPr>
        <p:txBody>
          <a:bodyPr lIns="0" anchor="t">
            <a:spAutoFit/>
          </a:bodyPr>
          <a:lstStyle>
            <a:lvl1pPr marL="0" indent="0" algn="ctr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1050" kern="120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2057400" y="4596317"/>
            <a:ext cx="5029200" cy="288733"/>
          </a:xfrm>
        </p:spPr>
        <p:txBody>
          <a:bodyPr lIns="0" anchor="t">
            <a:spAutoFit/>
          </a:bodyPr>
          <a:lstStyle>
            <a:lvl1pPr marL="0" indent="0" algn="ctr">
              <a:spcAft>
                <a:spcPts val="0"/>
              </a:spcAft>
              <a:buNone/>
              <a:defRPr lang="en-US" sz="19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4" name="Top Stroke" hidden="1"/>
          <p:cNvCxnSpPr/>
          <p:nvPr userDrawn="1"/>
        </p:nvCxnSpPr>
        <p:spPr>
          <a:xfrm>
            <a:off x="914400" y="4419600"/>
            <a:ext cx="5029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2057400" y="685800"/>
            <a:ext cx="5029200" cy="275396"/>
          </a:xfrm>
        </p:spPr>
        <p:txBody>
          <a:bodyPr lIns="0" anchor="t" anchorCtr="0">
            <a:spAutoFit/>
          </a:bodyPr>
          <a:lstStyle>
            <a:lvl1pPr marL="0" indent="0" algn="ctr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313881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Version 2">
    <p:bg>
      <p:bgPr>
        <a:gradFill>
          <a:gsLst>
            <a:gs pos="0">
              <a:srgbClr val="FFFFFF"/>
            </a:gs>
            <a:gs pos="100000">
              <a:schemeClr val="bg1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1">
            <a:extLst>
              <a:ext uri="{FF2B5EF4-FFF2-40B4-BE49-F238E27FC236}">
                <a16:creationId xmlns:a16="http://schemas.microsoft.com/office/drawing/2014/main" id="{059E8073-C7DC-47CA-B095-D437013DEF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67353"/>
            <a:ext cx="2194566" cy="487681"/>
          </a:xfrm>
          <a:prstGeom prst="rect">
            <a:avLst/>
          </a:prstGeom>
        </p:spPr>
      </p:pic>
      <p:sp>
        <p:nvSpPr>
          <p:cNvPr id="11" name="bk object 17">
            <a:extLst>
              <a:ext uri="{FF2B5EF4-FFF2-40B4-BE49-F238E27FC236}">
                <a16:creationId xmlns:a16="http://schemas.microsoft.com/office/drawing/2014/main" id="{18807AC9-75EB-487F-9B97-428A1CC9167F}"/>
              </a:ext>
            </a:extLst>
          </p:cNvPr>
          <p:cNvSpPr/>
          <p:nvPr userDrawn="1"/>
        </p:nvSpPr>
        <p:spPr>
          <a:xfrm>
            <a:off x="-446769" y="0"/>
            <a:ext cx="1829276" cy="6858000"/>
          </a:xfrm>
          <a:custGeom>
            <a:avLst/>
            <a:gdLst/>
            <a:ahLst/>
            <a:cxnLst/>
            <a:rect l="l" t="t" r="r" b="b"/>
            <a:pathLst>
              <a:path w="2439035" h="6858000">
                <a:moveTo>
                  <a:pt x="601052" y="6857999"/>
                </a:moveTo>
                <a:lnTo>
                  <a:pt x="0" y="6857999"/>
                </a:lnTo>
                <a:lnTo>
                  <a:pt x="2" y="965"/>
                </a:lnTo>
                <a:lnTo>
                  <a:pt x="261" y="0"/>
                </a:lnTo>
                <a:lnTo>
                  <a:pt x="2438648" y="0"/>
                </a:lnTo>
                <a:lnTo>
                  <a:pt x="601052" y="6857999"/>
                </a:lnTo>
                <a:close/>
              </a:path>
            </a:pathLst>
          </a:custGeom>
          <a:solidFill>
            <a:srgbClr val="FFC52F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cxnSp>
        <p:nvCxnSpPr>
          <p:cNvPr id="24" name="Top Stroke" hidden="1"/>
          <p:cNvCxnSpPr/>
          <p:nvPr userDrawn="1"/>
        </p:nvCxnSpPr>
        <p:spPr>
          <a:xfrm>
            <a:off x="914400" y="4419600"/>
            <a:ext cx="5029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32759545-BC9E-43E0-8536-58B1D87FB5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4450" y="1676401"/>
            <a:ext cx="5029200" cy="1154162"/>
          </a:xfrm>
        </p:spPr>
        <p:txBody>
          <a:bodyPr lIns="0" anchor="t">
            <a:spAutoFit/>
          </a:bodyPr>
          <a:lstStyle>
            <a:lvl1pPr algn="l">
              <a:lnSpc>
                <a:spcPts val="4500"/>
              </a:lnSpc>
              <a:defRPr sz="4500" b="0" cap="none" spc="-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453ABB7-B5DC-46AA-9597-60C42A40D9D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14450" y="3914777"/>
            <a:ext cx="5029200" cy="333425"/>
          </a:xfrm>
        </p:spPr>
        <p:txBody>
          <a:bodyPr lIns="0" anchor="t" anchorCtr="0">
            <a:spAutoFit/>
          </a:bodyPr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85AE58C-36D3-4A87-9FC7-0AFB939806B0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314450" y="5382033"/>
            <a:ext cx="5029200" cy="307777"/>
          </a:xfrm>
        </p:spPr>
        <p:txBody>
          <a:bodyPr lIns="0" anchor="t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1400" kern="120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ED349A3-9F48-41D7-91FE-FB483DB4DB6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314450" y="5145708"/>
            <a:ext cx="5029200" cy="307777"/>
          </a:xfrm>
        </p:spPr>
        <p:txBody>
          <a:bodyPr lIns="0" anchor="t">
            <a:spAutoFit/>
          </a:bodyPr>
          <a:lstStyle>
            <a:lvl1pPr marL="0" indent="0" algn="l">
              <a:spcAft>
                <a:spcPts val="0"/>
              </a:spcAft>
              <a:buNone/>
              <a:defRPr lang="en-US" sz="26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F165589-C455-4A14-AF2F-2189341C7727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314450" y="1219201"/>
            <a:ext cx="5029200" cy="307777"/>
          </a:xfrm>
        </p:spPr>
        <p:txBody>
          <a:bodyPr lIns="0" anchor="t" anchorCtr="0">
            <a:spAutoFit/>
          </a:bodyPr>
          <a:lstStyle>
            <a:lvl1pPr marL="0" indent="0" algn="l">
              <a:buNone/>
              <a:defRPr lang="en-US" sz="20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8F763083-84F4-44E4-B6CC-1585463116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4450" y="4659807"/>
            <a:ext cx="612648" cy="5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8274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Version 3">
    <p:bg>
      <p:bgPr>
        <a:gradFill>
          <a:gsLst>
            <a:gs pos="0">
              <a:srgbClr val="FFFFFF"/>
            </a:gs>
            <a:gs pos="100000">
              <a:schemeClr val="bg1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1">
            <a:extLst>
              <a:ext uri="{FF2B5EF4-FFF2-40B4-BE49-F238E27FC236}">
                <a16:creationId xmlns:a16="http://schemas.microsoft.com/office/drawing/2014/main" id="{EB5A5BDD-91AC-4856-A642-EC21AF620E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712" y="367353"/>
            <a:ext cx="2194566" cy="48768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0081F20-BA69-409D-8BE3-C882091D6A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5704845" y="2720150"/>
            <a:ext cx="6937439" cy="14177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DC478C-1637-4EB8-A3F6-8013CD66A252}"/>
              </a:ext>
            </a:extLst>
          </p:cNvPr>
          <p:cNvSpPr/>
          <p:nvPr userDrawn="1"/>
        </p:nvSpPr>
        <p:spPr>
          <a:xfrm>
            <a:off x="0" y="0"/>
            <a:ext cx="14813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1835870" y="1904544"/>
            <a:ext cx="5029200" cy="1154162"/>
          </a:xfrm>
        </p:spPr>
        <p:txBody>
          <a:bodyPr lIns="0" anchor="t">
            <a:spAutoFit/>
          </a:bodyPr>
          <a:lstStyle>
            <a:lvl1pPr algn="l">
              <a:lnSpc>
                <a:spcPts val="4500"/>
              </a:lnSpc>
              <a:defRPr sz="4500" b="0" cap="none" spc="-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835870" y="4142920"/>
            <a:ext cx="5029200" cy="333425"/>
          </a:xfrm>
        </p:spPr>
        <p:txBody>
          <a:bodyPr lIns="0" anchor="t" anchorCtr="0">
            <a:spAutoFit/>
          </a:bodyPr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1835870" y="5610176"/>
            <a:ext cx="5029200" cy="307777"/>
          </a:xfrm>
        </p:spPr>
        <p:txBody>
          <a:bodyPr lIns="0" anchor="t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1400" kern="120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1835870" y="5373851"/>
            <a:ext cx="5029200" cy="307777"/>
          </a:xfrm>
        </p:spPr>
        <p:txBody>
          <a:bodyPr lIns="0" anchor="t">
            <a:spAutoFit/>
          </a:bodyPr>
          <a:lstStyle>
            <a:lvl1pPr marL="0" indent="0" algn="l">
              <a:spcAft>
                <a:spcPts val="0"/>
              </a:spcAft>
              <a:buNone/>
              <a:defRPr lang="en-US" sz="26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1835870" y="1447344"/>
            <a:ext cx="5029200" cy="307777"/>
          </a:xfrm>
        </p:spPr>
        <p:txBody>
          <a:bodyPr lIns="0" anchor="t" anchorCtr="0">
            <a:spAutoFit/>
          </a:bodyPr>
          <a:lstStyle>
            <a:lvl1pPr marL="0" indent="0" algn="l">
              <a:buNone/>
              <a:defRPr lang="en-US" sz="20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1ED411A-D5BD-4ED5-8B32-5C7E36BDCD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35870" y="4887950"/>
            <a:ext cx="612648" cy="5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2551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4" y="3149849"/>
            <a:ext cx="7315199" cy="461665"/>
          </a:xfrm>
        </p:spPr>
        <p:txBody>
          <a:bodyPr anchor="b" anchorCtr="0">
            <a:spAutoFit/>
          </a:bodyPr>
          <a:lstStyle>
            <a:lvl1pPr algn="ctr">
              <a:lnSpc>
                <a:spcPts val="3600"/>
              </a:lnSpc>
              <a:defRPr sz="4000" cap="none" spc="-100" baseline="0">
                <a:ln w="0">
                  <a:noFill/>
                </a:ln>
                <a:solidFill>
                  <a:schemeClr val="tx2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533401"/>
            <a:ext cx="3657600" cy="666849"/>
          </a:xfrm>
        </p:spPr>
        <p:txBody>
          <a:bodyPr>
            <a:spAutoFit/>
          </a:bodyPr>
          <a:lstStyle>
            <a:lvl1pPr marL="0" indent="0" algn="r">
              <a:lnSpc>
                <a:spcPts val="2600"/>
              </a:lnSpc>
              <a:buNone/>
              <a:defRPr sz="220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4E97562-E5E1-4248-8700-571CF58BB0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378" y="6287842"/>
            <a:ext cx="2377440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Tennessee Department of Transportation I-24 CM/GC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5011CFE-D443-41C1-9D84-B084019D0C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39264" y="6287842"/>
            <a:ext cx="2133600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2"/>
                </a:solidFill>
                <a:latin typeface="+mj-lt"/>
              </a:defRPr>
            </a:lvl1pPr>
          </a:lstStyle>
          <a:p>
            <a:fld id="{CD32D68A-4CCD-4BC6-BB85-07DC57BBB2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914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5F01398-0753-40AB-8F55-69EF31C6CF1A}"/>
              </a:ext>
            </a:extLst>
          </p:cNvPr>
          <p:cNvGrpSpPr/>
          <p:nvPr userDrawn="1"/>
        </p:nvGrpSpPr>
        <p:grpSpPr>
          <a:xfrm>
            <a:off x="3581400" y="0"/>
            <a:ext cx="8366138" cy="6858000"/>
            <a:chOff x="4563802" y="0"/>
            <a:chExt cx="8366138" cy="6858000"/>
          </a:xfrm>
        </p:grpSpPr>
        <p:sp>
          <p:nvSpPr>
            <p:cNvPr id="10" name="bk object 17">
              <a:extLst>
                <a:ext uri="{FF2B5EF4-FFF2-40B4-BE49-F238E27FC236}">
                  <a16:creationId xmlns:a16="http://schemas.microsoft.com/office/drawing/2014/main" id="{F419E7AE-A5C2-43F2-9D59-AB789874F0CF}"/>
                </a:ext>
              </a:extLst>
            </p:cNvPr>
            <p:cNvSpPr/>
            <p:nvPr/>
          </p:nvSpPr>
          <p:spPr>
            <a:xfrm rot="10800000">
              <a:off x="4563802" y="0"/>
              <a:ext cx="2439035" cy="6858000"/>
            </a:xfrm>
            <a:custGeom>
              <a:avLst/>
              <a:gdLst/>
              <a:ahLst/>
              <a:cxnLst/>
              <a:rect l="l" t="t" r="r" b="b"/>
              <a:pathLst>
                <a:path w="2439035" h="6858000">
                  <a:moveTo>
                    <a:pt x="601052" y="6857999"/>
                  </a:moveTo>
                  <a:lnTo>
                    <a:pt x="0" y="6857999"/>
                  </a:lnTo>
                  <a:lnTo>
                    <a:pt x="2" y="965"/>
                  </a:lnTo>
                  <a:lnTo>
                    <a:pt x="261" y="0"/>
                  </a:lnTo>
                  <a:lnTo>
                    <a:pt x="2438648" y="0"/>
                  </a:lnTo>
                  <a:lnTo>
                    <a:pt x="601052" y="6857999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77EC1E8-8A6C-4432-B7A2-A1C4D176A8EC}"/>
                </a:ext>
              </a:extLst>
            </p:cNvPr>
            <p:cNvSpPr/>
            <p:nvPr/>
          </p:nvSpPr>
          <p:spPr>
            <a:xfrm>
              <a:off x="6986340" y="0"/>
              <a:ext cx="59436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4" y="2688184"/>
            <a:ext cx="3657600" cy="923330"/>
          </a:xfrm>
        </p:spPr>
        <p:txBody>
          <a:bodyPr anchor="b" anchorCtr="0">
            <a:spAutoFit/>
          </a:bodyPr>
          <a:lstStyle>
            <a:lvl1pPr algn="l">
              <a:lnSpc>
                <a:spcPts val="3600"/>
              </a:lnSpc>
              <a:defRPr sz="4000" cap="none" spc="-100" baseline="0">
                <a:ln w="0">
                  <a:noFill/>
                </a:ln>
                <a:solidFill>
                  <a:schemeClr val="tx2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5005E1A-A730-4D3C-96A6-365B37EEE8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7846" y="3810001"/>
            <a:ext cx="612648" cy="59436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C0C478F-2BDC-4D0E-942F-C6BD8D46A3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200" y="3137024"/>
            <a:ext cx="3200400" cy="615553"/>
          </a:xfrm>
        </p:spPr>
        <p:txBody>
          <a:bodyPr wrap="square" anchor="ctr" anchorCtr="0">
            <a:spAutoFit/>
          </a:bodyPr>
          <a:lstStyle>
            <a:lvl1pPr algn="r"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772EE8B-E787-48A3-8F25-3AAE3D449F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378" y="6287842"/>
            <a:ext cx="2377440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Tennessee Department of Transportation I-24 CM/GC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B04A4B7-A980-4969-94BC-EDA69028A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39264" y="6287842"/>
            <a:ext cx="2133600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fld id="{CD32D68A-4CCD-4BC6-BB85-07DC57BBB2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402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250"/>
                            <p:tgtEl>
                              <p:spTgt spid="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250"/>
                            <p:tgtEl>
                              <p:spTgt spid="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0">
              <a:srgbClr val="FFFFFF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514602"/>
            <a:ext cx="7772400" cy="2257028"/>
          </a:xfrm>
        </p:spPr>
        <p:txBody>
          <a:bodyPr>
            <a:spAutoFit/>
          </a:bodyPr>
          <a:lstStyle>
            <a:lvl1pPr>
              <a:lnSpc>
                <a:spcPts val="2400"/>
              </a:lnSpc>
              <a:spcAft>
                <a:spcPts val="1400"/>
              </a:spcAft>
              <a:defRPr sz="2000">
                <a:solidFill>
                  <a:schemeClr val="bg2"/>
                </a:solidFill>
                <a:latin typeface="+mj-lt"/>
              </a:defRPr>
            </a:lvl1pPr>
            <a:lvl2pPr>
              <a:lnSpc>
                <a:spcPts val="2400"/>
              </a:lnSpc>
              <a:spcAft>
                <a:spcPts val="1400"/>
              </a:spcAft>
              <a:defRPr sz="2000">
                <a:solidFill>
                  <a:schemeClr val="bg2"/>
                </a:solidFill>
                <a:latin typeface="+mj-lt"/>
              </a:defRPr>
            </a:lvl2pPr>
            <a:lvl3pPr>
              <a:lnSpc>
                <a:spcPts val="2400"/>
              </a:lnSpc>
              <a:spcAft>
                <a:spcPts val="1400"/>
              </a:spcAft>
              <a:defRPr sz="2000">
                <a:solidFill>
                  <a:schemeClr val="bg2"/>
                </a:solidFill>
                <a:latin typeface="+mj-lt"/>
              </a:defRPr>
            </a:lvl3pPr>
            <a:lvl4pPr>
              <a:lnSpc>
                <a:spcPts val="2400"/>
              </a:lnSpc>
              <a:spcAft>
                <a:spcPts val="1400"/>
              </a:spcAft>
              <a:defRPr sz="2000">
                <a:solidFill>
                  <a:schemeClr val="bg2"/>
                </a:solidFill>
                <a:latin typeface="+mj-lt"/>
              </a:defRPr>
            </a:lvl4pPr>
            <a:lvl5pPr>
              <a:lnSpc>
                <a:spcPts val="2400"/>
              </a:lnSpc>
              <a:spcAft>
                <a:spcPts val="1400"/>
              </a:spcAft>
              <a:defRPr sz="20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85800" y="570158"/>
            <a:ext cx="7772400" cy="487313"/>
          </a:xfrm>
        </p:spPr>
        <p:txBody>
          <a:bodyPr>
            <a:spAutoFit/>
          </a:bodyPr>
          <a:lstStyle>
            <a:lvl1pPr>
              <a:defRPr sz="38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9B9B55-4B41-4D67-AF8B-F58821208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1191408"/>
            <a:ext cx="7772400" cy="307777"/>
          </a:xfrm>
        </p:spPr>
        <p:txBody>
          <a:bodyPr wrap="square">
            <a:spAutoFit/>
          </a:bodyPr>
          <a:lstStyle>
            <a:lvl1pPr algn="ctr">
              <a:defRPr sz="1650" b="1" spc="225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822EE65-F5BC-4E3B-9597-F35D6C05CA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378" y="6287842"/>
            <a:ext cx="2377440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Tennessee Department of Transportation I-24 CM/GC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13C24A3-3949-417C-948A-A2BF93651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39264" y="6287842"/>
            <a:ext cx="2133600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fld id="{CD32D68A-4CCD-4BC6-BB85-07DC57BBB2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995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split">
    <p:bg>
      <p:bgPr>
        <a:gradFill flip="none" rotWithShape="1">
          <a:gsLst>
            <a:gs pos="0">
              <a:srgbClr val="FFFFFF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6E22DC-99AD-4588-80A0-0099E8D02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8898" y="3620843"/>
            <a:ext cx="3585685" cy="307777"/>
          </a:xfrm>
        </p:spPr>
        <p:txBody>
          <a:bodyPr wrap="square">
            <a:spAutoFit/>
          </a:bodyPr>
          <a:lstStyle>
            <a:lvl1pPr algn="ctr">
              <a:defRPr sz="1650" b="1" spc="225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97231" y="2514600"/>
            <a:ext cx="3587228" cy="974626"/>
          </a:xfrm>
        </p:spPr>
        <p:txBody>
          <a:bodyPr wrap="square" anchor="b">
            <a:spAutoFit/>
          </a:bodyPr>
          <a:lstStyle>
            <a:lvl1pPr algn="ctr"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9" y="2377430"/>
            <a:ext cx="3872756" cy="2103140"/>
          </a:xfrm>
        </p:spPr>
        <p:txBody>
          <a:bodyPr wrap="square" anchor="ctr">
            <a:spAutoFit/>
          </a:bodyPr>
          <a:lstStyle>
            <a:lvl1pPr>
              <a:spcAft>
                <a:spcPts val="1050"/>
              </a:spcAft>
              <a:defRPr sz="1800">
                <a:solidFill>
                  <a:schemeClr val="bg2"/>
                </a:solidFill>
                <a:latin typeface="+mj-lt"/>
              </a:defRPr>
            </a:lvl1pPr>
            <a:lvl2pPr>
              <a:spcAft>
                <a:spcPts val="1050"/>
              </a:spcAft>
              <a:defRPr sz="1800">
                <a:solidFill>
                  <a:schemeClr val="bg2"/>
                </a:solidFill>
                <a:latin typeface="+mj-lt"/>
              </a:defRPr>
            </a:lvl2pPr>
            <a:lvl3pPr>
              <a:spcAft>
                <a:spcPts val="1050"/>
              </a:spcAft>
              <a:defRPr sz="1800">
                <a:solidFill>
                  <a:schemeClr val="bg2"/>
                </a:solidFill>
                <a:latin typeface="+mj-lt"/>
              </a:defRPr>
            </a:lvl3pPr>
            <a:lvl4pPr>
              <a:spcAft>
                <a:spcPts val="1050"/>
              </a:spcAft>
              <a:defRPr sz="1800">
                <a:solidFill>
                  <a:schemeClr val="bg2"/>
                </a:solidFill>
                <a:latin typeface="+mj-lt"/>
              </a:defRPr>
            </a:lvl4pPr>
            <a:lvl5pPr>
              <a:spcAft>
                <a:spcPts val="1050"/>
              </a:spcAft>
              <a:defRPr sz="18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795180C-F6AF-4751-94B3-75FFCDE069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378" y="6287842"/>
            <a:ext cx="2377440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Tennessee Department of Transportation I-24 CM/GC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66AC4ED-8F35-4E1A-8021-0F054CA28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39264" y="6287842"/>
            <a:ext cx="2133600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fld id="{CD32D68A-4CCD-4BC6-BB85-07DC57BBB2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035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FFFFFF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378" y="6287842"/>
            <a:ext cx="2377440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Tennessee Department of Transportation I-24 CM/GC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3" y="570158"/>
            <a:ext cx="7756263" cy="10542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50" y="2514602"/>
            <a:ext cx="7745505" cy="3611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287842"/>
            <a:ext cx="2133600" cy="27432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fld id="{CD32D68A-4CCD-4BC6-BB85-07DC57BBB2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2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96" r:id="rId2"/>
    <p:sldLayoutId id="2147483997" r:id="rId3"/>
    <p:sldLayoutId id="2147483978" r:id="rId4"/>
    <p:sldLayoutId id="2147483979" r:id="rId5"/>
    <p:sldLayoutId id="2147483980" r:id="rId6"/>
    <p:sldLayoutId id="2147483981" r:id="rId7"/>
    <p:sldLayoutId id="2147483988" r:id="rId8"/>
    <p:sldLayoutId id="2147483991" r:id="rId9"/>
    <p:sldLayoutId id="2147483985" r:id="rId10"/>
    <p:sldLayoutId id="2147483989" r:id="rId11"/>
    <p:sldLayoutId id="2147483998" r:id="rId12"/>
    <p:sldLayoutId id="2147483999" r:id="rId13"/>
    <p:sldLayoutId id="2147483986" r:id="rId14"/>
    <p:sldLayoutId id="2147483982" r:id="rId15"/>
    <p:sldLayoutId id="2147483983" r:id="rId16"/>
    <p:sldLayoutId id="2147483984" r:id="rId17"/>
    <p:sldLayoutId id="2147483987" r:id="rId18"/>
    <p:sldLayoutId id="2147483992" r:id="rId19"/>
    <p:sldLayoutId id="2147483993" r:id="rId20"/>
    <p:sldLayoutId id="2147483994" r:id="rId21"/>
  </p:sldLayoutIdLst>
  <p:transition>
    <p:fade/>
  </p:transition>
  <p:hf hdr="0" dt="0"/>
  <p:txStyles>
    <p:titleStyle>
      <a:lvl1pPr algn="ctr" defTabSz="914400" rtl="0" eaLnBrk="1" latinLnBrk="0" hangingPunct="1">
        <a:lnSpc>
          <a:spcPts val="3800"/>
        </a:lnSpc>
        <a:spcBef>
          <a:spcPct val="0"/>
        </a:spcBef>
        <a:buNone/>
        <a:defRPr sz="3800" kern="1200" cap="none" spc="-100" baseline="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14400" rtl="0" eaLnBrk="1" latinLnBrk="0" hangingPunct="1">
        <a:lnSpc>
          <a:spcPts val="2400"/>
        </a:lnSpc>
        <a:spcBef>
          <a:spcPts val="0"/>
        </a:spcBef>
        <a:spcAft>
          <a:spcPts val="1400"/>
        </a:spcAft>
        <a:buClr>
          <a:schemeClr val="accent1"/>
        </a:buClr>
        <a:buFont typeface="Wingdings" pitchFamily="2" charset="2"/>
        <a:buNone/>
        <a:defRPr sz="2000" kern="1200">
          <a:solidFill>
            <a:schemeClr val="bg2"/>
          </a:solidFill>
          <a:latin typeface="+mj-lt"/>
          <a:ea typeface="+mn-ea"/>
          <a:cs typeface="+mn-cs"/>
        </a:defRPr>
      </a:lvl1pPr>
      <a:lvl2pPr marL="411480" indent="0" algn="l" defTabSz="914400" rtl="0" eaLnBrk="1" latinLnBrk="0" hangingPunct="1">
        <a:lnSpc>
          <a:spcPts val="2400"/>
        </a:lnSpc>
        <a:spcBef>
          <a:spcPts val="0"/>
        </a:spcBef>
        <a:spcAft>
          <a:spcPts val="1400"/>
        </a:spcAft>
        <a:buClr>
          <a:schemeClr val="accent1"/>
        </a:buClr>
        <a:buFont typeface="Wingdings" pitchFamily="2" charset="2"/>
        <a:buNone/>
        <a:defRPr sz="2000" kern="1200">
          <a:solidFill>
            <a:schemeClr val="bg2"/>
          </a:solidFill>
          <a:latin typeface="+mj-lt"/>
          <a:ea typeface="+mn-ea"/>
          <a:cs typeface="+mn-cs"/>
        </a:defRPr>
      </a:lvl2pPr>
      <a:lvl3pPr marL="777240" indent="0" algn="l" defTabSz="914400" rtl="0" eaLnBrk="1" latinLnBrk="0" hangingPunct="1">
        <a:lnSpc>
          <a:spcPts val="2400"/>
        </a:lnSpc>
        <a:spcBef>
          <a:spcPts val="0"/>
        </a:spcBef>
        <a:spcAft>
          <a:spcPts val="1400"/>
        </a:spcAft>
        <a:buClr>
          <a:schemeClr val="accent1"/>
        </a:buClr>
        <a:buFont typeface="Wingdings" pitchFamily="2" charset="2"/>
        <a:buNone/>
        <a:defRPr sz="2000" kern="1200">
          <a:solidFill>
            <a:schemeClr val="bg2"/>
          </a:solidFill>
          <a:latin typeface="+mj-lt"/>
          <a:ea typeface="+mn-ea"/>
          <a:cs typeface="+mn-cs"/>
        </a:defRPr>
      </a:lvl3pPr>
      <a:lvl4pPr marL="1188720" indent="0" algn="l" defTabSz="914400" rtl="0" eaLnBrk="1" latinLnBrk="0" hangingPunct="1">
        <a:lnSpc>
          <a:spcPts val="2400"/>
        </a:lnSpc>
        <a:spcBef>
          <a:spcPts val="0"/>
        </a:spcBef>
        <a:spcAft>
          <a:spcPts val="1400"/>
        </a:spcAft>
        <a:buClr>
          <a:schemeClr val="accent1"/>
        </a:buClr>
        <a:buFont typeface="Wingdings" pitchFamily="2" charset="2"/>
        <a:buNone/>
        <a:defRPr sz="2000" kern="1200">
          <a:solidFill>
            <a:schemeClr val="bg2"/>
          </a:solidFill>
          <a:latin typeface="+mj-lt"/>
          <a:ea typeface="+mn-ea"/>
          <a:cs typeface="+mn-cs"/>
        </a:defRPr>
      </a:lvl4pPr>
      <a:lvl5pPr marL="1508760" indent="0" algn="l" defTabSz="914400" rtl="0" eaLnBrk="1" latinLnBrk="0" hangingPunct="1">
        <a:lnSpc>
          <a:spcPts val="2400"/>
        </a:lnSpc>
        <a:spcBef>
          <a:spcPts val="0"/>
        </a:spcBef>
        <a:spcAft>
          <a:spcPts val="1400"/>
        </a:spcAft>
        <a:buClr>
          <a:schemeClr val="accent1"/>
        </a:buClr>
        <a:buFont typeface="Wingdings" pitchFamily="2" charset="2"/>
        <a:buNone/>
        <a:defRPr sz="2000" kern="1200">
          <a:solidFill>
            <a:schemeClr val="bg2"/>
          </a:solidFill>
          <a:latin typeface="+mj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3.wdp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n.gov/tdot/tdot-construction-division/transportation-construction-alternative-contracting/cm-gc-project---interstate-24.html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chemeClr val="bg1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80778DB-E998-456C-A22E-4CC4CEB244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6" t="182" r="3667" b="5192"/>
          <a:stretch/>
        </p:blipFill>
        <p:spPr>
          <a:xfrm>
            <a:off x="420771" y="297271"/>
            <a:ext cx="8302458" cy="552893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CF72F89-09E7-4566-9868-08F2C0685D60}"/>
              </a:ext>
            </a:extLst>
          </p:cNvPr>
          <p:cNvSpPr/>
          <p:nvPr/>
        </p:nvSpPr>
        <p:spPr>
          <a:xfrm>
            <a:off x="420771" y="297271"/>
            <a:ext cx="8302458" cy="145747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10000"/>
                  <a:alpha val="80000"/>
                </a:schemeClr>
              </a:gs>
              <a:gs pos="100000">
                <a:schemeClr val="bg1">
                  <a:lumMod val="1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9A3C0D6-EA5F-4A5B-B69D-62595346C3C7}"/>
              </a:ext>
            </a:extLst>
          </p:cNvPr>
          <p:cNvSpPr/>
          <p:nvPr/>
        </p:nvSpPr>
        <p:spPr>
          <a:xfrm>
            <a:off x="2384459" y="3980367"/>
            <a:ext cx="652549" cy="1665317"/>
          </a:xfrm>
          <a:custGeom>
            <a:avLst/>
            <a:gdLst>
              <a:gd name="connsiteX0" fmla="*/ 0 w 606829"/>
              <a:gd name="connsiteY0" fmla="*/ 482138 h 1604357"/>
              <a:gd name="connsiteX1" fmla="*/ 0 w 606829"/>
              <a:gd name="connsiteY1" fmla="*/ 1604357 h 1604357"/>
              <a:gd name="connsiteX2" fmla="*/ 606829 w 606829"/>
              <a:gd name="connsiteY2" fmla="*/ 0 h 1604357"/>
              <a:gd name="connsiteX3" fmla="*/ 0 w 606829"/>
              <a:gd name="connsiteY3" fmla="*/ 482138 h 1604357"/>
              <a:gd name="connsiteX0" fmla="*/ 0 w 618259"/>
              <a:gd name="connsiteY0" fmla="*/ 516428 h 1638647"/>
              <a:gd name="connsiteX1" fmla="*/ 0 w 618259"/>
              <a:gd name="connsiteY1" fmla="*/ 1638647 h 1638647"/>
              <a:gd name="connsiteX2" fmla="*/ 618259 w 618259"/>
              <a:gd name="connsiteY2" fmla="*/ 0 h 1638647"/>
              <a:gd name="connsiteX3" fmla="*/ 0 w 618259"/>
              <a:gd name="connsiteY3" fmla="*/ 516428 h 1638647"/>
              <a:gd name="connsiteX0" fmla="*/ 0 w 709699"/>
              <a:gd name="connsiteY0" fmla="*/ 428798 h 1551017"/>
              <a:gd name="connsiteX1" fmla="*/ 0 w 709699"/>
              <a:gd name="connsiteY1" fmla="*/ 1551017 h 1551017"/>
              <a:gd name="connsiteX2" fmla="*/ 709699 w 709699"/>
              <a:gd name="connsiteY2" fmla="*/ 0 h 1551017"/>
              <a:gd name="connsiteX3" fmla="*/ 0 w 709699"/>
              <a:gd name="connsiteY3" fmla="*/ 428798 h 1551017"/>
              <a:gd name="connsiteX0" fmla="*/ 0 w 652549"/>
              <a:gd name="connsiteY0" fmla="*/ 543098 h 1665317"/>
              <a:gd name="connsiteX1" fmla="*/ 0 w 652549"/>
              <a:gd name="connsiteY1" fmla="*/ 1665317 h 1665317"/>
              <a:gd name="connsiteX2" fmla="*/ 652549 w 652549"/>
              <a:gd name="connsiteY2" fmla="*/ 0 h 1665317"/>
              <a:gd name="connsiteX3" fmla="*/ 0 w 652549"/>
              <a:gd name="connsiteY3" fmla="*/ 543098 h 166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2549" h="1665317">
                <a:moveTo>
                  <a:pt x="0" y="543098"/>
                </a:moveTo>
                <a:lnTo>
                  <a:pt x="0" y="1665317"/>
                </a:lnTo>
                <a:lnTo>
                  <a:pt x="652549" y="0"/>
                </a:lnTo>
                <a:lnTo>
                  <a:pt x="0" y="543098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70000"/>
                </a:schemeClr>
              </a:gs>
              <a:gs pos="45000">
                <a:schemeClr val="bg1">
                  <a:lumMod val="50000"/>
                  <a:alpha val="40000"/>
                </a:schemeClr>
              </a:gs>
              <a:gs pos="83000">
                <a:schemeClr val="bg2">
                  <a:lumMod val="50000"/>
                  <a:alpha val="10000"/>
                </a:schemeClr>
              </a:gs>
            </a:gsLst>
            <a:lin ang="21594000" scaled="0"/>
            <a:tileRect/>
          </a:gradFill>
          <a:ln w="127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422BCEA-BFAF-4732-A528-BE0C8AEF1796}"/>
              </a:ext>
            </a:extLst>
          </p:cNvPr>
          <p:cNvSpPr/>
          <p:nvPr/>
        </p:nvSpPr>
        <p:spPr>
          <a:xfrm>
            <a:off x="826253" y="3987668"/>
            <a:ext cx="2194329" cy="538018"/>
          </a:xfrm>
          <a:custGeom>
            <a:avLst/>
            <a:gdLst>
              <a:gd name="connsiteX0" fmla="*/ 0 w 606829"/>
              <a:gd name="connsiteY0" fmla="*/ 482138 h 1604357"/>
              <a:gd name="connsiteX1" fmla="*/ 0 w 606829"/>
              <a:gd name="connsiteY1" fmla="*/ 1604357 h 1604357"/>
              <a:gd name="connsiteX2" fmla="*/ 606829 w 606829"/>
              <a:gd name="connsiteY2" fmla="*/ 0 h 1604357"/>
              <a:gd name="connsiteX3" fmla="*/ 0 w 606829"/>
              <a:gd name="connsiteY3" fmla="*/ 482138 h 1604357"/>
              <a:gd name="connsiteX0" fmla="*/ 0 w 606829"/>
              <a:gd name="connsiteY0" fmla="*/ 482138 h 1672090"/>
              <a:gd name="connsiteX1" fmla="*/ 601133 w 606829"/>
              <a:gd name="connsiteY1" fmla="*/ 1672090 h 1672090"/>
              <a:gd name="connsiteX2" fmla="*/ 606829 w 606829"/>
              <a:gd name="connsiteY2" fmla="*/ 0 h 1672090"/>
              <a:gd name="connsiteX3" fmla="*/ 0 w 606829"/>
              <a:gd name="connsiteY3" fmla="*/ 482138 h 1672090"/>
              <a:gd name="connsiteX0" fmla="*/ 0 w 1572029"/>
              <a:gd name="connsiteY0" fmla="*/ 1667471 h 1672090"/>
              <a:gd name="connsiteX1" fmla="*/ 1566333 w 1572029"/>
              <a:gd name="connsiteY1" fmla="*/ 1672090 h 1672090"/>
              <a:gd name="connsiteX2" fmla="*/ 1572029 w 1572029"/>
              <a:gd name="connsiteY2" fmla="*/ 0 h 1672090"/>
              <a:gd name="connsiteX3" fmla="*/ 0 w 1572029"/>
              <a:gd name="connsiteY3" fmla="*/ 1667471 h 1672090"/>
              <a:gd name="connsiteX0" fmla="*/ 0 w 2156229"/>
              <a:gd name="connsiteY0" fmla="*/ 507538 h 1672090"/>
              <a:gd name="connsiteX1" fmla="*/ 2150533 w 2156229"/>
              <a:gd name="connsiteY1" fmla="*/ 1672090 h 1672090"/>
              <a:gd name="connsiteX2" fmla="*/ 2156229 w 2156229"/>
              <a:gd name="connsiteY2" fmla="*/ 0 h 1672090"/>
              <a:gd name="connsiteX3" fmla="*/ 0 w 2156229"/>
              <a:gd name="connsiteY3" fmla="*/ 507538 h 1672090"/>
              <a:gd name="connsiteX0" fmla="*/ 0 w 2156229"/>
              <a:gd name="connsiteY0" fmla="*/ 507538 h 507538"/>
              <a:gd name="connsiteX1" fmla="*/ 1549400 w 2156229"/>
              <a:gd name="connsiteY1" fmla="*/ 495223 h 507538"/>
              <a:gd name="connsiteX2" fmla="*/ 2156229 w 2156229"/>
              <a:gd name="connsiteY2" fmla="*/ 0 h 507538"/>
              <a:gd name="connsiteX3" fmla="*/ 0 w 2156229"/>
              <a:gd name="connsiteY3" fmla="*/ 507538 h 507538"/>
              <a:gd name="connsiteX0" fmla="*/ 0 w 2156229"/>
              <a:gd name="connsiteY0" fmla="*/ 507538 h 507538"/>
              <a:gd name="connsiteX1" fmla="*/ 1549400 w 2156229"/>
              <a:gd name="connsiteY1" fmla="*/ 495223 h 507538"/>
              <a:gd name="connsiteX2" fmla="*/ 2156229 w 2156229"/>
              <a:gd name="connsiteY2" fmla="*/ 0 h 507538"/>
              <a:gd name="connsiteX3" fmla="*/ 0 w 2156229"/>
              <a:gd name="connsiteY3" fmla="*/ 507538 h 507538"/>
              <a:gd name="connsiteX0" fmla="*/ 0 w 2156229"/>
              <a:gd name="connsiteY0" fmla="*/ 507538 h 507538"/>
              <a:gd name="connsiteX1" fmla="*/ 1549400 w 2156229"/>
              <a:gd name="connsiteY1" fmla="*/ 495223 h 507538"/>
              <a:gd name="connsiteX2" fmla="*/ 2156229 w 2156229"/>
              <a:gd name="connsiteY2" fmla="*/ 0 h 507538"/>
              <a:gd name="connsiteX3" fmla="*/ 0 w 2156229"/>
              <a:gd name="connsiteY3" fmla="*/ 507538 h 507538"/>
              <a:gd name="connsiteX0" fmla="*/ 0 w 2156229"/>
              <a:gd name="connsiteY0" fmla="*/ 507538 h 507538"/>
              <a:gd name="connsiteX1" fmla="*/ 1549400 w 2156229"/>
              <a:gd name="connsiteY1" fmla="*/ 495223 h 507538"/>
              <a:gd name="connsiteX2" fmla="*/ 2156229 w 2156229"/>
              <a:gd name="connsiteY2" fmla="*/ 0 h 507538"/>
              <a:gd name="connsiteX3" fmla="*/ 0 w 2156229"/>
              <a:gd name="connsiteY3" fmla="*/ 507538 h 507538"/>
              <a:gd name="connsiteX0" fmla="*/ 0 w 2213379"/>
              <a:gd name="connsiteY0" fmla="*/ 541828 h 541828"/>
              <a:gd name="connsiteX1" fmla="*/ 1549400 w 2213379"/>
              <a:gd name="connsiteY1" fmla="*/ 529513 h 541828"/>
              <a:gd name="connsiteX2" fmla="*/ 2213379 w 2213379"/>
              <a:gd name="connsiteY2" fmla="*/ 0 h 541828"/>
              <a:gd name="connsiteX3" fmla="*/ 0 w 2213379"/>
              <a:gd name="connsiteY3" fmla="*/ 541828 h 541828"/>
              <a:gd name="connsiteX0" fmla="*/ 0 w 2213379"/>
              <a:gd name="connsiteY0" fmla="*/ 541828 h 541828"/>
              <a:gd name="connsiteX1" fmla="*/ 1587500 w 2213379"/>
              <a:gd name="connsiteY1" fmla="*/ 533323 h 541828"/>
              <a:gd name="connsiteX2" fmla="*/ 2213379 w 2213379"/>
              <a:gd name="connsiteY2" fmla="*/ 0 h 541828"/>
              <a:gd name="connsiteX3" fmla="*/ 0 w 2213379"/>
              <a:gd name="connsiteY3" fmla="*/ 541828 h 541828"/>
              <a:gd name="connsiteX0" fmla="*/ 0 w 2213379"/>
              <a:gd name="connsiteY0" fmla="*/ 541828 h 541828"/>
              <a:gd name="connsiteX1" fmla="*/ 1606550 w 2213379"/>
              <a:gd name="connsiteY1" fmla="*/ 529513 h 541828"/>
              <a:gd name="connsiteX2" fmla="*/ 2213379 w 2213379"/>
              <a:gd name="connsiteY2" fmla="*/ 0 h 541828"/>
              <a:gd name="connsiteX3" fmla="*/ 0 w 2213379"/>
              <a:gd name="connsiteY3" fmla="*/ 541828 h 541828"/>
              <a:gd name="connsiteX0" fmla="*/ 0 w 2213379"/>
              <a:gd name="connsiteY0" fmla="*/ 541828 h 541828"/>
              <a:gd name="connsiteX1" fmla="*/ 1602740 w 2213379"/>
              <a:gd name="connsiteY1" fmla="*/ 537133 h 541828"/>
              <a:gd name="connsiteX2" fmla="*/ 2213379 w 2213379"/>
              <a:gd name="connsiteY2" fmla="*/ 0 h 541828"/>
              <a:gd name="connsiteX3" fmla="*/ 0 w 2213379"/>
              <a:gd name="connsiteY3" fmla="*/ 541828 h 541828"/>
              <a:gd name="connsiteX0" fmla="*/ 0 w 2194329"/>
              <a:gd name="connsiteY0" fmla="*/ 538018 h 538018"/>
              <a:gd name="connsiteX1" fmla="*/ 1583690 w 2194329"/>
              <a:gd name="connsiteY1" fmla="*/ 537133 h 538018"/>
              <a:gd name="connsiteX2" fmla="*/ 2194329 w 2194329"/>
              <a:gd name="connsiteY2" fmla="*/ 0 h 538018"/>
              <a:gd name="connsiteX3" fmla="*/ 0 w 2194329"/>
              <a:gd name="connsiteY3" fmla="*/ 538018 h 538018"/>
              <a:gd name="connsiteX0" fmla="*/ 0 w 2194329"/>
              <a:gd name="connsiteY0" fmla="*/ 538018 h 538018"/>
              <a:gd name="connsiteX1" fmla="*/ 1557020 w 2194329"/>
              <a:gd name="connsiteY1" fmla="*/ 537133 h 538018"/>
              <a:gd name="connsiteX2" fmla="*/ 2194329 w 2194329"/>
              <a:gd name="connsiteY2" fmla="*/ 0 h 538018"/>
              <a:gd name="connsiteX3" fmla="*/ 0 w 2194329"/>
              <a:gd name="connsiteY3" fmla="*/ 538018 h 538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4329" h="538018">
                <a:moveTo>
                  <a:pt x="0" y="538018"/>
                </a:moveTo>
                <a:lnTo>
                  <a:pt x="1557020" y="537133"/>
                </a:lnTo>
                <a:lnTo>
                  <a:pt x="2194329" y="0"/>
                </a:lnTo>
                <a:lnTo>
                  <a:pt x="0" y="538018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70000"/>
                </a:schemeClr>
              </a:gs>
              <a:gs pos="45000">
                <a:schemeClr val="bg1">
                  <a:lumMod val="50000"/>
                  <a:alpha val="40000"/>
                </a:schemeClr>
              </a:gs>
              <a:gs pos="83000">
                <a:schemeClr val="bg2">
                  <a:lumMod val="50000"/>
                  <a:alpha val="10000"/>
                </a:schemeClr>
              </a:gs>
            </a:gsLst>
            <a:lin ang="16200000" scaled="0"/>
            <a:tileRect/>
          </a:gradFill>
          <a:ln w="127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C246F3D-CDF3-43EB-8247-72C8DCA993E2}"/>
              </a:ext>
            </a:extLst>
          </p:cNvPr>
          <p:cNvSpPr/>
          <p:nvPr/>
        </p:nvSpPr>
        <p:spPr>
          <a:xfrm>
            <a:off x="2930253" y="3862622"/>
            <a:ext cx="228600" cy="231770"/>
          </a:xfrm>
          <a:prstGeom prst="ellipse">
            <a:avLst/>
          </a:prstGeom>
          <a:solidFill>
            <a:schemeClr val="accent1"/>
          </a:solidFill>
          <a:ln>
            <a:solidFill>
              <a:srgbClr val="FFFFFF"/>
            </a:solidFill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9D3C0E9-F177-4ECA-8A78-CBEC172C3E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" r="5573" b="16140"/>
          <a:stretch/>
        </p:blipFill>
        <p:spPr>
          <a:xfrm>
            <a:off x="838376" y="4532173"/>
            <a:ext cx="1537854" cy="1101837"/>
          </a:xfrm>
          <a:prstGeom prst="rect">
            <a:avLst/>
          </a:prstGeom>
          <a:ln w="28575">
            <a:solidFill>
              <a:srgbClr val="FFFFFF"/>
            </a:solidFill>
            <a:miter lim="800000"/>
          </a:ln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3D81915-EFB1-409F-B923-0FC747A881B1}"/>
              </a:ext>
            </a:extLst>
          </p:cNvPr>
          <p:cNvSpPr/>
          <p:nvPr/>
        </p:nvSpPr>
        <p:spPr>
          <a:xfrm rot="10800000" flipH="1">
            <a:off x="2569341" y="1886976"/>
            <a:ext cx="650575" cy="1675471"/>
          </a:xfrm>
          <a:custGeom>
            <a:avLst/>
            <a:gdLst>
              <a:gd name="connsiteX0" fmla="*/ 0 w 606829"/>
              <a:gd name="connsiteY0" fmla="*/ 482138 h 1604357"/>
              <a:gd name="connsiteX1" fmla="*/ 0 w 606829"/>
              <a:gd name="connsiteY1" fmla="*/ 1604357 h 1604357"/>
              <a:gd name="connsiteX2" fmla="*/ 606829 w 606829"/>
              <a:gd name="connsiteY2" fmla="*/ 0 h 1604357"/>
              <a:gd name="connsiteX3" fmla="*/ 0 w 606829"/>
              <a:gd name="connsiteY3" fmla="*/ 482138 h 1604357"/>
              <a:gd name="connsiteX0" fmla="*/ 0 w 618259"/>
              <a:gd name="connsiteY0" fmla="*/ 516428 h 1638647"/>
              <a:gd name="connsiteX1" fmla="*/ 0 w 618259"/>
              <a:gd name="connsiteY1" fmla="*/ 1638647 h 1638647"/>
              <a:gd name="connsiteX2" fmla="*/ 618259 w 618259"/>
              <a:gd name="connsiteY2" fmla="*/ 0 h 1638647"/>
              <a:gd name="connsiteX3" fmla="*/ 0 w 618259"/>
              <a:gd name="connsiteY3" fmla="*/ 516428 h 1638647"/>
              <a:gd name="connsiteX0" fmla="*/ 0 w 709699"/>
              <a:gd name="connsiteY0" fmla="*/ 428798 h 1551017"/>
              <a:gd name="connsiteX1" fmla="*/ 0 w 709699"/>
              <a:gd name="connsiteY1" fmla="*/ 1551017 h 1551017"/>
              <a:gd name="connsiteX2" fmla="*/ 709699 w 709699"/>
              <a:gd name="connsiteY2" fmla="*/ 0 h 1551017"/>
              <a:gd name="connsiteX3" fmla="*/ 0 w 709699"/>
              <a:gd name="connsiteY3" fmla="*/ 428798 h 1551017"/>
              <a:gd name="connsiteX0" fmla="*/ 0 w 652549"/>
              <a:gd name="connsiteY0" fmla="*/ 543098 h 1665317"/>
              <a:gd name="connsiteX1" fmla="*/ 0 w 652549"/>
              <a:gd name="connsiteY1" fmla="*/ 1665317 h 1665317"/>
              <a:gd name="connsiteX2" fmla="*/ 652549 w 652549"/>
              <a:gd name="connsiteY2" fmla="*/ 0 h 1665317"/>
              <a:gd name="connsiteX3" fmla="*/ 0 w 652549"/>
              <a:gd name="connsiteY3" fmla="*/ 543098 h 1665317"/>
              <a:gd name="connsiteX0" fmla="*/ 0 w 652549"/>
              <a:gd name="connsiteY0" fmla="*/ 543098 h 1690717"/>
              <a:gd name="connsiteX1" fmla="*/ 0 w 652549"/>
              <a:gd name="connsiteY1" fmla="*/ 1690717 h 1690717"/>
              <a:gd name="connsiteX2" fmla="*/ 652549 w 652549"/>
              <a:gd name="connsiteY2" fmla="*/ 0 h 1690717"/>
              <a:gd name="connsiteX3" fmla="*/ 0 w 652549"/>
              <a:gd name="connsiteY3" fmla="*/ 543098 h 1690717"/>
              <a:gd name="connsiteX0" fmla="*/ 0 w 652549"/>
              <a:gd name="connsiteY0" fmla="*/ 543098 h 1672356"/>
              <a:gd name="connsiteX1" fmla="*/ 0 w 652549"/>
              <a:gd name="connsiteY1" fmla="*/ 1672356 h 1672356"/>
              <a:gd name="connsiteX2" fmla="*/ 652549 w 652549"/>
              <a:gd name="connsiteY2" fmla="*/ 0 h 1672356"/>
              <a:gd name="connsiteX3" fmla="*/ 0 w 652549"/>
              <a:gd name="connsiteY3" fmla="*/ 543098 h 1672356"/>
              <a:gd name="connsiteX0" fmla="*/ 3672 w 656221"/>
              <a:gd name="connsiteY0" fmla="*/ 543098 h 1687045"/>
              <a:gd name="connsiteX1" fmla="*/ 0 w 656221"/>
              <a:gd name="connsiteY1" fmla="*/ 1687045 h 1687045"/>
              <a:gd name="connsiteX2" fmla="*/ 656221 w 656221"/>
              <a:gd name="connsiteY2" fmla="*/ 0 h 1687045"/>
              <a:gd name="connsiteX3" fmla="*/ 3672 w 656221"/>
              <a:gd name="connsiteY3" fmla="*/ 543098 h 1687045"/>
              <a:gd name="connsiteX0" fmla="*/ 0 w 652549"/>
              <a:gd name="connsiteY0" fmla="*/ 543098 h 1675471"/>
              <a:gd name="connsiteX1" fmla="*/ 2116 w 652549"/>
              <a:gd name="connsiteY1" fmla="*/ 1675471 h 1675471"/>
              <a:gd name="connsiteX2" fmla="*/ 652549 w 652549"/>
              <a:gd name="connsiteY2" fmla="*/ 0 h 1675471"/>
              <a:gd name="connsiteX3" fmla="*/ 0 w 652549"/>
              <a:gd name="connsiteY3" fmla="*/ 543098 h 1675471"/>
              <a:gd name="connsiteX0" fmla="*/ 919 w 650575"/>
              <a:gd name="connsiteY0" fmla="*/ 554672 h 1675471"/>
              <a:gd name="connsiteX1" fmla="*/ 142 w 650575"/>
              <a:gd name="connsiteY1" fmla="*/ 1675471 h 1675471"/>
              <a:gd name="connsiteX2" fmla="*/ 650575 w 650575"/>
              <a:gd name="connsiteY2" fmla="*/ 0 h 1675471"/>
              <a:gd name="connsiteX3" fmla="*/ 919 w 650575"/>
              <a:gd name="connsiteY3" fmla="*/ 554672 h 1675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0575" h="1675471">
                <a:moveTo>
                  <a:pt x="919" y="554672"/>
                </a:moveTo>
                <a:cubicBezTo>
                  <a:pt x="1624" y="932130"/>
                  <a:pt x="-563" y="1298013"/>
                  <a:pt x="142" y="1675471"/>
                </a:cubicBezTo>
                <a:lnTo>
                  <a:pt x="650575" y="0"/>
                </a:lnTo>
                <a:lnTo>
                  <a:pt x="919" y="554672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70000"/>
                </a:schemeClr>
              </a:gs>
              <a:gs pos="45000">
                <a:schemeClr val="bg1">
                  <a:lumMod val="50000"/>
                  <a:alpha val="40000"/>
                </a:schemeClr>
              </a:gs>
              <a:gs pos="83000">
                <a:schemeClr val="bg2">
                  <a:lumMod val="50000"/>
                  <a:alpha val="10000"/>
                </a:schemeClr>
              </a:gs>
            </a:gsLst>
            <a:lin ang="21594000" scaled="0"/>
            <a:tileRect/>
          </a:gradFill>
          <a:ln w="127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7B643E0-46F6-4555-9719-7D12D8C86DD2}"/>
              </a:ext>
            </a:extLst>
          </p:cNvPr>
          <p:cNvSpPr/>
          <p:nvPr/>
        </p:nvSpPr>
        <p:spPr>
          <a:xfrm rot="10800000" flipH="1">
            <a:off x="928137" y="3003545"/>
            <a:ext cx="2275353" cy="551601"/>
          </a:xfrm>
          <a:custGeom>
            <a:avLst/>
            <a:gdLst>
              <a:gd name="connsiteX0" fmla="*/ 0 w 606829"/>
              <a:gd name="connsiteY0" fmla="*/ 482138 h 1604357"/>
              <a:gd name="connsiteX1" fmla="*/ 0 w 606829"/>
              <a:gd name="connsiteY1" fmla="*/ 1604357 h 1604357"/>
              <a:gd name="connsiteX2" fmla="*/ 606829 w 606829"/>
              <a:gd name="connsiteY2" fmla="*/ 0 h 1604357"/>
              <a:gd name="connsiteX3" fmla="*/ 0 w 606829"/>
              <a:gd name="connsiteY3" fmla="*/ 482138 h 1604357"/>
              <a:gd name="connsiteX0" fmla="*/ 0 w 606829"/>
              <a:gd name="connsiteY0" fmla="*/ 482138 h 1672090"/>
              <a:gd name="connsiteX1" fmla="*/ 601133 w 606829"/>
              <a:gd name="connsiteY1" fmla="*/ 1672090 h 1672090"/>
              <a:gd name="connsiteX2" fmla="*/ 606829 w 606829"/>
              <a:gd name="connsiteY2" fmla="*/ 0 h 1672090"/>
              <a:gd name="connsiteX3" fmla="*/ 0 w 606829"/>
              <a:gd name="connsiteY3" fmla="*/ 482138 h 1672090"/>
              <a:gd name="connsiteX0" fmla="*/ 0 w 1572029"/>
              <a:gd name="connsiteY0" fmla="*/ 1667471 h 1672090"/>
              <a:gd name="connsiteX1" fmla="*/ 1566333 w 1572029"/>
              <a:gd name="connsiteY1" fmla="*/ 1672090 h 1672090"/>
              <a:gd name="connsiteX2" fmla="*/ 1572029 w 1572029"/>
              <a:gd name="connsiteY2" fmla="*/ 0 h 1672090"/>
              <a:gd name="connsiteX3" fmla="*/ 0 w 1572029"/>
              <a:gd name="connsiteY3" fmla="*/ 1667471 h 1672090"/>
              <a:gd name="connsiteX0" fmla="*/ 0 w 2156229"/>
              <a:gd name="connsiteY0" fmla="*/ 507538 h 1672090"/>
              <a:gd name="connsiteX1" fmla="*/ 2150533 w 2156229"/>
              <a:gd name="connsiteY1" fmla="*/ 1672090 h 1672090"/>
              <a:gd name="connsiteX2" fmla="*/ 2156229 w 2156229"/>
              <a:gd name="connsiteY2" fmla="*/ 0 h 1672090"/>
              <a:gd name="connsiteX3" fmla="*/ 0 w 2156229"/>
              <a:gd name="connsiteY3" fmla="*/ 507538 h 1672090"/>
              <a:gd name="connsiteX0" fmla="*/ 0 w 2156229"/>
              <a:gd name="connsiteY0" fmla="*/ 507538 h 507538"/>
              <a:gd name="connsiteX1" fmla="*/ 1549400 w 2156229"/>
              <a:gd name="connsiteY1" fmla="*/ 495223 h 507538"/>
              <a:gd name="connsiteX2" fmla="*/ 2156229 w 2156229"/>
              <a:gd name="connsiteY2" fmla="*/ 0 h 507538"/>
              <a:gd name="connsiteX3" fmla="*/ 0 w 2156229"/>
              <a:gd name="connsiteY3" fmla="*/ 507538 h 507538"/>
              <a:gd name="connsiteX0" fmla="*/ 0 w 2156229"/>
              <a:gd name="connsiteY0" fmla="*/ 507538 h 507538"/>
              <a:gd name="connsiteX1" fmla="*/ 1549400 w 2156229"/>
              <a:gd name="connsiteY1" fmla="*/ 495223 h 507538"/>
              <a:gd name="connsiteX2" fmla="*/ 2156229 w 2156229"/>
              <a:gd name="connsiteY2" fmla="*/ 0 h 507538"/>
              <a:gd name="connsiteX3" fmla="*/ 0 w 2156229"/>
              <a:gd name="connsiteY3" fmla="*/ 507538 h 507538"/>
              <a:gd name="connsiteX0" fmla="*/ 0 w 2156229"/>
              <a:gd name="connsiteY0" fmla="*/ 507538 h 507538"/>
              <a:gd name="connsiteX1" fmla="*/ 1549400 w 2156229"/>
              <a:gd name="connsiteY1" fmla="*/ 495223 h 507538"/>
              <a:gd name="connsiteX2" fmla="*/ 2156229 w 2156229"/>
              <a:gd name="connsiteY2" fmla="*/ 0 h 507538"/>
              <a:gd name="connsiteX3" fmla="*/ 0 w 2156229"/>
              <a:gd name="connsiteY3" fmla="*/ 507538 h 507538"/>
              <a:gd name="connsiteX0" fmla="*/ 0 w 2156229"/>
              <a:gd name="connsiteY0" fmla="*/ 507538 h 507538"/>
              <a:gd name="connsiteX1" fmla="*/ 1549400 w 2156229"/>
              <a:gd name="connsiteY1" fmla="*/ 495223 h 507538"/>
              <a:gd name="connsiteX2" fmla="*/ 2156229 w 2156229"/>
              <a:gd name="connsiteY2" fmla="*/ 0 h 507538"/>
              <a:gd name="connsiteX3" fmla="*/ 0 w 2156229"/>
              <a:gd name="connsiteY3" fmla="*/ 507538 h 507538"/>
              <a:gd name="connsiteX0" fmla="*/ 0 w 2213379"/>
              <a:gd name="connsiteY0" fmla="*/ 541828 h 541828"/>
              <a:gd name="connsiteX1" fmla="*/ 1549400 w 2213379"/>
              <a:gd name="connsiteY1" fmla="*/ 529513 h 541828"/>
              <a:gd name="connsiteX2" fmla="*/ 2213379 w 2213379"/>
              <a:gd name="connsiteY2" fmla="*/ 0 h 541828"/>
              <a:gd name="connsiteX3" fmla="*/ 0 w 2213379"/>
              <a:gd name="connsiteY3" fmla="*/ 541828 h 541828"/>
              <a:gd name="connsiteX0" fmla="*/ 0 w 2213379"/>
              <a:gd name="connsiteY0" fmla="*/ 541828 h 541828"/>
              <a:gd name="connsiteX1" fmla="*/ 1587500 w 2213379"/>
              <a:gd name="connsiteY1" fmla="*/ 533323 h 541828"/>
              <a:gd name="connsiteX2" fmla="*/ 2213379 w 2213379"/>
              <a:gd name="connsiteY2" fmla="*/ 0 h 541828"/>
              <a:gd name="connsiteX3" fmla="*/ 0 w 2213379"/>
              <a:gd name="connsiteY3" fmla="*/ 541828 h 541828"/>
              <a:gd name="connsiteX0" fmla="*/ 0 w 2213379"/>
              <a:gd name="connsiteY0" fmla="*/ 541828 h 541828"/>
              <a:gd name="connsiteX1" fmla="*/ 1606550 w 2213379"/>
              <a:gd name="connsiteY1" fmla="*/ 529513 h 541828"/>
              <a:gd name="connsiteX2" fmla="*/ 2213379 w 2213379"/>
              <a:gd name="connsiteY2" fmla="*/ 0 h 541828"/>
              <a:gd name="connsiteX3" fmla="*/ 0 w 2213379"/>
              <a:gd name="connsiteY3" fmla="*/ 541828 h 541828"/>
              <a:gd name="connsiteX0" fmla="*/ 0 w 2213379"/>
              <a:gd name="connsiteY0" fmla="*/ 541828 h 541828"/>
              <a:gd name="connsiteX1" fmla="*/ 1602740 w 2213379"/>
              <a:gd name="connsiteY1" fmla="*/ 537133 h 541828"/>
              <a:gd name="connsiteX2" fmla="*/ 2213379 w 2213379"/>
              <a:gd name="connsiteY2" fmla="*/ 0 h 541828"/>
              <a:gd name="connsiteX3" fmla="*/ 0 w 2213379"/>
              <a:gd name="connsiteY3" fmla="*/ 541828 h 541828"/>
              <a:gd name="connsiteX0" fmla="*/ 0 w 2194329"/>
              <a:gd name="connsiteY0" fmla="*/ 538018 h 538018"/>
              <a:gd name="connsiteX1" fmla="*/ 1583690 w 2194329"/>
              <a:gd name="connsiteY1" fmla="*/ 537133 h 538018"/>
              <a:gd name="connsiteX2" fmla="*/ 2194329 w 2194329"/>
              <a:gd name="connsiteY2" fmla="*/ 0 h 538018"/>
              <a:gd name="connsiteX3" fmla="*/ 0 w 2194329"/>
              <a:gd name="connsiteY3" fmla="*/ 538018 h 538018"/>
              <a:gd name="connsiteX0" fmla="*/ 0 w 2194329"/>
              <a:gd name="connsiteY0" fmla="*/ 538018 h 538018"/>
              <a:gd name="connsiteX1" fmla="*/ 1557020 w 2194329"/>
              <a:gd name="connsiteY1" fmla="*/ 537133 h 538018"/>
              <a:gd name="connsiteX2" fmla="*/ 2194329 w 2194329"/>
              <a:gd name="connsiteY2" fmla="*/ 0 h 538018"/>
              <a:gd name="connsiteX3" fmla="*/ 0 w 2194329"/>
              <a:gd name="connsiteY3" fmla="*/ 538018 h 538018"/>
              <a:gd name="connsiteX0" fmla="*/ 0 w 2194329"/>
              <a:gd name="connsiteY0" fmla="*/ 538018 h 538018"/>
              <a:gd name="connsiteX1" fmla="*/ 1522296 w 2194329"/>
              <a:gd name="connsiteY1" fmla="*/ 473472 h 538018"/>
              <a:gd name="connsiteX2" fmla="*/ 2194329 w 2194329"/>
              <a:gd name="connsiteY2" fmla="*/ 0 h 538018"/>
              <a:gd name="connsiteX3" fmla="*/ 0 w 2194329"/>
              <a:gd name="connsiteY3" fmla="*/ 538018 h 538018"/>
              <a:gd name="connsiteX0" fmla="*/ 0 w 2194329"/>
              <a:gd name="connsiteY0" fmla="*/ 538018 h 548707"/>
              <a:gd name="connsiteX1" fmla="*/ 1554127 w 2194329"/>
              <a:gd name="connsiteY1" fmla="*/ 548707 h 548707"/>
              <a:gd name="connsiteX2" fmla="*/ 2194329 w 2194329"/>
              <a:gd name="connsiteY2" fmla="*/ 0 h 548707"/>
              <a:gd name="connsiteX3" fmla="*/ 0 w 2194329"/>
              <a:gd name="connsiteY3" fmla="*/ 538018 h 548707"/>
              <a:gd name="connsiteX0" fmla="*/ 0 w 2257990"/>
              <a:gd name="connsiteY0" fmla="*/ 546699 h 548707"/>
              <a:gd name="connsiteX1" fmla="*/ 1617788 w 2257990"/>
              <a:gd name="connsiteY1" fmla="*/ 548707 h 548707"/>
              <a:gd name="connsiteX2" fmla="*/ 2257990 w 2257990"/>
              <a:gd name="connsiteY2" fmla="*/ 0 h 548707"/>
              <a:gd name="connsiteX3" fmla="*/ 0 w 2257990"/>
              <a:gd name="connsiteY3" fmla="*/ 546699 h 548707"/>
              <a:gd name="connsiteX0" fmla="*/ 0 w 2263778"/>
              <a:gd name="connsiteY0" fmla="*/ 549593 h 549593"/>
              <a:gd name="connsiteX1" fmla="*/ 1623576 w 2263778"/>
              <a:gd name="connsiteY1" fmla="*/ 548707 h 549593"/>
              <a:gd name="connsiteX2" fmla="*/ 2263778 w 2263778"/>
              <a:gd name="connsiteY2" fmla="*/ 0 h 549593"/>
              <a:gd name="connsiteX3" fmla="*/ 0 w 2263778"/>
              <a:gd name="connsiteY3" fmla="*/ 549593 h 549593"/>
              <a:gd name="connsiteX0" fmla="*/ 0 w 2263778"/>
              <a:gd name="connsiteY0" fmla="*/ 549593 h 549593"/>
              <a:gd name="connsiteX1" fmla="*/ 1878219 w 2263778"/>
              <a:gd name="connsiteY1" fmla="*/ 204360 h 549593"/>
              <a:gd name="connsiteX2" fmla="*/ 2263778 w 2263778"/>
              <a:gd name="connsiteY2" fmla="*/ 0 h 549593"/>
              <a:gd name="connsiteX3" fmla="*/ 0 w 2263778"/>
              <a:gd name="connsiteY3" fmla="*/ 549593 h 549593"/>
              <a:gd name="connsiteX0" fmla="*/ 0 w 2263778"/>
              <a:gd name="connsiteY0" fmla="*/ 549593 h 549593"/>
              <a:gd name="connsiteX1" fmla="*/ 1638044 w 2263778"/>
              <a:gd name="connsiteY1" fmla="*/ 540026 h 549593"/>
              <a:gd name="connsiteX2" fmla="*/ 2263778 w 2263778"/>
              <a:gd name="connsiteY2" fmla="*/ 0 h 549593"/>
              <a:gd name="connsiteX3" fmla="*/ 0 w 2263778"/>
              <a:gd name="connsiteY3" fmla="*/ 549593 h 549593"/>
              <a:gd name="connsiteX0" fmla="*/ 0 w 2275353"/>
              <a:gd name="connsiteY0" fmla="*/ 549593 h 549593"/>
              <a:gd name="connsiteX1" fmla="*/ 1649619 w 2275353"/>
              <a:gd name="connsiteY1" fmla="*/ 540026 h 549593"/>
              <a:gd name="connsiteX2" fmla="*/ 2275353 w 2275353"/>
              <a:gd name="connsiteY2" fmla="*/ 0 h 549593"/>
              <a:gd name="connsiteX3" fmla="*/ 0 w 2275353"/>
              <a:gd name="connsiteY3" fmla="*/ 549593 h 549593"/>
              <a:gd name="connsiteX0" fmla="*/ 0 w 2275353"/>
              <a:gd name="connsiteY0" fmla="*/ 549593 h 551601"/>
              <a:gd name="connsiteX1" fmla="*/ 1626470 w 2275353"/>
              <a:gd name="connsiteY1" fmla="*/ 551601 h 551601"/>
              <a:gd name="connsiteX2" fmla="*/ 2275353 w 2275353"/>
              <a:gd name="connsiteY2" fmla="*/ 0 h 551601"/>
              <a:gd name="connsiteX3" fmla="*/ 0 w 2275353"/>
              <a:gd name="connsiteY3" fmla="*/ 549593 h 55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5353" h="551601">
                <a:moveTo>
                  <a:pt x="0" y="549593"/>
                </a:moveTo>
                <a:lnTo>
                  <a:pt x="1626470" y="551601"/>
                </a:lnTo>
                <a:lnTo>
                  <a:pt x="2275353" y="0"/>
                </a:lnTo>
                <a:lnTo>
                  <a:pt x="0" y="549593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70000"/>
                </a:schemeClr>
              </a:gs>
              <a:gs pos="45000">
                <a:schemeClr val="bg1">
                  <a:lumMod val="50000"/>
                  <a:alpha val="40000"/>
                </a:schemeClr>
              </a:gs>
              <a:gs pos="83000">
                <a:schemeClr val="bg2">
                  <a:lumMod val="50000"/>
                  <a:alpha val="10000"/>
                </a:schemeClr>
              </a:gs>
            </a:gsLst>
            <a:lin ang="16200000" scaled="0"/>
            <a:tileRect/>
          </a:gradFill>
          <a:ln w="127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63EBD56-D8CE-4B5C-9DAB-A7057D8B40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93" r="16269" b="14055"/>
          <a:stretch/>
        </p:blipFill>
        <p:spPr>
          <a:xfrm>
            <a:off x="939738" y="1895458"/>
            <a:ext cx="1627628" cy="1107957"/>
          </a:xfrm>
          <a:prstGeom prst="rect">
            <a:avLst/>
          </a:prstGeom>
          <a:ln w="28575">
            <a:solidFill>
              <a:srgbClr val="FFFFFF"/>
            </a:solidFill>
            <a:miter lim="800000"/>
          </a:ln>
          <a:effectLst>
            <a:outerShdw blurRad="50800" dist="889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B4A125DE-2B48-42FF-A7A8-B683E91D7D3C}"/>
              </a:ext>
            </a:extLst>
          </p:cNvPr>
          <p:cNvSpPr/>
          <p:nvPr/>
        </p:nvSpPr>
        <p:spPr>
          <a:xfrm>
            <a:off x="3106840" y="3443420"/>
            <a:ext cx="228600" cy="231770"/>
          </a:xfrm>
          <a:prstGeom prst="ellipse">
            <a:avLst/>
          </a:prstGeom>
          <a:solidFill>
            <a:schemeClr val="accent1"/>
          </a:solidFill>
          <a:ln>
            <a:solidFill>
              <a:srgbClr val="FFFFFF"/>
            </a:solidFill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78CA76D-E8FD-474C-85E7-AFABF6D9A74A}"/>
              </a:ext>
            </a:extLst>
          </p:cNvPr>
          <p:cNvGrpSpPr/>
          <p:nvPr/>
        </p:nvGrpSpPr>
        <p:grpSpPr>
          <a:xfrm>
            <a:off x="5591588" y="2874741"/>
            <a:ext cx="2293384" cy="1681050"/>
            <a:chOff x="6068732" y="2141738"/>
            <a:chExt cx="2293384" cy="16810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6CC76A0-4EB2-4368-BCA1-F65F95D5CE6D}"/>
                </a:ext>
              </a:extLst>
            </p:cNvPr>
            <p:cNvSpPr/>
            <p:nvPr/>
          </p:nvSpPr>
          <p:spPr>
            <a:xfrm rot="10800000">
              <a:off x="6070336" y="2141738"/>
              <a:ext cx="650575" cy="1675471"/>
            </a:xfrm>
            <a:custGeom>
              <a:avLst/>
              <a:gdLst>
                <a:gd name="connsiteX0" fmla="*/ 0 w 606829"/>
                <a:gd name="connsiteY0" fmla="*/ 482138 h 1604357"/>
                <a:gd name="connsiteX1" fmla="*/ 0 w 606829"/>
                <a:gd name="connsiteY1" fmla="*/ 1604357 h 1604357"/>
                <a:gd name="connsiteX2" fmla="*/ 606829 w 606829"/>
                <a:gd name="connsiteY2" fmla="*/ 0 h 1604357"/>
                <a:gd name="connsiteX3" fmla="*/ 0 w 606829"/>
                <a:gd name="connsiteY3" fmla="*/ 482138 h 1604357"/>
                <a:gd name="connsiteX0" fmla="*/ 0 w 618259"/>
                <a:gd name="connsiteY0" fmla="*/ 516428 h 1638647"/>
                <a:gd name="connsiteX1" fmla="*/ 0 w 618259"/>
                <a:gd name="connsiteY1" fmla="*/ 1638647 h 1638647"/>
                <a:gd name="connsiteX2" fmla="*/ 618259 w 618259"/>
                <a:gd name="connsiteY2" fmla="*/ 0 h 1638647"/>
                <a:gd name="connsiteX3" fmla="*/ 0 w 618259"/>
                <a:gd name="connsiteY3" fmla="*/ 516428 h 1638647"/>
                <a:gd name="connsiteX0" fmla="*/ 0 w 709699"/>
                <a:gd name="connsiteY0" fmla="*/ 428798 h 1551017"/>
                <a:gd name="connsiteX1" fmla="*/ 0 w 709699"/>
                <a:gd name="connsiteY1" fmla="*/ 1551017 h 1551017"/>
                <a:gd name="connsiteX2" fmla="*/ 709699 w 709699"/>
                <a:gd name="connsiteY2" fmla="*/ 0 h 1551017"/>
                <a:gd name="connsiteX3" fmla="*/ 0 w 709699"/>
                <a:gd name="connsiteY3" fmla="*/ 428798 h 1551017"/>
                <a:gd name="connsiteX0" fmla="*/ 0 w 652549"/>
                <a:gd name="connsiteY0" fmla="*/ 543098 h 1665317"/>
                <a:gd name="connsiteX1" fmla="*/ 0 w 652549"/>
                <a:gd name="connsiteY1" fmla="*/ 1665317 h 1665317"/>
                <a:gd name="connsiteX2" fmla="*/ 652549 w 652549"/>
                <a:gd name="connsiteY2" fmla="*/ 0 h 1665317"/>
                <a:gd name="connsiteX3" fmla="*/ 0 w 652549"/>
                <a:gd name="connsiteY3" fmla="*/ 543098 h 1665317"/>
                <a:gd name="connsiteX0" fmla="*/ 0 w 652549"/>
                <a:gd name="connsiteY0" fmla="*/ 543098 h 1690717"/>
                <a:gd name="connsiteX1" fmla="*/ 0 w 652549"/>
                <a:gd name="connsiteY1" fmla="*/ 1690717 h 1690717"/>
                <a:gd name="connsiteX2" fmla="*/ 652549 w 652549"/>
                <a:gd name="connsiteY2" fmla="*/ 0 h 1690717"/>
                <a:gd name="connsiteX3" fmla="*/ 0 w 652549"/>
                <a:gd name="connsiteY3" fmla="*/ 543098 h 1690717"/>
                <a:gd name="connsiteX0" fmla="*/ 0 w 652549"/>
                <a:gd name="connsiteY0" fmla="*/ 543098 h 1672356"/>
                <a:gd name="connsiteX1" fmla="*/ 0 w 652549"/>
                <a:gd name="connsiteY1" fmla="*/ 1672356 h 1672356"/>
                <a:gd name="connsiteX2" fmla="*/ 652549 w 652549"/>
                <a:gd name="connsiteY2" fmla="*/ 0 h 1672356"/>
                <a:gd name="connsiteX3" fmla="*/ 0 w 652549"/>
                <a:gd name="connsiteY3" fmla="*/ 543098 h 1672356"/>
                <a:gd name="connsiteX0" fmla="*/ 3672 w 656221"/>
                <a:gd name="connsiteY0" fmla="*/ 543098 h 1687045"/>
                <a:gd name="connsiteX1" fmla="*/ 0 w 656221"/>
                <a:gd name="connsiteY1" fmla="*/ 1687045 h 1687045"/>
                <a:gd name="connsiteX2" fmla="*/ 656221 w 656221"/>
                <a:gd name="connsiteY2" fmla="*/ 0 h 1687045"/>
                <a:gd name="connsiteX3" fmla="*/ 3672 w 656221"/>
                <a:gd name="connsiteY3" fmla="*/ 543098 h 1687045"/>
                <a:gd name="connsiteX0" fmla="*/ 0 w 652549"/>
                <a:gd name="connsiteY0" fmla="*/ 543098 h 1675471"/>
                <a:gd name="connsiteX1" fmla="*/ 2116 w 652549"/>
                <a:gd name="connsiteY1" fmla="*/ 1675471 h 1675471"/>
                <a:gd name="connsiteX2" fmla="*/ 652549 w 652549"/>
                <a:gd name="connsiteY2" fmla="*/ 0 h 1675471"/>
                <a:gd name="connsiteX3" fmla="*/ 0 w 652549"/>
                <a:gd name="connsiteY3" fmla="*/ 543098 h 1675471"/>
                <a:gd name="connsiteX0" fmla="*/ 919 w 650575"/>
                <a:gd name="connsiteY0" fmla="*/ 554672 h 1675471"/>
                <a:gd name="connsiteX1" fmla="*/ 142 w 650575"/>
                <a:gd name="connsiteY1" fmla="*/ 1675471 h 1675471"/>
                <a:gd name="connsiteX2" fmla="*/ 650575 w 650575"/>
                <a:gd name="connsiteY2" fmla="*/ 0 h 1675471"/>
                <a:gd name="connsiteX3" fmla="*/ 919 w 650575"/>
                <a:gd name="connsiteY3" fmla="*/ 554672 h 167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0575" h="1675471">
                  <a:moveTo>
                    <a:pt x="919" y="554672"/>
                  </a:moveTo>
                  <a:cubicBezTo>
                    <a:pt x="1624" y="932130"/>
                    <a:pt x="-563" y="1298013"/>
                    <a:pt x="142" y="1675471"/>
                  </a:cubicBezTo>
                  <a:lnTo>
                    <a:pt x="650575" y="0"/>
                  </a:lnTo>
                  <a:lnTo>
                    <a:pt x="919" y="55467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70000"/>
                  </a:schemeClr>
                </a:gs>
                <a:gs pos="45000">
                  <a:schemeClr val="bg1">
                    <a:lumMod val="50000"/>
                    <a:alpha val="40000"/>
                  </a:schemeClr>
                </a:gs>
                <a:gs pos="83000">
                  <a:schemeClr val="bg2">
                    <a:lumMod val="50000"/>
                    <a:alpha val="10000"/>
                  </a:schemeClr>
                </a:gs>
              </a:gsLst>
              <a:lin ang="21594000" scaled="0"/>
              <a:tileRect/>
            </a:gradFill>
            <a:ln w="1270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3C7462B-B051-4D89-9956-EDC88D14350A}"/>
                </a:ext>
              </a:extLst>
            </p:cNvPr>
            <p:cNvSpPr/>
            <p:nvPr/>
          </p:nvSpPr>
          <p:spPr>
            <a:xfrm rot="10800000">
              <a:off x="6068732" y="3260316"/>
              <a:ext cx="2293384" cy="562472"/>
            </a:xfrm>
            <a:custGeom>
              <a:avLst/>
              <a:gdLst>
                <a:gd name="connsiteX0" fmla="*/ 0 w 606829"/>
                <a:gd name="connsiteY0" fmla="*/ 482138 h 1604357"/>
                <a:gd name="connsiteX1" fmla="*/ 0 w 606829"/>
                <a:gd name="connsiteY1" fmla="*/ 1604357 h 1604357"/>
                <a:gd name="connsiteX2" fmla="*/ 606829 w 606829"/>
                <a:gd name="connsiteY2" fmla="*/ 0 h 1604357"/>
                <a:gd name="connsiteX3" fmla="*/ 0 w 606829"/>
                <a:gd name="connsiteY3" fmla="*/ 482138 h 1604357"/>
                <a:gd name="connsiteX0" fmla="*/ 0 w 606829"/>
                <a:gd name="connsiteY0" fmla="*/ 482138 h 1672090"/>
                <a:gd name="connsiteX1" fmla="*/ 601133 w 606829"/>
                <a:gd name="connsiteY1" fmla="*/ 1672090 h 1672090"/>
                <a:gd name="connsiteX2" fmla="*/ 606829 w 606829"/>
                <a:gd name="connsiteY2" fmla="*/ 0 h 1672090"/>
                <a:gd name="connsiteX3" fmla="*/ 0 w 606829"/>
                <a:gd name="connsiteY3" fmla="*/ 482138 h 1672090"/>
                <a:gd name="connsiteX0" fmla="*/ 0 w 1572029"/>
                <a:gd name="connsiteY0" fmla="*/ 1667471 h 1672090"/>
                <a:gd name="connsiteX1" fmla="*/ 1566333 w 1572029"/>
                <a:gd name="connsiteY1" fmla="*/ 1672090 h 1672090"/>
                <a:gd name="connsiteX2" fmla="*/ 1572029 w 1572029"/>
                <a:gd name="connsiteY2" fmla="*/ 0 h 1672090"/>
                <a:gd name="connsiteX3" fmla="*/ 0 w 1572029"/>
                <a:gd name="connsiteY3" fmla="*/ 1667471 h 1672090"/>
                <a:gd name="connsiteX0" fmla="*/ 0 w 2156229"/>
                <a:gd name="connsiteY0" fmla="*/ 507538 h 1672090"/>
                <a:gd name="connsiteX1" fmla="*/ 2150533 w 2156229"/>
                <a:gd name="connsiteY1" fmla="*/ 1672090 h 1672090"/>
                <a:gd name="connsiteX2" fmla="*/ 2156229 w 2156229"/>
                <a:gd name="connsiteY2" fmla="*/ 0 h 1672090"/>
                <a:gd name="connsiteX3" fmla="*/ 0 w 2156229"/>
                <a:gd name="connsiteY3" fmla="*/ 507538 h 1672090"/>
                <a:gd name="connsiteX0" fmla="*/ 0 w 2156229"/>
                <a:gd name="connsiteY0" fmla="*/ 507538 h 507538"/>
                <a:gd name="connsiteX1" fmla="*/ 1549400 w 2156229"/>
                <a:gd name="connsiteY1" fmla="*/ 495223 h 507538"/>
                <a:gd name="connsiteX2" fmla="*/ 2156229 w 2156229"/>
                <a:gd name="connsiteY2" fmla="*/ 0 h 507538"/>
                <a:gd name="connsiteX3" fmla="*/ 0 w 2156229"/>
                <a:gd name="connsiteY3" fmla="*/ 507538 h 507538"/>
                <a:gd name="connsiteX0" fmla="*/ 0 w 2156229"/>
                <a:gd name="connsiteY0" fmla="*/ 507538 h 507538"/>
                <a:gd name="connsiteX1" fmla="*/ 1549400 w 2156229"/>
                <a:gd name="connsiteY1" fmla="*/ 495223 h 507538"/>
                <a:gd name="connsiteX2" fmla="*/ 2156229 w 2156229"/>
                <a:gd name="connsiteY2" fmla="*/ 0 h 507538"/>
                <a:gd name="connsiteX3" fmla="*/ 0 w 2156229"/>
                <a:gd name="connsiteY3" fmla="*/ 507538 h 507538"/>
                <a:gd name="connsiteX0" fmla="*/ 0 w 2156229"/>
                <a:gd name="connsiteY0" fmla="*/ 507538 h 507538"/>
                <a:gd name="connsiteX1" fmla="*/ 1549400 w 2156229"/>
                <a:gd name="connsiteY1" fmla="*/ 495223 h 507538"/>
                <a:gd name="connsiteX2" fmla="*/ 2156229 w 2156229"/>
                <a:gd name="connsiteY2" fmla="*/ 0 h 507538"/>
                <a:gd name="connsiteX3" fmla="*/ 0 w 2156229"/>
                <a:gd name="connsiteY3" fmla="*/ 507538 h 507538"/>
                <a:gd name="connsiteX0" fmla="*/ 0 w 2156229"/>
                <a:gd name="connsiteY0" fmla="*/ 507538 h 507538"/>
                <a:gd name="connsiteX1" fmla="*/ 1549400 w 2156229"/>
                <a:gd name="connsiteY1" fmla="*/ 495223 h 507538"/>
                <a:gd name="connsiteX2" fmla="*/ 2156229 w 2156229"/>
                <a:gd name="connsiteY2" fmla="*/ 0 h 507538"/>
                <a:gd name="connsiteX3" fmla="*/ 0 w 2156229"/>
                <a:gd name="connsiteY3" fmla="*/ 507538 h 507538"/>
                <a:gd name="connsiteX0" fmla="*/ 0 w 2213379"/>
                <a:gd name="connsiteY0" fmla="*/ 541828 h 541828"/>
                <a:gd name="connsiteX1" fmla="*/ 1549400 w 2213379"/>
                <a:gd name="connsiteY1" fmla="*/ 529513 h 541828"/>
                <a:gd name="connsiteX2" fmla="*/ 2213379 w 2213379"/>
                <a:gd name="connsiteY2" fmla="*/ 0 h 541828"/>
                <a:gd name="connsiteX3" fmla="*/ 0 w 2213379"/>
                <a:gd name="connsiteY3" fmla="*/ 541828 h 541828"/>
                <a:gd name="connsiteX0" fmla="*/ 0 w 2213379"/>
                <a:gd name="connsiteY0" fmla="*/ 541828 h 541828"/>
                <a:gd name="connsiteX1" fmla="*/ 1587500 w 2213379"/>
                <a:gd name="connsiteY1" fmla="*/ 533323 h 541828"/>
                <a:gd name="connsiteX2" fmla="*/ 2213379 w 2213379"/>
                <a:gd name="connsiteY2" fmla="*/ 0 h 541828"/>
                <a:gd name="connsiteX3" fmla="*/ 0 w 2213379"/>
                <a:gd name="connsiteY3" fmla="*/ 541828 h 541828"/>
                <a:gd name="connsiteX0" fmla="*/ 0 w 2213379"/>
                <a:gd name="connsiteY0" fmla="*/ 541828 h 541828"/>
                <a:gd name="connsiteX1" fmla="*/ 1606550 w 2213379"/>
                <a:gd name="connsiteY1" fmla="*/ 529513 h 541828"/>
                <a:gd name="connsiteX2" fmla="*/ 2213379 w 2213379"/>
                <a:gd name="connsiteY2" fmla="*/ 0 h 541828"/>
                <a:gd name="connsiteX3" fmla="*/ 0 w 2213379"/>
                <a:gd name="connsiteY3" fmla="*/ 541828 h 541828"/>
                <a:gd name="connsiteX0" fmla="*/ 0 w 2213379"/>
                <a:gd name="connsiteY0" fmla="*/ 541828 h 541828"/>
                <a:gd name="connsiteX1" fmla="*/ 1602740 w 2213379"/>
                <a:gd name="connsiteY1" fmla="*/ 537133 h 541828"/>
                <a:gd name="connsiteX2" fmla="*/ 2213379 w 2213379"/>
                <a:gd name="connsiteY2" fmla="*/ 0 h 541828"/>
                <a:gd name="connsiteX3" fmla="*/ 0 w 2213379"/>
                <a:gd name="connsiteY3" fmla="*/ 541828 h 541828"/>
                <a:gd name="connsiteX0" fmla="*/ 0 w 2194329"/>
                <a:gd name="connsiteY0" fmla="*/ 538018 h 538018"/>
                <a:gd name="connsiteX1" fmla="*/ 1583690 w 2194329"/>
                <a:gd name="connsiteY1" fmla="*/ 537133 h 538018"/>
                <a:gd name="connsiteX2" fmla="*/ 2194329 w 2194329"/>
                <a:gd name="connsiteY2" fmla="*/ 0 h 538018"/>
                <a:gd name="connsiteX3" fmla="*/ 0 w 2194329"/>
                <a:gd name="connsiteY3" fmla="*/ 538018 h 538018"/>
                <a:gd name="connsiteX0" fmla="*/ 0 w 2194329"/>
                <a:gd name="connsiteY0" fmla="*/ 538018 h 538018"/>
                <a:gd name="connsiteX1" fmla="*/ 1557020 w 2194329"/>
                <a:gd name="connsiteY1" fmla="*/ 537133 h 538018"/>
                <a:gd name="connsiteX2" fmla="*/ 2194329 w 2194329"/>
                <a:gd name="connsiteY2" fmla="*/ 0 h 538018"/>
                <a:gd name="connsiteX3" fmla="*/ 0 w 2194329"/>
                <a:gd name="connsiteY3" fmla="*/ 538018 h 538018"/>
                <a:gd name="connsiteX0" fmla="*/ 0 w 2194329"/>
                <a:gd name="connsiteY0" fmla="*/ 538018 h 538018"/>
                <a:gd name="connsiteX1" fmla="*/ 1522296 w 2194329"/>
                <a:gd name="connsiteY1" fmla="*/ 473472 h 538018"/>
                <a:gd name="connsiteX2" fmla="*/ 2194329 w 2194329"/>
                <a:gd name="connsiteY2" fmla="*/ 0 h 538018"/>
                <a:gd name="connsiteX3" fmla="*/ 0 w 2194329"/>
                <a:gd name="connsiteY3" fmla="*/ 538018 h 538018"/>
                <a:gd name="connsiteX0" fmla="*/ 0 w 2194329"/>
                <a:gd name="connsiteY0" fmla="*/ 538018 h 548707"/>
                <a:gd name="connsiteX1" fmla="*/ 1554127 w 2194329"/>
                <a:gd name="connsiteY1" fmla="*/ 548707 h 548707"/>
                <a:gd name="connsiteX2" fmla="*/ 2194329 w 2194329"/>
                <a:gd name="connsiteY2" fmla="*/ 0 h 548707"/>
                <a:gd name="connsiteX3" fmla="*/ 0 w 2194329"/>
                <a:gd name="connsiteY3" fmla="*/ 538018 h 548707"/>
                <a:gd name="connsiteX0" fmla="*/ 0 w 2257990"/>
                <a:gd name="connsiteY0" fmla="*/ 546699 h 548707"/>
                <a:gd name="connsiteX1" fmla="*/ 1617788 w 2257990"/>
                <a:gd name="connsiteY1" fmla="*/ 548707 h 548707"/>
                <a:gd name="connsiteX2" fmla="*/ 2257990 w 2257990"/>
                <a:gd name="connsiteY2" fmla="*/ 0 h 548707"/>
                <a:gd name="connsiteX3" fmla="*/ 0 w 2257990"/>
                <a:gd name="connsiteY3" fmla="*/ 546699 h 548707"/>
                <a:gd name="connsiteX0" fmla="*/ 0 w 2263778"/>
                <a:gd name="connsiteY0" fmla="*/ 549593 h 549593"/>
                <a:gd name="connsiteX1" fmla="*/ 1623576 w 2263778"/>
                <a:gd name="connsiteY1" fmla="*/ 548707 h 549593"/>
                <a:gd name="connsiteX2" fmla="*/ 2263778 w 2263778"/>
                <a:gd name="connsiteY2" fmla="*/ 0 h 549593"/>
                <a:gd name="connsiteX3" fmla="*/ 0 w 2263778"/>
                <a:gd name="connsiteY3" fmla="*/ 549593 h 549593"/>
                <a:gd name="connsiteX0" fmla="*/ 0 w 2263778"/>
                <a:gd name="connsiteY0" fmla="*/ 549593 h 549593"/>
                <a:gd name="connsiteX1" fmla="*/ 1878219 w 2263778"/>
                <a:gd name="connsiteY1" fmla="*/ 204360 h 549593"/>
                <a:gd name="connsiteX2" fmla="*/ 2263778 w 2263778"/>
                <a:gd name="connsiteY2" fmla="*/ 0 h 549593"/>
                <a:gd name="connsiteX3" fmla="*/ 0 w 2263778"/>
                <a:gd name="connsiteY3" fmla="*/ 549593 h 549593"/>
                <a:gd name="connsiteX0" fmla="*/ 0 w 2263778"/>
                <a:gd name="connsiteY0" fmla="*/ 549593 h 549593"/>
                <a:gd name="connsiteX1" fmla="*/ 1638044 w 2263778"/>
                <a:gd name="connsiteY1" fmla="*/ 540026 h 549593"/>
                <a:gd name="connsiteX2" fmla="*/ 2263778 w 2263778"/>
                <a:gd name="connsiteY2" fmla="*/ 0 h 549593"/>
                <a:gd name="connsiteX3" fmla="*/ 0 w 2263778"/>
                <a:gd name="connsiteY3" fmla="*/ 549593 h 549593"/>
                <a:gd name="connsiteX0" fmla="*/ 0 w 2275353"/>
                <a:gd name="connsiteY0" fmla="*/ 549593 h 549593"/>
                <a:gd name="connsiteX1" fmla="*/ 1649619 w 2275353"/>
                <a:gd name="connsiteY1" fmla="*/ 540026 h 549593"/>
                <a:gd name="connsiteX2" fmla="*/ 2275353 w 2275353"/>
                <a:gd name="connsiteY2" fmla="*/ 0 h 549593"/>
                <a:gd name="connsiteX3" fmla="*/ 0 w 2275353"/>
                <a:gd name="connsiteY3" fmla="*/ 549593 h 549593"/>
                <a:gd name="connsiteX0" fmla="*/ 0 w 2275353"/>
                <a:gd name="connsiteY0" fmla="*/ 549593 h 551601"/>
                <a:gd name="connsiteX1" fmla="*/ 1626470 w 2275353"/>
                <a:gd name="connsiteY1" fmla="*/ 551601 h 551601"/>
                <a:gd name="connsiteX2" fmla="*/ 2275353 w 2275353"/>
                <a:gd name="connsiteY2" fmla="*/ 0 h 551601"/>
                <a:gd name="connsiteX3" fmla="*/ 0 w 2275353"/>
                <a:gd name="connsiteY3" fmla="*/ 549593 h 551601"/>
                <a:gd name="connsiteX0" fmla="*/ 0 w 2275353"/>
                <a:gd name="connsiteY0" fmla="*/ 549593 h 549593"/>
                <a:gd name="connsiteX1" fmla="*/ 1618743 w 2275353"/>
                <a:gd name="connsiteY1" fmla="*/ 489782 h 549593"/>
                <a:gd name="connsiteX2" fmla="*/ 2275353 w 2275353"/>
                <a:gd name="connsiteY2" fmla="*/ 0 h 549593"/>
                <a:gd name="connsiteX3" fmla="*/ 0 w 2275353"/>
                <a:gd name="connsiteY3" fmla="*/ 549593 h 549593"/>
                <a:gd name="connsiteX0" fmla="*/ 0 w 2275353"/>
                <a:gd name="connsiteY0" fmla="*/ 549593 h 549593"/>
                <a:gd name="connsiteX1" fmla="*/ 1644500 w 2275353"/>
                <a:gd name="connsiteY1" fmla="*/ 541298 h 549593"/>
                <a:gd name="connsiteX2" fmla="*/ 2275353 w 2275353"/>
                <a:gd name="connsiteY2" fmla="*/ 0 h 549593"/>
                <a:gd name="connsiteX3" fmla="*/ 0 w 2275353"/>
                <a:gd name="connsiteY3" fmla="*/ 549593 h 549593"/>
                <a:gd name="connsiteX0" fmla="*/ 0 w 2169746"/>
                <a:gd name="connsiteY0" fmla="*/ 590806 h 590806"/>
                <a:gd name="connsiteX1" fmla="*/ 1644500 w 2169746"/>
                <a:gd name="connsiteY1" fmla="*/ 582511 h 590806"/>
                <a:gd name="connsiteX2" fmla="*/ 2169746 w 2169746"/>
                <a:gd name="connsiteY2" fmla="*/ 0 h 590806"/>
                <a:gd name="connsiteX3" fmla="*/ 0 w 2169746"/>
                <a:gd name="connsiteY3" fmla="*/ 590806 h 590806"/>
                <a:gd name="connsiteX0" fmla="*/ 0 w 2293384"/>
                <a:gd name="connsiteY0" fmla="*/ 562472 h 562472"/>
                <a:gd name="connsiteX1" fmla="*/ 1644500 w 2293384"/>
                <a:gd name="connsiteY1" fmla="*/ 554177 h 562472"/>
                <a:gd name="connsiteX2" fmla="*/ 2293384 w 2293384"/>
                <a:gd name="connsiteY2" fmla="*/ 0 h 562472"/>
                <a:gd name="connsiteX3" fmla="*/ 0 w 2293384"/>
                <a:gd name="connsiteY3" fmla="*/ 562472 h 56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3384" h="562472">
                  <a:moveTo>
                    <a:pt x="0" y="562472"/>
                  </a:moveTo>
                  <a:lnTo>
                    <a:pt x="1644500" y="554177"/>
                  </a:lnTo>
                  <a:lnTo>
                    <a:pt x="2293384" y="0"/>
                  </a:lnTo>
                  <a:lnTo>
                    <a:pt x="0" y="56247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70000"/>
                  </a:schemeClr>
                </a:gs>
                <a:gs pos="45000">
                  <a:schemeClr val="bg1">
                    <a:lumMod val="50000"/>
                    <a:alpha val="40000"/>
                  </a:schemeClr>
                </a:gs>
                <a:gs pos="83000">
                  <a:schemeClr val="bg2">
                    <a:lumMod val="50000"/>
                    <a:alpha val="10000"/>
                  </a:schemeClr>
                </a:gs>
              </a:gsLst>
              <a:lin ang="16200000" scaled="0"/>
              <a:tileRect/>
            </a:gradFill>
            <a:ln w="1270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0860FE8D-ABD1-4C6D-AECB-AB9309F421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24" t="383" r="10267" b="23689"/>
          <a:stretch/>
        </p:blipFill>
        <p:spPr>
          <a:xfrm>
            <a:off x="6245815" y="2884738"/>
            <a:ext cx="1628852" cy="1110157"/>
          </a:xfrm>
          <a:prstGeom prst="rect">
            <a:avLst/>
          </a:prstGeom>
          <a:ln w="28575">
            <a:solidFill>
              <a:srgbClr val="FFFFFF"/>
            </a:solidFill>
            <a:miter lim="800000"/>
          </a:ln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17FBB6EE-3005-4AF8-B17C-381E9A711678}"/>
              </a:ext>
            </a:extLst>
          </p:cNvPr>
          <p:cNvSpPr/>
          <p:nvPr/>
        </p:nvSpPr>
        <p:spPr>
          <a:xfrm>
            <a:off x="5486228" y="4437642"/>
            <a:ext cx="228600" cy="231770"/>
          </a:xfrm>
          <a:prstGeom prst="ellipse">
            <a:avLst/>
          </a:prstGeom>
          <a:solidFill>
            <a:schemeClr val="accent1"/>
          </a:solidFill>
          <a:ln>
            <a:solidFill>
              <a:srgbClr val="FFFFFF"/>
            </a:solidFill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207470F-4529-4A02-8877-1503F9816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584299"/>
            <a:ext cx="5029200" cy="500137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I-24 CM/GC Project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C2D59E-97A4-4B91-B16F-9227E7739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57400" y="1431178"/>
            <a:ext cx="5029200" cy="236155"/>
          </a:xfrm>
        </p:spPr>
        <p:txBody>
          <a:bodyPr/>
          <a:lstStyle/>
          <a:p>
            <a:pPr algn="ctr"/>
            <a:r>
              <a:rPr lang="en-US" sz="1500" dirty="0">
                <a:solidFill>
                  <a:srgbClr val="FFFFFF"/>
                </a:solidFill>
              </a:rPr>
              <a:t>December 18, 2018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BE3F4F-5248-4FAD-B347-3212435FB713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2057400" y="1100602"/>
            <a:ext cx="5029200" cy="275396"/>
          </a:xfrm>
        </p:spPr>
        <p:txBody>
          <a:bodyPr/>
          <a:lstStyle/>
          <a:p>
            <a:r>
              <a:rPr lang="en-US" b="1" spc="300" dirty="0">
                <a:solidFill>
                  <a:srgbClr val="FFFFFF"/>
                </a:solidFill>
                <a:latin typeface="+mj-lt"/>
              </a:rPr>
              <a:t>CONTRACTOR PREPROPOSAL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0793D3-8548-49A8-B678-158DCCAE1C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711" y="5918717"/>
            <a:ext cx="2084151" cy="90037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08B159F-9C3A-47C1-A75F-8A50D3686C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485" y="6233471"/>
            <a:ext cx="1336973" cy="29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6349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1993021-3AC1-4E14-8D58-0D3F112A162D}"/>
              </a:ext>
            </a:extLst>
          </p:cNvPr>
          <p:cNvSpPr/>
          <p:nvPr/>
        </p:nvSpPr>
        <p:spPr>
          <a:xfrm>
            <a:off x="0" y="1295400"/>
            <a:ext cx="9144000" cy="556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1439A32-6DD5-4B37-8932-87386C05D358}"/>
              </a:ext>
            </a:extLst>
          </p:cNvPr>
          <p:cNvGrpSpPr/>
          <p:nvPr/>
        </p:nvGrpSpPr>
        <p:grpSpPr>
          <a:xfrm>
            <a:off x="466346" y="1514352"/>
            <a:ext cx="8211308" cy="4909303"/>
            <a:chOff x="466346" y="1514352"/>
            <a:chExt cx="8211308" cy="490930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FBBC661-6656-4754-8C2D-5FF3EA49A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" t="5372" b="5513"/>
            <a:stretch/>
          </p:blipFill>
          <p:spPr>
            <a:xfrm>
              <a:off x="466346" y="1514352"/>
              <a:ext cx="8211308" cy="4909303"/>
            </a:xfrm>
            <a:prstGeom prst="rect">
              <a:avLst/>
            </a:prstGeom>
          </p:spPr>
        </p:pic>
        <p:sp>
          <p:nvSpPr>
            <p:cNvPr id="11" name="Callout: Line 10">
              <a:extLst>
                <a:ext uri="{FF2B5EF4-FFF2-40B4-BE49-F238E27FC236}">
                  <a16:creationId xmlns:a16="http://schemas.microsoft.com/office/drawing/2014/main" id="{90671674-81D2-4CFF-8E41-AB39F4B748ED}"/>
                </a:ext>
              </a:extLst>
            </p:cNvPr>
            <p:cNvSpPr/>
            <p:nvPr/>
          </p:nvSpPr>
          <p:spPr>
            <a:xfrm>
              <a:off x="4273876" y="5274568"/>
              <a:ext cx="1555439" cy="584319"/>
            </a:xfrm>
            <a:prstGeom prst="borderCallout1">
              <a:avLst>
                <a:gd name="adj1" fmla="val 440"/>
                <a:gd name="adj2" fmla="val 48810"/>
                <a:gd name="adj3" fmla="val -124119"/>
                <a:gd name="adj4" fmla="val 64312"/>
              </a:avLst>
            </a:prstGeom>
            <a:solidFill>
              <a:srgbClr val="F26724">
                <a:alpha val="69804"/>
              </a:srgbClr>
            </a:solidFill>
            <a:ln w="28575">
              <a:solidFill>
                <a:srgbClr val="AE410A"/>
              </a:solidFill>
              <a:miter lim="800000"/>
              <a:tailEnd type="oval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FFFFFF"/>
                  </a:solidFill>
                  <a:latin typeface="+mj-lt"/>
                </a:rPr>
                <a:t>I-24 CM/GC Project</a:t>
              </a:r>
            </a:p>
          </p:txBody>
        </p:sp>
        <p:sp>
          <p:nvSpPr>
            <p:cNvPr id="12" name="Callout: Line 11">
              <a:extLst>
                <a:ext uri="{FF2B5EF4-FFF2-40B4-BE49-F238E27FC236}">
                  <a16:creationId xmlns:a16="http://schemas.microsoft.com/office/drawing/2014/main" id="{F8231109-D6E4-4520-9C9D-FAEE17E9FD1F}"/>
                </a:ext>
              </a:extLst>
            </p:cNvPr>
            <p:cNvSpPr/>
            <p:nvPr/>
          </p:nvSpPr>
          <p:spPr>
            <a:xfrm>
              <a:off x="685800" y="2244885"/>
              <a:ext cx="1568568" cy="584319"/>
            </a:xfrm>
            <a:prstGeom prst="borderCallout1">
              <a:avLst>
                <a:gd name="adj1" fmla="val 152"/>
                <a:gd name="adj2" fmla="val 49689"/>
                <a:gd name="adj3" fmla="val -68154"/>
                <a:gd name="adj4" fmla="val 115371"/>
              </a:avLst>
            </a:prstGeom>
            <a:solidFill>
              <a:schemeClr val="accent2">
                <a:alpha val="69804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miter lim="800000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FFFFFF"/>
                  </a:solidFill>
                  <a:latin typeface="+mj-lt"/>
                </a:rPr>
                <a:t>US 27 Reconstruction</a:t>
              </a:r>
            </a:p>
          </p:txBody>
        </p:sp>
        <p:sp>
          <p:nvSpPr>
            <p:cNvPr id="13" name="Callout: Line 12">
              <a:extLst>
                <a:ext uri="{FF2B5EF4-FFF2-40B4-BE49-F238E27FC236}">
                  <a16:creationId xmlns:a16="http://schemas.microsoft.com/office/drawing/2014/main" id="{6F53D21F-DE1F-4D03-9A5E-A50113DC6670}"/>
                </a:ext>
              </a:extLst>
            </p:cNvPr>
            <p:cNvSpPr/>
            <p:nvPr/>
          </p:nvSpPr>
          <p:spPr>
            <a:xfrm>
              <a:off x="6999120" y="5692124"/>
              <a:ext cx="1448552" cy="584319"/>
            </a:xfrm>
            <a:prstGeom prst="borderCallout1">
              <a:avLst>
                <a:gd name="adj1" fmla="val -2377"/>
                <a:gd name="adj2" fmla="val 44833"/>
                <a:gd name="adj3" fmla="val -121302"/>
                <a:gd name="adj4" fmla="val -14720"/>
              </a:avLst>
            </a:prstGeom>
            <a:solidFill>
              <a:schemeClr val="accent2">
                <a:alpha val="69804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miter lim="800000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FFFFFF"/>
                  </a:solidFill>
                  <a:latin typeface="+mj-lt"/>
                </a:rPr>
                <a:t>I-75/I-24 Design Build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3B0DF9C-8321-4D7E-88EA-885C7C69858B}"/>
                </a:ext>
              </a:extLst>
            </p:cNvPr>
            <p:cNvSpPr/>
            <p:nvPr/>
          </p:nvSpPr>
          <p:spPr>
            <a:xfrm>
              <a:off x="5538953" y="4711301"/>
              <a:ext cx="1021212" cy="268683"/>
            </a:xfrm>
            <a:prstGeom prst="rect">
              <a:avLst/>
            </a:prstGeom>
            <a:solidFill>
              <a:srgbClr val="91CA64">
                <a:alpha val="69804"/>
              </a:srgbClr>
            </a:solidFill>
            <a:ln w="28575">
              <a:solidFill>
                <a:srgbClr val="4A7A2A"/>
              </a:solidFill>
              <a:miter lim="800000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  <a:latin typeface="+mj-lt"/>
                </a:rPr>
                <a:t>132,293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C79BDF-6550-4023-830A-8A25C38B6BCF}"/>
                </a:ext>
              </a:extLst>
            </p:cNvPr>
            <p:cNvSpPr/>
            <p:nvPr/>
          </p:nvSpPr>
          <p:spPr>
            <a:xfrm>
              <a:off x="2322786" y="3694439"/>
              <a:ext cx="997240" cy="275776"/>
            </a:xfrm>
            <a:prstGeom prst="rect">
              <a:avLst/>
            </a:prstGeom>
            <a:solidFill>
              <a:srgbClr val="91CA64">
                <a:alpha val="69804"/>
              </a:srgbClr>
            </a:solidFill>
            <a:ln w="28575">
              <a:solidFill>
                <a:srgbClr val="4A7A2A"/>
              </a:solidFill>
              <a:miter lim="800000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  <a:latin typeface="+mj-lt"/>
                </a:rPr>
                <a:t>119,177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07DBD99-3EEC-4203-B82A-43EC3F5A9348}"/>
                </a:ext>
              </a:extLst>
            </p:cNvPr>
            <p:cNvSpPr/>
            <p:nvPr/>
          </p:nvSpPr>
          <p:spPr>
            <a:xfrm>
              <a:off x="4403834" y="4114160"/>
              <a:ext cx="962406" cy="252646"/>
            </a:xfrm>
            <a:prstGeom prst="rect">
              <a:avLst/>
            </a:prstGeom>
            <a:solidFill>
              <a:srgbClr val="91CA64">
                <a:alpha val="69804"/>
              </a:srgbClr>
            </a:solidFill>
            <a:ln w="28575">
              <a:solidFill>
                <a:srgbClr val="4A7A2A"/>
              </a:solidFill>
              <a:miter lim="800000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  <a:latin typeface="+mj-lt"/>
                </a:rPr>
                <a:t>113,090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7070E92-6C4B-4C53-818A-6E7B3AD24AF3}"/>
                </a:ext>
              </a:extLst>
            </p:cNvPr>
            <p:cNvSpPr/>
            <p:nvPr/>
          </p:nvSpPr>
          <p:spPr>
            <a:xfrm>
              <a:off x="2821406" y="5329799"/>
              <a:ext cx="814946" cy="275776"/>
            </a:xfrm>
            <a:prstGeom prst="rect">
              <a:avLst/>
            </a:prstGeom>
            <a:solidFill>
              <a:srgbClr val="91CA64">
                <a:alpha val="69804"/>
              </a:srgbClr>
            </a:solidFill>
            <a:ln w="28575">
              <a:solidFill>
                <a:srgbClr val="4A7A2A"/>
              </a:solidFill>
              <a:miter lim="800000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  <a:latin typeface="+mj-lt"/>
                </a:rPr>
                <a:t>28,255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415B56E-F90F-4DF0-B986-C3203EB22885}"/>
                </a:ext>
              </a:extLst>
            </p:cNvPr>
            <p:cNvSpPr/>
            <p:nvPr/>
          </p:nvSpPr>
          <p:spPr>
            <a:xfrm>
              <a:off x="7441286" y="4557375"/>
              <a:ext cx="1006386" cy="275776"/>
            </a:xfrm>
            <a:prstGeom prst="rect">
              <a:avLst/>
            </a:prstGeom>
            <a:solidFill>
              <a:srgbClr val="91CA64">
                <a:alpha val="69804"/>
              </a:srgbClr>
            </a:solidFill>
            <a:ln w="28575">
              <a:solidFill>
                <a:srgbClr val="4A7A2A"/>
              </a:solidFill>
              <a:miter lim="800000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  <a:latin typeface="+mj-lt"/>
                </a:rPr>
                <a:t>120,655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B004185-4263-46A8-9383-509C5AA5A6EF}"/>
                </a:ext>
              </a:extLst>
            </p:cNvPr>
            <p:cNvSpPr/>
            <p:nvPr/>
          </p:nvSpPr>
          <p:spPr>
            <a:xfrm>
              <a:off x="7472735" y="2244885"/>
              <a:ext cx="814946" cy="275776"/>
            </a:xfrm>
            <a:prstGeom prst="rect">
              <a:avLst/>
            </a:prstGeom>
            <a:solidFill>
              <a:srgbClr val="91CA64">
                <a:alpha val="69804"/>
              </a:srgbClr>
            </a:solidFill>
            <a:ln w="28575">
              <a:solidFill>
                <a:srgbClr val="4A7A2A"/>
              </a:solidFill>
              <a:miter lim="800000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  <a:latin typeface="+mj-lt"/>
                </a:rPr>
                <a:t>70,349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D7CECE6-48A6-4140-B4BE-C4D994928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and Regional Impacts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64FC50-4B1A-4E50-9FDD-D76CAD247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Tennessee Department of Transportation I-24 CM/GC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8AA386E-7337-453F-A153-8F0709CA9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32D68A-4CCD-4BC6-BB85-07DC57BBB20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0" name="Callout: Line 19">
            <a:extLst>
              <a:ext uri="{FF2B5EF4-FFF2-40B4-BE49-F238E27FC236}">
                <a16:creationId xmlns:a16="http://schemas.microsoft.com/office/drawing/2014/main" id="{1589B28E-64C5-44F7-9BCA-66D6459517A0}"/>
              </a:ext>
            </a:extLst>
          </p:cNvPr>
          <p:cNvSpPr/>
          <p:nvPr/>
        </p:nvSpPr>
        <p:spPr>
          <a:xfrm>
            <a:off x="3692472" y="2122098"/>
            <a:ext cx="1673767" cy="707451"/>
          </a:xfrm>
          <a:prstGeom prst="borderCallout1">
            <a:avLst>
              <a:gd name="adj1" fmla="val 100965"/>
              <a:gd name="adj2" fmla="val 49002"/>
              <a:gd name="adj3" fmla="val 190201"/>
              <a:gd name="adj4" fmla="val -78657"/>
            </a:avLst>
          </a:prstGeom>
          <a:solidFill>
            <a:schemeClr val="accent2">
              <a:alpha val="69804"/>
            </a:schemeClr>
          </a:solidFill>
          <a:ln w="28575">
            <a:solidFill>
              <a:schemeClr val="accent2">
                <a:lumMod val="75000"/>
              </a:schemeClr>
            </a:solidFill>
            <a:miter lim="800000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FF"/>
                </a:solidFill>
                <a:latin typeface="+mj-lt"/>
              </a:rPr>
              <a:t>Broad St &amp; Market St Interchange</a:t>
            </a:r>
          </a:p>
        </p:txBody>
      </p:sp>
    </p:spTree>
    <p:extLst>
      <p:ext uri="{BB962C8B-B14F-4D97-AF65-F5344CB8AC3E}">
        <p14:creationId xmlns:p14="http://schemas.microsoft.com/office/powerpoint/2010/main" val="135576533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0A899D-9B24-4228-9DA1-37B2E1DE40B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1C832C1-E31E-4E89-8D3A-6C513615B5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Tennessee Department of Transportation I-24 CM/GC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847A660-E6FC-4EE6-B17E-B319A7B33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32D68A-4CCD-4BC6-BB85-07DC57BBB20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6BD0CA-57EE-4F2B-9270-34A06452EB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40" t="1944" r="27938" b="6308"/>
          <a:stretch/>
        </p:blipFill>
        <p:spPr>
          <a:xfrm>
            <a:off x="617362" y="1331122"/>
            <a:ext cx="3744083" cy="45458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3E5739E-01B3-49C8-87D0-A988ABB0ACC1}"/>
              </a:ext>
            </a:extLst>
          </p:cNvPr>
          <p:cNvGrpSpPr/>
          <p:nvPr/>
        </p:nvGrpSpPr>
        <p:grpSpPr>
          <a:xfrm>
            <a:off x="3612874" y="4266639"/>
            <a:ext cx="462056" cy="479278"/>
            <a:chOff x="5357508" y="5018117"/>
            <a:chExt cx="462056" cy="47927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12AB72B-802D-4932-A21C-089F16D55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508" y="5018117"/>
              <a:ext cx="462056" cy="47927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CCC871-6866-465B-856B-8C1B420AD7D2}"/>
                </a:ext>
              </a:extLst>
            </p:cNvPr>
            <p:cNvSpPr txBox="1"/>
            <p:nvPr/>
          </p:nvSpPr>
          <p:spPr>
            <a:xfrm>
              <a:off x="5400593" y="5123622"/>
              <a:ext cx="375886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FFFF"/>
                  </a:solidFill>
                  <a:latin typeface="+mj-lt"/>
                </a:rPr>
                <a:t>24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BE18830-B604-4B5F-914D-024AE23117BF}"/>
                </a:ext>
              </a:extLst>
            </p:cNvPr>
            <p:cNvSpPr txBox="1"/>
            <p:nvPr/>
          </p:nvSpPr>
          <p:spPr>
            <a:xfrm>
              <a:off x="5405656" y="5067611"/>
              <a:ext cx="365760" cy="61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" dirty="0">
                  <a:solidFill>
                    <a:srgbClr val="FFFFFF"/>
                  </a:solidFill>
                  <a:latin typeface="+mj-lt"/>
                </a:rPr>
                <a:t>INTERSTATE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B6E7512-60AA-498E-9785-0C06707C6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21" t="904" r="32715" b="8298"/>
          <a:stretch/>
        </p:blipFill>
        <p:spPr>
          <a:xfrm>
            <a:off x="4775607" y="1331122"/>
            <a:ext cx="3741376" cy="4545875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E493F92-978E-44BB-A405-9A5723919D50}"/>
              </a:ext>
            </a:extLst>
          </p:cNvPr>
          <p:cNvSpPr/>
          <p:nvPr/>
        </p:nvSpPr>
        <p:spPr>
          <a:xfrm>
            <a:off x="6455569" y="3236287"/>
            <a:ext cx="723902" cy="945356"/>
          </a:xfrm>
          <a:custGeom>
            <a:avLst/>
            <a:gdLst>
              <a:gd name="connsiteX0" fmla="*/ 0 w 785813"/>
              <a:gd name="connsiteY0" fmla="*/ 885825 h 1042988"/>
              <a:gd name="connsiteX1" fmla="*/ 383382 w 785813"/>
              <a:gd name="connsiteY1" fmla="*/ 1042988 h 1042988"/>
              <a:gd name="connsiteX2" fmla="*/ 785813 w 785813"/>
              <a:gd name="connsiteY2" fmla="*/ 145256 h 1042988"/>
              <a:gd name="connsiteX3" fmla="*/ 402432 w 785813"/>
              <a:gd name="connsiteY3" fmla="*/ 0 h 1042988"/>
              <a:gd name="connsiteX4" fmla="*/ 0 w 785813"/>
              <a:gd name="connsiteY4" fmla="*/ 885825 h 1042988"/>
              <a:gd name="connsiteX0" fmla="*/ 0 w 754857"/>
              <a:gd name="connsiteY0" fmla="*/ 885825 h 1042988"/>
              <a:gd name="connsiteX1" fmla="*/ 383382 w 754857"/>
              <a:gd name="connsiteY1" fmla="*/ 1042988 h 1042988"/>
              <a:gd name="connsiteX2" fmla="*/ 754857 w 754857"/>
              <a:gd name="connsiteY2" fmla="*/ 228600 h 1042988"/>
              <a:gd name="connsiteX3" fmla="*/ 402432 w 754857"/>
              <a:gd name="connsiteY3" fmla="*/ 0 h 1042988"/>
              <a:gd name="connsiteX4" fmla="*/ 0 w 754857"/>
              <a:gd name="connsiteY4" fmla="*/ 885825 h 1042988"/>
              <a:gd name="connsiteX0" fmla="*/ 0 w 754857"/>
              <a:gd name="connsiteY0" fmla="*/ 835818 h 992981"/>
              <a:gd name="connsiteX1" fmla="*/ 383382 w 754857"/>
              <a:gd name="connsiteY1" fmla="*/ 992981 h 992981"/>
              <a:gd name="connsiteX2" fmla="*/ 754857 w 754857"/>
              <a:gd name="connsiteY2" fmla="*/ 178593 h 992981"/>
              <a:gd name="connsiteX3" fmla="*/ 378619 w 754857"/>
              <a:gd name="connsiteY3" fmla="*/ 0 h 992981"/>
              <a:gd name="connsiteX4" fmla="*/ 0 w 754857"/>
              <a:gd name="connsiteY4" fmla="*/ 835818 h 992981"/>
              <a:gd name="connsiteX0" fmla="*/ 0 w 754857"/>
              <a:gd name="connsiteY0" fmla="*/ 835818 h 992981"/>
              <a:gd name="connsiteX1" fmla="*/ 383382 w 754857"/>
              <a:gd name="connsiteY1" fmla="*/ 992981 h 992981"/>
              <a:gd name="connsiteX2" fmla="*/ 754857 w 754857"/>
              <a:gd name="connsiteY2" fmla="*/ 178593 h 992981"/>
              <a:gd name="connsiteX3" fmla="*/ 381000 w 754857"/>
              <a:gd name="connsiteY3" fmla="*/ 0 h 992981"/>
              <a:gd name="connsiteX4" fmla="*/ 0 w 754857"/>
              <a:gd name="connsiteY4" fmla="*/ 835818 h 992981"/>
              <a:gd name="connsiteX0" fmla="*/ 0 w 757239"/>
              <a:gd name="connsiteY0" fmla="*/ 835818 h 992981"/>
              <a:gd name="connsiteX1" fmla="*/ 383382 w 757239"/>
              <a:gd name="connsiteY1" fmla="*/ 992981 h 992981"/>
              <a:gd name="connsiteX2" fmla="*/ 757239 w 757239"/>
              <a:gd name="connsiteY2" fmla="*/ 178593 h 992981"/>
              <a:gd name="connsiteX3" fmla="*/ 381000 w 757239"/>
              <a:gd name="connsiteY3" fmla="*/ 0 h 992981"/>
              <a:gd name="connsiteX4" fmla="*/ 0 w 757239"/>
              <a:gd name="connsiteY4" fmla="*/ 835818 h 992981"/>
              <a:gd name="connsiteX0" fmla="*/ 0 w 757239"/>
              <a:gd name="connsiteY0" fmla="*/ 835818 h 940594"/>
              <a:gd name="connsiteX1" fmla="*/ 402432 w 757239"/>
              <a:gd name="connsiteY1" fmla="*/ 940594 h 940594"/>
              <a:gd name="connsiteX2" fmla="*/ 757239 w 757239"/>
              <a:gd name="connsiteY2" fmla="*/ 178593 h 940594"/>
              <a:gd name="connsiteX3" fmla="*/ 381000 w 757239"/>
              <a:gd name="connsiteY3" fmla="*/ 0 h 940594"/>
              <a:gd name="connsiteX4" fmla="*/ 0 w 757239"/>
              <a:gd name="connsiteY4" fmla="*/ 835818 h 940594"/>
              <a:gd name="connsiteX0" fmla="*/ 0 w 757239"/>
              <a:gd name="connsiteY0" fmla="*/ 835818 h 938213"/>
              <a:gd name="connsiteX1" fmla="*/ 402432 w 757239"/>
              <a:gd name="connsiteY1" fmla="*/ 938213 h 938213"/>
              <a:gd name="connsiteX2" fmla="*/ 757239 w 757239"/>
              <a:gd name="connsiteY2" fmla="*/ 178593 h 938213"/>
              <a:gd name="connsiteX3" fmla="*/ 381000 w 757239"/>
              <a:gd name="connsiteY3" fmla="*/ 0 h 938213"/>
              <a:gd name="connsiteX4" fmla="*/ 0 w 757239"/>
              <a:gd name="connsiteY4" fmla="*/ 835818 h 938213"/>
              <a:gd name="connsiteX0" fmla="*/ 0 w 757239"/>
              <a:gd name="connsiteY0" fmla="*/ 835818 h 945356"/>
              <a:gd name="connsiteX1" fmla="*/ 404814 w 757239"/>
              <a:gd name="connsiteY1" fmla="*/ 945356 h 945356"/>
              <a:gd name="connsiteX2" fmla="*/ 757239 w 757239"/>
              <a:gd name="connsiteY2" fmla="*/ 178593 h 945356"/>
              <a:gd name="connsiteX3" fmla="*/ 381000 w 757239"/>
              <a:gd name="connsiteY3" fmla="*/ 0 h 945356"/>
              <a:gd name="connsiteX4" fmla="*/ 0 w 757239"/>
              <a:gd name="connsiteY4" fmla="*/ 835818 h 945356"/>
              <a:gd name="connsiteX0" fmla="*/ 0 w 723902"/>
              <a:gd name="connsiteY0" fmla="*/ 766762 h 945356"/>
              <a:gd name="connsiteX1" fmla="*/ 371477 w 723902"/>
              <a:gd name="connsiteY1" fmla="*/ 945356 h 945356"/>
              <a:gd name="connsiteX2" fmla="*/ 723902 w 723902"/>
              <a:gd name="connsiteY2" fmla="*/ 178593 h 945356"/>
              <a:gd name="connsiteX3" fmla="*/ 347663 w 723902"/>
              <a:gd name="connsiteY3" fmla="*/ 0 h 945356"/>
              <a:gd name="connsiteX4" fmla="*/ 0 w 723902"/>
              <a:gd name="connsiteY4" fmla="*/ 766762 h 94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902" h="945356">
                <a:moveTo>
                  <a:pt x="0" y="766762"/>
                </a:moveTo>
                <a:lnTo>
                  <a:pt x="371477" y="945356"/>
                </a:lnTo>
                <a:lnTo>
                  <a:pt x="723902" y="178593"/>
                </a:lnTo>
                <a:lnTo>
                  <a:pt x="347663" y="0"/>
                </a:lnTo>
                <a:lnTo>
                  <a:pt x="0" y="766762"/>
                </a:lnTo>
                <a:close/>
              </a:path>
            </a:pathLst>
          </a:custGeom>
          <a:solidFill>
            <a:schemeClr val="accent2">
              <a:alpha val="65000"/>
            </a:schemeClr>
          </a:solidFill>
          <a:ln w="254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89BE994-666D-4F31-B9FF-E31BF9A5000E}"/>
              </a:ext>
            </a:extLst>
          </p:cNvPr>
          <p:cNvSpPr/>
          <p:nvPr/>
        </p:nvSpPr>
        <p:spPr>
          <a:xfrm>
            <a:off x="6710363" y="2824330"/>
            <a:ext cx="728662" cy="633412"/>
          </a:xfrm>
          <a:custGeom>
            <a:avLst/>
            <a:gdLst>
              <a:gd name="connsiteX0" fmla="*/ 0 w 728662"/>
              <a:gd name="connsiteY0" fmla="*/ 352425 h 633412"/>
              <a:gd name="connsiteX1" fmla="*/ 585787 w 728662"/>
              <a:gd name="connsiteY1" fmla="*/ 633412 h 633412"/>
              <a:gd name="connsiteX2" fmla="*/ 728662 w 728662"/>
              <a:gd name="connsiteY2" fmla="*/ 316706 h 633412"/>
              <a:gd name="connsiteX3" fmla="*/ 588168 w 728662"/>
              <a:gd name="connsiteY3" fmla="*/ 247650 h 633412"/>
              <a:gd name="connsiteX4" fmla="*/ 626268 w 728662"/>
              <a:gd name="connsiteY4" fmla="*/ 150019 h 633412"/>
              <a:gd name="connsiteX5" fmla="*/ 316706 w 728662"/>
              <a:gd name="connsiteY5" fmla="*/ 0 h 633412"/>
              <a:gd name="connsiteX6" fmla="*/ 273843 w 728662"/>
              <a:gd name="connsiteY6" fmla="*/ 102394 h 633412"/>
              <a:gd name="connsiteX7" fmla="*/ 111918 w 728662"/>
              <a:gd name="connsiteY7" fmla="*/ 45244 h 633412"/>
              <a:gd name="connsiteX8" fmla="*/ 0 w 728662"/>
              <a:gd name="connsiteY8" fmla="*/ 352425 h 63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8662" h="633412">
                <a:moveTo>
                  <a:pt x="0" y="352425"/>
                </a:moveTo>
                <a:lnTo>
                  <a:pt x="585787" y="633412"/>
                </a:lnTo>
                <a:lnTo>
                  <a:pt x="728662" y="316706"/>
                </a:lnTo>
                <a:lnTo>
                  <a:pt x="588168" y="247650"/>
                </a:lnTo>
                <a:lnTo>
                  <a:pt x="626268" y="150019"/>
                </a:lnTo>
                <a:lnTo>
                  <a:pt x="316706" y="0"/>
                </a:lnTo>
                <a:lnTo>
                  <a:pt x="273843" y="102394"/>
                </a:lnTo>
                <a:lnTo>
                  <a:pt x="111918" y="45244"/>
                </a:lnTo>
                <a:lnTo>
                  <a:pt x="0" y="352425"/>
                </a:lnTo>
                <a:close/>
              </a:path>
            </a:pathLst>
          </a:custGeom>
          <a:solidFill>
            <a:srgbClr val="F26724">
              <a:alpha val="65000"/>
            </a:srgbClr>
          </a:solidFill>
          <a:ln w="25400">
            <a:solidFill>
              <a:srgbClr val="AE410A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01FDF73-EBBA-4B6B-8579-C288835D5CA0}"/>
              </a:ext>
            </a:extLst>
          </p:cNvPr>
          <p:cNvSpPr/>
          <p:nvPr/>
        </p:nvSpPr>
        <p:spPr>
          <a:xfrm rot="10800000">
            <a:off x="6176962" y="3950655"/>
            <a:ext cx="728662" cy="633412"/>
          </a:xfrm>
          <a:custGeom>
            <a:avLst/>
            <a:gdLst>
              <a:gd name="connsiteX0" fmla="*/ 0 w 728662"/>
              <a:gd name="connsiteY0" fmla="*/ 352425 h 633412"/>
              <a:gd name="connsiteX1" fmla="*/ 585787 w 728662"/>
              <a:gd name="connsiteY1" fmla="*/ 633412 h 633412"/>
              <a:gd name="connsiteX2" fmla="*/ 728662 w 728662"/>
              <a:gd name="connsiteY2" fmla="*/ 316706 h 633412"/>
              <a:gd name="connsiteX3" fmla="*/ 588168 w 728662"/>
              <a:gd name="connsiteY3" fmla="*/ 247650 h 633412"/>
              <a:gd name="connsiteX4" fmla="*/ 626268 w 728662"/>
              <a:gd name="connsiteY4" fmla="*/ 150019 h 633412"/>
              <a:gd name="connsiteX5" fmla="*/ 316706 w 728662"/>
              <a:gd name="connsiteY5" fmla="*/ 0 h 633412"/>
              <a:gd name="connsiteX6" fmla="*/ 273843 w 728662"/>
              <a:gd name="connsiteY6" fmla="*/ 102394 h 633412"/>
              <a:gd name="connsiteX7" fmla="*/ 111918 w 728662"/>
              <a:gd name="connsiteY7" fmla="*/ 45244 h 633412"/>
              <a:gd name="connsiteX8" fmla="*/ 0 w 728662"/>
              <a:gd name="connsiteY8" fmla="*/ 352425 h 63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8662" h="633412">
                <a:moveTo>
                  <a:pt x="0" y="352425"/>
                </a:moveTo>
                <a:lnTo>
                  <a:pt x="585787" y="633412"/>
                </a:lnTo>
                <a:lnTo>
                  <a:pt x="728662" y="316706"/>
                </a:lnTo>
                <a:lnTo>
                  <a:pt x="588168" y="247650"/>
                </a:lnTo>
                <a:lnTo>
                  <a:pt x="626268" y="150019"/>
                </a:lnTo>
                <a:lnTo>
                  <a:pt x="316706" y="0"/>
                </a:lnTo>
                <a:lnTo>
                  <a:pt x="273843" y="102394"/>
                </a:lnTo>
                <a:lnTo>
                  <a:pt x="111918" y="45244"/>
                </a:lnTo>
                <a:lnTo>
                  <a:pt x="0" y="352425"/>
                </a:lnTo>
                <a:close/>
              </a:path>
            </a:pathLst>
          </a:custGeom>
          <a:solidFill>
            <a:srgbClr val="F26724">
              <a:alpha val="65000"/>
            </a:srgbClr>
          </a:solidFill>
          <a:ln w="25400">
            <a:solidFill>
              <a:srgbClr val="AE410A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B90569C-780B-44AB-883C-BE851F0DEDBE}"/>
              </a:ext>
            </a:extLst>
          </p:cNvPr>
          <p:cNvSpPr/>
          <p:nvPr/>
        </p:nvSpPr>
        <p:spPr>
          <a:xfrm rot="10800000">
            <a:off x="2263185" y="4266639"/>
            <a:ext cx="590549" cy="547687"/>
          </a:xfrm>
          <a:custGeom>
            <a:avLst/>
            <a:gdLst>
              <a:gd name="connsiteX0" fmla="*/ 0 w 728662"/>
              <a:gd name="connsiteY0" fmla="*/ 352425 h 633412"/>
              <a:gd name="connsiteX1" fmla="*/ 585787 w 728662"/>
              <a:gd name="connsiteY1" fmla="*/ 633412 h 633412"/>
              <a:gd name="connsiteX2" fmla="*/ 728662 w 728662"/>
              <a:gd name="connsiteY2" fmla="*/ 316706 h 633412"/>
              <a:gd name="connsiteX3" fmla="*/ 588168 w 728662"/>
              <a:gd name="connsiteY3" fmla="*/ 247650 h 633412"/>
              <a:gd name="connsiteX4" fmla="*/ 626268 w 728662"/>
              <a:gd name="connsiteY4" fmla="*/ 150019 h 633412"/>
              <a:gd name="connsiteX5" fmla="*/ 316706 w 728662"/>
              <a:gd name="connsiteY5" fmla="*/ 0 h 633412"/>
              <a:gd name="connsiteX6" fmla="*/ 273843 w 728662"/>
              <a:gd name="connsiteY6" fmla="*/ 102394 h 633412"/>
              <a:gd name="connsiteX7" fmla="*/ 111918 w 728662"/>
              <a:gd name="connsiteY7" fmla="*/ 45244 h 633412"/>
              <a:gd name="connsiteX8" fmla="*/ 0 w 728662"/>
              <a:gd name="connsiteY8" fmla="*/ 352425 h 633412"/>
              <a:gd name="connsiteX0" fmla="*/ 0 w 728662"/>
              <a:gd name="connsiteY0" fmla="*/ 352425 h 559593"/>
              <a:gd name="connsiteX1" fmla="*/ 452437 w 728662"/>
              <a:gd name="connsiteY1" fmla="*/ 559593 h 559593"/>
              <a:gd name="connsiteX2" fmla="*/ 728662 w 728662"/>
              <a:gd name="connsiteY2" fmla="*/ 316706 h 559593"/>
              <a:gd name="connsiteX3" fmla="*/ 588168 w 728662"/>
              <a:gd name="connsiteY3" fmla="*/ 247650 h 559593"/>
              <a:gd name="connsiteX4" fmla="*/ 626268 w 728662"/>
              <a:gd name="connsiteY4" fmla="*/ 150019 h 559593"/>
              <a:gd name="connsiteX5" fmla="*/ 316706 w 728662"/>
              <a:gd name="connsiteY5" fmla="*/ 0 h 559593"/>
              <a:gd name="connsiteX6" fmla="*/ 273843 w 728662"/>
              <a:gd name="connsiteY6" fmla="*/ 102394 h 559593"/>
              <a:gd name="connsiteX7" fmla="*/ 111918 w 728662"/>
              <a:gd name="connsiteY7" fmla="*/ 45244 h 559593"/>
              <a:gd name="connsiteX8" fmla="*/ 0 w 728662"/>
              <a:gd name="connsiteY8" fmla="*/ 352425 h 559593"/>
              <a:gd name="connsiteX0" fmla="*/ 0 w 626268"/>
              <a:gd name="connsiteY0" fmla="*/ 352425 h 559593"/>
              <a:gd name="connsiteX1" fmla="*/ 452437 w 626268"/>
              <a:gd name="connsiteY1" fmla="*/ 559593 h 559593"/>
              <a:gd name="connsiteX2" fmla="*/ 621506 w 626268"/>
              <a:gd name="connsiteY2" fmla="*/ 261938 h 559593"/>
              <a:gd name="connsiteX3" fmla="*/ 588168 w 626268"/>
              <a:gd name="connsiteY3" fmla="*/ 247650 h 559593"/>
              <a:gd name="connsiteX4" fmla="*/ 626268 w 626268"/>
              <a:gd name="connsiteY4" fmla="*/ 150019 h 559593"/>
              <a:gd name="connsiteX5" fmla="*/ 316706 w 626268"/>
              <a:gd name="connsiteY5" fmla="*/ 0 h 559593"/>
              <a:gd name="connsiteX6" fmla="*/ 273843 w 626268"/>
              <a:gd name="connsiteY6" fmla="*/ 102394 h 559593"/>
              <a:gd name="connsiteX7" fmla="*/ 111918 w 626268"/>
              <a:gd name="connsiteY7" fmla="*/ 45244 h 559593"/>
              <a:gd name="connsiteX8" fmla="*/ 0 w 626268"/>
              <a:gd name="connsiteY8" fmla="*/ 352425 h 559593"/>
              <a:gd name="connsiteX0" fmla="*/ 0 w 626268"/>
              <a:gd name="connsiteY0" fmla="*/ 352425 h 559593"/>
              <a:gd name="connsiteX1" fmla="*/ 452437 w 626268"/>
              <a:gd name="connsiteY1" fmla="*/ 559593 h 559593"/>
              <a:gd name="connsiteX2" fmla="*/ 588168 w 626268"/>
              <a:gd name="connsiteY2" fmla="*/ 247650 h 559593"/>
              <a:gd name="connsiteX3" fmla="*/ 626268 w 626268"/>
              <a:gd name="connsiteY3" fmla="*/ 150019 h 559593"/>
              <a:gd name="connsiteX4" fmla="*/ 316706 w 626268"/>
              <a:gd name="connsiteY4" fmla="*/ 0 h 559593"/>
              <a:gd name="connsiteX5" fmla="*/ 273843 w 626268"/>
              <a:gd name="connsiteY5" fmla="*/ 102394 h 559593"/>
              <a:gd name="connsiteX6" fmla="*/ 111918 w 626268"/>
              <a:gd name="connsiteY6" fmla="*/ 45244 h 559593"/>
              <a:gd name="connsiteX7" fmla="*/ 0 w 626268"/>
              <a:gd name="connsiteY7" fmla="*/ 352425 h 559593"/>
              <a:gd name="connsiteX0" fmla="*/ 0 w 626268"/>
              <a:gd name="connsiteY0" fmla="*/ 352425 h 559593"/>
              <a:gd name="connsiteX1" fmla="*/ 452437 w 626268"/>
              <a:gd name="connsiteY1" fmla="*/ 559593 h 559593"/>
              <a:gd name="connsiteX2" fmla="*/ 626268 w 626268"/>
              <a:gd name="connsiteY2" fmla="*/ 150019 h 559593"/>
              <a:gd name="connsiteX3" fmla="*/ 316706 w 626268"/>
              <a:gd name="connsiteY3" fmla="*/ 0 h 559593"/>
              <a:gd name="connsiteX4" fmla="*/ 273843 w 626268"/>
              <a:gd name="connsiteY4" fmla="*/ 102394 h 559593"/>
              <a:gd name="connsiteX5" fmla="*/ 111918 w 626268"/>
              <a:gd name="connsiteY5" fmla="*/ 45244 h 559593"/>
              <a:gd name="connsiteX6" fmla="*/ 0 w 626268"/>
              <a:gd name="connsiteY6" fmla="*/ 352425 h 559593"/>
              <a:gd name="connsiteX0" fmla="*/ 0 w 590549"/>
              <a:gd name="connsiteY0" fmla="*/ 352425 h 559593"/>
              <a:gd name="connsiteX1" fmla="*/ 452437 w 590549"/>
              <a:gd name="connsiteY1" fmla="*/ 559593 h 559593"/>
              <a:gd name="connsiteX2" fmla="*/ 590549 w 590549"/>
              <a:gd name="connsiteY2" fmla="*/ 123825 h 559593"/>
              <a:gd name="connsiteX3" fmla="*/ 316706 w 590549"/>
              <a:gd name="connsiteY3" fmla="*/ 0 h 559593"/>
              <a:gd name="connsiteX4" fmla="*/ 273843 w 590549"/>
              <a:gd name="connsiteY4" fmla="*/ 102394 h 559593"/>
              <a:gd name="connsiteX5" fmla="*/ 111918 w 590549"/>
              <a:gd name="connsiteY5" fmla="*/ 45244 h 559593"/>
              <a:gd name="connsiteX6" fmla="*/ 0 w 590549"/>
              <a:gd name="connsiteY6" fmla="*/ 352425 h 559593"/>
              <a:gd name="connsiteX0" fmla="*/ 0 w 590549"/>
              <a:gd name="connsiteY0" fmla="*/ 352425 h 547687"/>
              <a:gd name="connsiteX1" fmla="*/ 428625 w 590549"/>
              <a:gd name="connsiteY1" fmla="*/ 547687 h 547687"/>
              <a:gd name="connsiteX2" fmla="*/ 590549 w 590549"/>
              <a:gd name="connsiteY2" fmla="*/ 123825 h 547687"/>
              <a:gd name="connsiteX3" fmla="*/ 316706 w 590549"/>
              <a:gd name="connsiteY3" fmla="*/ 0 h 547687"/>
              <a:gd name="connsiteX4" fmla="*/ 273843 w 590549"/>
              <a:gd name="connsiteY4" fmla="*/ 102394 h 547687"/>
              <a:gd name="connsiteX5" fmla="*/ 111918 w 590549"/>
              <a:gd name="connsiteY5" fmla="*/ 45244 h 547687"/>
              <a:gd name="connsiteX6" fmla="*/ 0 w 590549"/>
              <a:gd name="connsiteY6" fmla="*/ 352425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0549" h="547687">
                <a:moveTo>
                  <a:pt x="0" y="352425"/>
                </a:moveTo>
                <a:lnTo>
                  <a:pt x="428625" y="547687"/>
                </a:lnTo>
                <a:lnTo>
                  <a:pt x="590549" y="123825"/>
                </a:lnTo>
                <a:lnTo>
                  <a:pt x="316706" y="0"/>
                </a:lnTo>
                <a:lnTo>
                  <a:pt x="273843" y="102394"/>
                </a:lnTo>
                <a:lnTo>
                  <a:pt x="111918" y="45244"/>
                </a:lnTo>
                <a:lnTo>
                  <a:pt x="0" y="352425"/>
                </a:lnTo>
                <a:close/>
              </a:path>
            </a:pathLst>
          </a:custGeom>
          <a:solidFill>
            <a:srgbClr val="F26724">
              <a:alpha val="65000"/>
            </a:srgbClr>
          </a:solidFill>
          <a:ln w="25400">
            <a:solidFill>
              <a:srgbClr val="AE410A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7E8B41D-9545-4D0E-B35F-546ADA7BF2DF}"/>
              </a:ext>
            </a:extLst>
          </p:cNvPr>
          <p:cNvSpPr/>
          <p:nvPr/>
        </p:nvSpPr>
        <p:spPr>
          <a:xfrm rot="265656">
            <a:off x="2729195" y="2887262"/>
            <a:ext cx="728662" cy="633412"/>
          </a:xfrm>
          <a:custGeom>
            <a:avLst/>
            <a:gdLst>
              <a:gd name="connsiteX0" fmla="*/ 0 w 728662"/>
              <a:gd name="connsiteY0" fmla="*/ 352425 h 633412"/>
              <a:gd name="connsiteX1" fmla="*/ 585787 w 728662"/>
              <a:gd name="connsiteY1" fmla="*/ 633412 h 633412"/>
              <a:gd name="connsiteX2" fmla="*/ 728662 w 728662"/>
              <a:gd name="connsiteY2" fmla="*/ 316706 h 633412"/>
              <a:gd name="connsiteX3" fmla="*/ 588168 w 728662"/>
              <a:gd name="connsiteY3" fmla="*/ 247650 h 633412"/>
              <a:gd name="connsiteX4" fmla="*/ 626268 w 728662"/>
              <a:gd name="connsiteY4" fmla="*/ 150019 h 633412"/>
              <a:gd name="connsiteX5" fmla="*/ 316706 w 728662"/>
              <a:gd name="connsiteY5" fmla="*/ 0 h 633412"/>
              <a:gd name="connsiteX6" fmla="*/ 273843 w 728662"/>
              <a:gd name="connsiteY6" fmla="*/ 102394 h 633412"/>
              <a:gd name="connsiteX7" fmla="*/ 111918 w 728662"/>
              <a:gd name="connsiteY7" fmla="*/ 45244 h 633412"/>
              <a:gd name="connsiteX8" fmla="*/ 0 w 728662"/>
              <a:gd name="connsiteY8" fmla="*/ 352425 h 63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8662" h="633412">
                <a:moveTo>
                  <a:pt x="0" y="352425"/>
                </a:moveTo>
                <a:lnTo>
                  <a:pt x="585787" y="633412"/>
                </a:lnTo>
                <a:lnTo>
                  <a:pt x="728662" y="316706"/>
                </a:lnTo>
                <a:lnTo>
                  <a:pt x="588168" y="247650"/>
                </a:lnTo>
                <a:lnTo>
                  <a:pt x="626268" y="150019"/>
                </a:lnTo>
                <a:lnTo>
                  <a:pt x="316706" y="0"/>
                </a:lnTo>
                <a:lnTo>
                  <a:pt x="273843" y="102394"/>
                </a:lnTo>
                <a:lnTo>
                  <a:pt x="111918" y="45244"/>
                </a:lnTo>
                <a:lnTo>
                  <a:pt x="0" y="352425"/>
                </a:lnTo>
                <a:close/>
              </a:path>
            </a:pathLst>
          </a:custGeom>
          <a:solidFill>
            <a:srgbClr val="F26724">
              <a:alpha val="65000"/>
            </a:srgbClr>
          </a:solidFill>
          <a:ln w="25400">
            <a:solidFill>
              <a:srgbClr val="AE410A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8A70A90-FB09-474B-9DA2-02CE244B480B}"/>
              </a:ext>
            </a:extLst>
          </p:cNvPr>
          <p:cNvSpPr/>
          <p:nvPr/>
        </p:nvSpPr>
        <p:spPr>
          <a:xfrm>
            <a:off x="2424113" y="3286293"/>
            <a:ext cx="769143" cy="1135856"/>
          </a:xfrm>
          <a:custGeom>
            <a:avLst/>
            <a:gdLst>
              <a:gd name="connsiteX0" fmla="*/ 0 w 769143"/>
              <a:gd name="connsiteY0" fmla="*/ 971550 h 1135856"/>
              <a:gd name="connsiteX1" fmla="*/ 411956 w 769143"/>
              <a:gd name="connsiteY1" fmla="*/ 0 h 1135856"/>
              <a:gd name="connsiteX2" fmla="*/ 769143 w 769143"/>
              <a:gd name="connsiteY2" fmla="*/ 207168 h 1135856"/>
              <a:gd name="connsiteX3" fmla="*/ 354806 w 769143"/>
              <a:gd name="connsiteY3" fmla="*/ 1135856 h 1135856"/>
              <a:gd name="connsiteX4" fmla="*/ 0 w 769143"/>
              <a:gd name="connsiteY4" fmla="*/ 971550 h 1135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143" h="1135856">
                <a:moveTo>
                  <a:pt x="0" y="971550"/>
                </a:moveTo>
                <a:lnTo>
                  <a:pt x="411956" y="0"/>
                </a:lnTo>
                <a:lnTo>
                  <a:pt x="769143" y="207168"/>
                </a:lnTo>
                <a:lnTo>
                  <a:pt x="354806" y="1135856"/>
                </a:lnTo>
                <a:lnTo>
                  <a:pt x="0" y="97155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65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F555DCA-C0D9-40F6-8E4D-2F8384D1CCCF}"/>
              </a:ext>
            </a:extLst>
          </p:cNvPr>
          <p:cNvSpPr/>
          <p:nvPr/>
        </p:nvSpPr>
        <p:spPr>
          <a:xfrm>
            <a:off x="2155031" y="3176755"/>
            <a:ext cx="1264444" cy="1190625"/>
          </a:xfrm>
          <a:custGeom>
            <a:avLst/>
            <a:gdLst>
              <a:gd name="connsiteX0" fmla="*/ 0 w 1264444"/>
              <a:gd name="connsiteY0" fmla="*/ 435769 h 1190625"/>
              <a:gd name="connsiteX1" fmla="*/ 1066800 w 1264444"/>
              <a:gd name="connsiteY1" fmla="*/ 1190625 h 1190625"/>
              <a:gd name="connsiteX2" fmla="*/ 1264444 w 1264444"/>
              <a:gd name="connsiteY2" fmla="*/ 762000 h 1190625"/>
              <a:gd name="connsiteX3" fmla="*/ 207169 w 1264444"/>
              <a:gd name="connsiteY3" fmla="*/ 0 h 1190625"/>
              <a:gd name="connsiteX4" fmla="*/ 0 w 1264444"/>
              <a:gd name="connsiteY4" fmla="*/ 435769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4444" h="1190625">
                <a:moveTo>
                  <a:pt x="0" y="435769"/>
                </a:moveTo>
                <a:lnTo>
                  <a:pt x="1066800" y="1190625"/>
                </a:lnTo>
                <a:lnTo>
                  <a:pt x="1264444" y="762000"/>
                </a:lnTo>
                <a:lnTo>
                  <a:pt x="207169" y="0"/>
                </a:lnTo>
                <a:lnTo>
                  <a:pt x="0" y="435769"/>
                </a:lnTo>
                <a:close/>
              </a:path>
            </a:pathLst>
          </a:custGeom>
          <a:solidFill>
            <a:schemeClr val="accent2">
              <a:alpha val="65000"/>
            </a:schemeClr>
          </a:solidFill>
          <a:ln w="254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3056136-99D3-4C19-94F7-8FA8C53BCFA6}"/>
              </a:ext>
            </a:extLst>
          </p:cNvPr>
          <p:cNvSpPr/>
          <p:nvPr/>
        </p:nvSpPr>
        <p:spPr>
          <a:xfrm>
            <a:off x="923925" y="2581442"/>
            <a:ext cx="1490663" cy="2007393"/>
          </a:xfrm>
          <a:custGeom>
            <a:avLst/>
            <a:gdLst>
              <a:gd name="connsiteX0" fmla="*/ 192882 w 1364457"/>
              <a:gd name="connsiteY0" fmla="*/ 57150 h 1785937"/>
              <a:gd name="connsiteX1" fmla="*/ 416719 w 1364457"/>
              <a:gd name="connsiteY1" fmla="*/ 364331 h 1785937"/>
              <a:gd name="connsiteX2" fmla="*/ 495300 w 1364457"/>
              <a:gd name="connsiteY2" fmla="*/ 483394 h 1785937"/>
              <a:gd name="connsiteX3" fmla="*/ 611982 w 1364457"/>
              <a:gd name="connsiteY3" fmla="*/ 690562 h 1785937"/>
              <a:gd name="connsiteX4" fmla="*/ 754857 w 1364457"/>
              <a:gd name="connsiteY4" fmla="*/ 921544 h 1785937"/>
              <a:gd name="connsiteX5" fmla="*/ 883444 w 1364457"/>
              <a:gd name="connsiteY5" fmla="*/ 1126331 h 1785937"/>
              <a:gd name="connsiteX6" fmla="*/ 1002507 w 1364457"/>
              <a:gd name="connsiteY6" fmla="*/ 1281112 h 1785937"/>
              <a:gd name="connsiteX7" fmla="*/ 1138238 w 1364457"/>
              <a:gd name="connsiteY7" fmla="*/ 1400175 h 1785937"/>
              <a:gd name="connsiteX8" fmla="*/ 1295400 w 1364457"/>
              <a:gd name="connsiteY8" fmla="*/ 1476375 h 1785937"/>
              <a:gd name="connsiteX9" fmla="*/ 1364457 w 1364457"/>
              <a:gd name="connsiteY9" fmla="*/ 1464469 h 1785937"/>
              <a:gd name="connsiteX10" fmla="*/ 1254919 w 1364457"/>
              <a:gd name="connsiteY10" fmla="*/ 1785937 h 1785937"/>
              <a:gd name="connsiteX11" fmla="*/ 1231107 w 1364457"/>
              <a:gd name="connsiteY11" fmla="*/ 1724025 h 1785937"/>
              <a:gd name="connsiteX12" fmla="*/ 1185863 w 1364457"/>
              <a:gd name="connsiteY12" fmla="*/ 1659731 h 1785937"/>
              <a:gd name="connsiteX13" fmla="*/ 1097757 w 1364457"/>
              <a:gd name="connsiteY13" fmla="*/ 1595437 h 1785937"/>
              <a:gd name="connsiteX14" fmla="*/ 1014413 w 1364457"/>
              <a:gd name="connsiteY14" fmla="*/ 1545431 h 1785937"/>
              <a:gd name="connsiteX15" fmla="*/ 926307 w 1364457"/>
              <a:gd name="connsiteY15" fmla="*/ 1483519 h 1785937"/>
              <a:gd name="connsiteX16" fmla="*/ 847725 w 1364457"/>
              <a:gd name="connsiteY16" fmla="*/ 1414462 h 1785937"/>
              <a:gd name="connsiteX17" fmla="*/ 788194 w 1364457"/>
              <a:gd name="connsiteY17" fmla="*/ 1331119 h 1785937"/>
              <a:gd name="connsiteX18" fmla="*/ 676275 w 1364457"/>
              <a:gd name="connsiteY18" fmla="*/ 1150144 h 1785937"/>
              <a:gd name="connsiteX19" fmla="*/ 454819 w 1364457"/>
              <a:gd name="connsiteY19" fmla="*/ 740569 h 1785937"/>
              <a:gd name="connsiteX20" fmla="*/ 369094 w 1364457"/>
              <a:gd name="connsiteY20" fmla="*/ 552450 h 1785937"/>
              <a:gd name="connsiteX21" fmla="*/ 280988 w 1364457"/>
              <a:gd name="connsiteY21" fmla="*/ 435769 h 1785937"/>
              <a:gd name="connsiteX22" fmla="*/ 173832 w 1364457"/>
              <a:gd name="connsiteY22" fmla="*/ 292894 h 1785937"/>
              <a:gd name="connsiteX23" fmla="*/ 69057 w 1364457"/>
              <a:gd name="connsiteY23" fmla="*/ 142875 h 1785937"/>
              <a:gd name="connsiteX24" fmla="*/ 0 w 1364457"/>
              <a:gd name="connsiteY24" fmla="*/ 28575 h 1785937"/>
              <a:gd name="connsiteX25" fmla="*/ 178594 w 1364457"/>
              <a:gd name="connsiteY25" fmla="*/ 0 h 1785937"/>
              <a:gd name="connsiteX26" fmla="*/ 192882 w 1364457"/>
              <a:gd name="connsiteY26" fmla="*/ 57150 h 1785937"/>
              <a:gd name="connsiteX0" fmla="*/ 319088 w 1490663"/>
              <a:gd name="connsiteY0" fmla="*/ 185737 h 1914524"/>
              <a:gd name="connsiteX1" fmla="*/ 542925 w 1490663"/>
              <a:gd name="connsiteY1" fmla="*/ 492918 h 1914524"/>
              <a:gd name="connsiteX2" fmla="*/ 621506 w 1490663"/>
              <a:gd name="connsiteY2" fmla="*/ 611981 h 1914524"/>
              <a:gd name="connsiteX3" fmla="*/ 738188 w 1490663"/>
              <a:gd name="connsiteY3" fmla="*/ 819149 h 1914524"/>
              <a:gd name="connsiteX4" fmla="*/ 881063 w 1490663"/>
              <a:gd name="connsiteY4" fmla="*/ 1050131 h 1914524"/>
              <a:gd name="connsiteX5" fmla="*/ 1009650 w 1490663"/>
              <a:gd name="connsiteY5" fmla="*/ 1254918 h 1914524"/>
              <a:gd name="connsiteX6" fmla="*/ 1128713 w 1490663"/>
              <a:gd name="connsiteY6" fmla="*/ 1409699 h 1914524"/>
              <a:gd name="connsiteX7" fmla="*/ 1264444 w 1490663"/>
              <a:gd name="connsiteY7" fmla="*/ 1528762 h 1914524"/>
              <a:gd name="connsiteX8" fmla="*/ 1421606 w 1490663"/>
              <a:gd name="connsiteY8" fmla="*/ 1604962 h 1914524"/>
              <a:gd name="connsiteX9" fmla="*/ 1490663 w 1490663"/>
              <a:gd name="connsiteY9" fmla="*/ 1593056 h 1914524"/>
              <a:gd name="connsiteX10" fmla="*/ 1381125 w 1490663"/>
              <a:gd name="connsiteY10" fmla="*/ 1914524 h 1914524"/>
              <a:gd name="connsiteX11" fmla="*/ 1357313 w 1490663"/>
              <a:gd name="connsiteY11" fmla="*/ 1852612 h 1914524"/>
              <a:gd name="connsiteX12" fmla="*/ 1312069 w 1490663"/>
              <a:gd name="connsiteY12" fmla="*/ 1788318 h 1914524"/>
              <a:gd name="connsiteX13" fmla="*/ 1223963 w 1490663"/>
              <a:gd name="connsiteY13" fmla="*/ 1724024 h 1914524"/>
              <a:gd name="connsiteX14" fmla="*/ 1140619 w 1490663"/>
              <a:gd name="connsiteY14" fmla="*/ 1674018 h 1914524"/>
              <a:gd name="connsiteX15" fmla="*/ 1052513 w 1490663"/>
              <a:gd name="connsiteY15" fmla="*/ 1612106 h 1914524"/>
              <a:gd name="connsiteX16" fmla="*/ 973931 w 1490663"/>
              <a:gd name="connsiteY16" fmla="*/ 1543049 h 1914524"/>
              <a:gd name="connsiteX17" fmla="*/ 914400 w 1490663"/>
              <a:gd name="connsiteY17" fmla="*/ 1459706 h 1914524"/>
              <a:gd name="connsiteX18" fmla="*/ 802481 w 1490663"/>
              <a:gd name="connsiteY18" fmla="*/ 1278731 h 1914524"/>
              <a:gd name="connsiteX19" fmla="*/ 581025 w 1490663"/>
              <a:gd name="connsiteY19" fmla="*/ 869156 h 1914524"/>
              <a:gd name="connsiteX20" fmla="*/ 495300 w 1490663"/>
              <a:gd name="connsiteY20" fmla="*/ 681037 h 1914524"/>
              <a:gd name="connsiteX21" fmla="*/ 407194 w 1490663"/>
              <a:gd name="connsiteY21" fmla="*/ 564356 h 1914524"/>
              <a:gd name="connsiteX22" fmla="*/ 300038 w 1490663"/>
              <a:gd name="connsiteY22" fmla="*/ 421481 h 1914524"/>
              <a:gd name="connsiteX23" fmla="*/ 195263 w 1490663"/>
              <a:gd name="connsiteY23" fmla="*/ 271462 h 1914524"/>
              <a:gd name="connsiteX24" fmla="*/ 0 w 1490663"/>
              <a:gd name="connsiteY24" fmla="*/ 0 h 1914524"/>
              <a:gd name="connsiteX25" fmla="*/ 304800 w 1490663"/>
              <a:gd name="connsiteY25" fmla="*/ 128587 h 1914524"/>
              <a:gd name="connsiteX26" fmla="*/ 319088 w 1490663"/>
              <a:gd name="connsiteY26" fmla="*/ 185737 h 1914524"/>
              <a:gd name="connsiteX0" fmla="*/ 319088 w 1490663"/>
              <a:gd name="connsiteY0" fmla="*/ 278606 h 2007393"/>
              <a:gd name="connsiteX1" fmla="*/ 542925 w 1490663"/>
              <a:gd name="connsiteY1" fmla="*/ 585787 h 2007393"/>
              <a:gd name="connsiteX2" fmla="*/ 621506 w 1490663"/>
              <a:gd name="connsiteY2" fmla="*/ 704850 h 2007393"/>
              <a:gd name="connsiteX3" fmla="*/ 738188 w 1490663"/>
              <a:gd name="connsiteY3" fmla="*/ 912018 h 2007393"/>
              <a:gd name="connsiteX4" fmla="*/ 881063 w 1490663"/>
              <a:gd name="connsiteY4" fmla="*/ 1143000 h 2007393"/>
              <a:gd name="connsiteX5" fmla="*/ 1009650 w 1490663"/>
              <a:gd name="connsiteY5" fmla="*/ 1347787 h 2007393"/>
              <a:gd name="connsiteX6" fmla="*/ 1128713 w 1490663"/>
              <a:gd name="connsiteY6" fmla="*/ 1502568 h 2007393"/>
              <a:gd name="connsiteX7" fmla="*/ 1264444 w 1490663"/>
              <a:gd name="connsiteY7" fmla="*/ 1621631 h 2007393"/>
              <a:gd name="connsiteX8" fmla="*/ 1421606 w 1490663"/>
              <a:gd name="connsiteY8" fmla="*/ 1697831 h 2007393"/>
              <a:gd name="connsiteX9" fmla="*/ 1490663 w 1490663"/>
              <a:gd name="connsiteY9" fmla="*/ 1685925 h 2007393"/>
              <a:gd name="connsiteX10" fmla="*/ 1381125 w 1490663"/>
              <a:gd name="connsiteY10" fmla="*/ 2007393 h 2007393"/>
              <a:gd name="connsiteX11" fmla="*/ 1357313 w 1490663"/>
              <a:gd name="connsiteY11" fmla="*/ 1945481 h 2007393"/>
              <a:gd name="connsiteX12" fmla="*/ 1312069 w 1490663"/>
              <a:gd name="connsiteY12" fmla="*/ 1881187 h 2007393"/>
              <a:gd name="connsiteX13" fmla="*/ 1223963 w 1490663"/>
              <a:gd name="connsiteY13" fmla="*/ 1816893 h 2007393"/>
              <a:gd name="connsiteX14" fmla="*/ 1140619 w 1490663"/>
              <a:gd name="connsiteY14" fmla="*/ 1766887 h 2007393"/>
              <a:gd name="connsiteX15" fmla="*/ 1052513 w 1490663"/>
              <a:gd name="connsiteY15" fmla="*/ 1704975 h 2007393"/>
              <a:gd name="connsiteX16" fmla="*/ 973931 w 1490663"/>
              <a:gd name="connsiteY16" fmla="*/ 1635918 h 2007393"/>
              <a:gd name="connsiteX17" fmla="*/ 914400 w 1490663"/>
              <a:gd name="connsiteY17" fmla="*/ 1552575 h 2007393"/>
              <a:gd name="connsiteX18" fmla="*/ 802481 w 1490663"/>
              <a:gd name="connsiteY18" fmla="*/ 1371600 h 2007393"/>
              <a:gd name="connsiteX19" fmla="*/ 581025 w 1490663"/>
              <a:gd name="connsiteY19" fmla="*/ 962025 h 2007393"/>
              <a:gd name="connsiteX20" fmla="*/ 495300 w 1490663"/>
              <a:gd name="connsiteY20" fmla="*/ 773906 h 2007393"/>
              <a:gd name="connsiteX21" fmla="*/ 407194 w 1490663"/>
              <a:gd name="connsiteY21" fmla="*/ 657225 h 2007393"/>
              <a:gd name="connsiteX22" fmla="*/ 300038 w 1490663"/>
              <a:gd name="connsiteY22" fmla="*/ 514350 h 2007393"/>
              <a:gd name="connsiteX23" fmla="*/ 195263 w 1490663"/>
              <a:gd name="connsiteY23" fmla="*/ 364331 h 2007393"/>
              <a:gd name="connsiteX24" fmla="*/ 0 w 1490663"/>
              <a:gd name="connsiteY24" fmla="*/ 92869 h 2007393"/>
              <a:gd name="connsiteX25" fmla="*/ 40481 w 1490663"/>
              <a:gd name="connsiteY25" fmla="*/ 0 h 2007393"/>
              <a:gd name="connsiteX26" fmla="*/ 319088 w 1490663"/>
              <a:gd name="connsiteY26" fmla="*/ 278606 h 2007393"/>
              <a:gd name="connsiteX0" fmla="*/ 235744 w 1490663"/>
              <a:gd name="connsiteY0" fmla="*/ 188119 h 2007393"/>
              <a:gd name="connsiteX1" fmla="*/ 542925 w 1490663"/>
              <a:gd name="connsiteY1" fmla="*/ 585787 h 2007393"/>
              <a:gd name="connsiteX2" fmla="*/ 621506 w 1490663"/>
              <a:gd name="connsiteY2" fmla="*/ 704850 h 2007393"/>
              <a:gd name="connsiteX3" fmla="*/ 738188 w 1490663"/>
              <a:gd name="connsiteY3" fmla="*/ 912018 h 2007393"/>
              <a:gd name="connsiteX4" fmla="*/ 881063 w 1490663"/>
              <a:gd name="connsiteY4" fmla="*/ 1143000 h 2007393"/>
              <a:gd name="connsiteX5" fmla="*/ 1009650 w 1490663"/>
              <a:gd name="connsiteY5" fmla="*/ 1347787 h 2007393"/>
              <a:gd name="connsiteX6" fmla="*/ 1128713 w 1490663"/>
              <a:gd name="connsiteY6" fmla="*/ 1502568 h 2007393"/>
              <a:gd name="connsiteX7" fmla="*/ 1264444 w 1490663"/>
              <a:gd name="connsiteY7" fmla="*/ 1621631 h 2007393"/>
              <a:gd name="connsiteX8" fmla="*/ 1421606 w 1490663"/>
              <a:gd name="connsiteY8" fmla="*/ 1697831 h 2007393"/>
              <a:gd name="connsiteX9" fmla="*/ 1490663 w 1490663"/>
              <a:gd name="connsiteY9" fmla="*/ 1685925 h 2007393"/>
              <a:gd name="connsiteX10" fmla="*/ 1381125 w 1490663"/>
              <a:gd name="connsiteY10" fmla="*/ 2007393 h 2007393"/>
              <a:gd name="connsiteX11" fmla="*/ 1357313 w 1490663"/>
              <a:gd name="connsiteY11" fmla="*/ 1945481 h 2007393"/>
              <a:gd name="connsiteX12" fmla="*/ 1312069 w 1490663"/>
              <a:gd name="connsiteY12" fmla="*/ 1881187 h 2007393"/>
              <a:gd name="connsiteX13" fmla="*/ 1223963 w 1490663"/>
              <a:gd name="connsiteY13" fmla="*/ 1816893 h 2007393"/>
              <a:gd name="connsiteX14" fmla="*/ 1140619 w 1490663"/>
              <a:gd name="connsiteY14" fmla="*/ 1766887 h 2007393"/>
              <a:gd name="connsiteX15" fmla="*/ 1052513 w 1490663"/>
              <a:gd name="connsiteY15" fmla="*/ 1704975 h 2007393"/>
              <a:gd name="connsiteX16" fmla="*/ 973931 w 1490663"/>
              <a:gd name="connsiteY16" fmla="*/ 1635918 h 2007393"/>
              <a:gd name="connsiteX17" fmla="*/ 914400 w 1490663"/>
              <a:gd name="connsiteY17" fmla="*/ 1552575 h 2007393"/>
              <a:gd name="connsiteX18" fmla="*/ 802481 w 1490663"/>
              <a:gd name="connsiteY18" fmla="*/ 1371600 h 2007393"/>
              <a:gd name="connsiteX19" fmla="*/ 581025 w 1490663"/>
              <a:gd name="connsiteY19" fmla="*/ 962025 h 2007393"/>
              <a:gd name="connsiteX20" fmla="*/ 495300 w 1490663"/>
              <a:gd name="connsiteY20" fmla="*/ 773906 h 2007393"/>
              <a:gd name="connsiteX21" fmla="*/ 407194 w 1490663"/>
              <a:gd name="connsiteY21" fmla="*/ 657225 h 2007393"/>
              <a:gd name="connsiteX22" fmla="*/ 300038 w 1490663"/>
              <a:gd name="connsiteY22" fmla="*/ 514350 h 2007393"/>
              <a:gd name="connsiteX23" fmla="*/ 195263 w 1490663"/>
              <a:gd name="connsiteY23" fmla="*/ 364331 h 2007393"/>
              <a:gd name="connsiteX24" fmla="*/ 0 w 1490663"/>
              <a:gd name="connsiteY24" fmla="*/ 92869 h 2007393"/>
              <a:gd name="connsiteX25" fmla="*/ 40481 w 1490663"/>
              <a:gd name="connsiteY25" fmla="*/ 0 h 2007393"/>
              <a:gd name="connsiteX26" fmla="*/ 235744 w 1490663"/>
              <a:gd name="connsiteY26" fmla="*/ 188119 h 2007393"/>
              <a:gd name="connsiteX0" fmla="*/ 295276 w 1490663"/>
              <a:gd name="connsiteY0" fmla="*/ 257175 h 2007393"/>
              <a:gd name="connsiteX1" fmla="*/ 542925 w 1490663"/>
              <a:gd name="connsiteY1" fmla="*/ 585787 h 2007393"/>
              <a:gd name="connsiteX2" fmla="*/ 621506 w 1490663"/>
              <a:gd name="connsiteY2" fmla="*/ 704850 h 2007393"/>
              <a:gd name="connsiteX3" fmla="*/ 738188 w 1490663"/>
              <a:gd name="connsiteY3" fmla="*/ 912018 h 2007393"/>
              <a:gd name="connsiteX4" fmla="*/ 881063 w 1490663"/>
              <a:gd name="connsiteY4" fmla="*/ 1143000 h 2007393"/>
              <a:gd name="connsiteX5" fmla="*/ 1009650 w 1490663"/>
              <a:gd name="connsiteY5" fmla="*/ 1347787 h 2007393"/>
              <a:gd name="connsiteX6" fmla="*/ 1128713 w 1490663"/>
              <a:gd name="connsiteY6" fmla="*/ 1502568 h 2007393"/>
              <a:gd name="connsiteX7" fmla="*/ 1264444 w 1490663"/>
              <a:gd name="connsiteY7" fmla="*/ 1621631 h 2007393"/>
              <a:gd name="connsiteX8" fmla="*/ 1421606 w 1490663"/>
              <a:gd name="connsiteY8" fmla="*/ 1697831 h 2007393"/>
              <a:gd name="connsiteX9" fmla="*/ 1490663 w 1490663"/>
              <a:gd name="connsiteY9" fmla="*/ 1685925 h 2007393"/>
              <a:gd name="connsiteX10" fmla="*/ 1381125 w 1490663"/>
              <a:gd name="connsiteY10" fmla="*/ 2007393 h 2007393"/>
              <a:gd name="connsiteX11" fmla="*/ 1357313 w 1490663"/>
              <a:gd name="connsiteY11" fmla="*/ 1945481 h 2007393"/>
              <a:gd name="connsiteX12" fmla="*/ 1312069 w 1490663"/>
              <a:gd name="connsiteY12" fmla="*/ 1881187 h 2007393"/>
              <a:gd name="connsiteX13" fmla="*/ 1223963 w 1490663"/>
              <a:gd name="connsiteY13" fmla="*/ 1816893 h 2007393"/>
              <a:gd name="connsiteX14" fmla="*/ 1140619 w 1490663"/>
              <a:gd name="connsiteY14" fmla="*/ 1766887 h 2007393"/>
              <a:gd name="connsiteX15" fmla="*/ 1052513 w 1490663"/>
              <a:gd name="connsiteY15" fmla="*/ 1704975 h 2007393"/>
              <a:gd name="connsiteX16" fmla="*/ 973931 w 1490663"/>
              <a:gd name="connsiteY16" fmla="*/ 1635918 h 2007393"/>
              <a:gd name="connsiteX17" fmla="*/ 914400 w 1490663"/>
              <a:gd name="connsiteY17" fmla="*/ 1552575 h 2007393"/>
              <a:gd name="connsiteX18" fmla="*/ 802481 w 1490663"/>
              <a:gd name="connsiteY18" fmla="*/ 1371600 h 2007393"/>
              <a:gd name="connsiteX19" fmla="*/ 581025 w 1490663"/>
              <a:gd name="connsiteY19" fmla="*/ 962025 h 2007393"/>
              <a:gd name="connsiteX20" fmla="*/ 495300 w 1490663"/>
              <a:gd name="connsiteY20" fmla="*/ 773906 h 2007393"/>
              <a:gd name="connsiteX21" fmla="*/ 407194 w 1490663"/>
              <a:gd name="connsiteY21" fmla="*/ 657225 h 2007393"/>
              <a:gd name="connsiteX22" fmla="*/ 300038 w 1490663"/>
              <a:gd name="connsiteY22" fmla="*/ 514350 h 2007393"/>
              <a:gd name="connsiteX23" fmla="*/ 195263 w 1490663"/>
              <a:gd name="connsiteY23" fmla="*/ 364331 h 2007393"/>
              <a:gd name="connsiteX24" fmla="*/ 0 w 1490663"/>
              <a:gd name="connsiteY24" fmla="*/ 92869 h 2007393"/>
              <a:gd name="connsiteX25" fmla="*/ 40481 w 1490663"/>
              <a:gd name="connsiteY25" fmla="*/ 0 h 2007393"/>
              <a:gd name="connsiteX26" fmla="*/ 295276 w 1490663"/>
              <a:gd name="connsiteY26" fmla="*/ 257175 h 2007393"/>
              <a:gd name="connsiteX0" fmla="*/ 295276 w 1490663"/>
              <a:gd name="connsiteY0" fmla="*/ 257175 h 2007393"/>
              <a:gd name="connsiteX1" fmla="*/ 504825 w 1490663"/>
              <a:gd name="connsiteY1" fmla="*/ 535781 h 2007393"/>
              <a:gd name="connsiteX2" fmla="*/ 621506 w 1490663"/>
              <a:gd name="connsiteY2" fmla="*/ 704850 h 2007393"/>
              <a:gd name="connsiteX3" fmla="*/ 738188 w 1490663"/>
              <a:gd name="connsiteY3" fmla="*/ 912018 h 2007393"/>
              <a:gd name="connsiteX4" fmla="*/ 881063 w 1490663"/>
              <a:gd name="connsiteY4" fmla="*/ 1143000 h 2007393"/>
              <a:gd name="connsiteX5" fmla="*/ 1009650 w 1490663"/>
              <a:gd name="connsiteY5" fmla="*/ 1347787 h 2007393"/>
              <a:gd name="connsiteX6" fmla="*/ 1128713 w 1490663"/>
              <a:gd name="connsiteY6" fmla="*/ 1502568 h 2007393"/>
              <a:gd name="connsiteX7" fmla="*/ 1264444 w 1490663"/>
              <a:gd name="connsiteY7" fmla="*/ 1621631 h 2007393"/>
              <a:gd name="connsiteX8" fmla="*/ 1421606 w 1490663"/>
              <a:gd name="connsiteY8" fmla="*/ 1697831 h 2007393"/>
              <a:gd name="connsiteX9" fmla="*/ 1490663 w 1490663"/>
              <a:gd name="connsiteY9" fmla="*/ 1685925 h 2007393"/>
              <a:gd name="connsiteX10" fmla="*/ 1381125 w 1490663"/>
              <a:gd name="connsiteY10" fmla="*/ 2007393 h 2007393"/>
              <a:gd name="connsiteX11" fmla="*/ 1357313 w 1490663"/>
              <a:gd name="connsiteY11" fmla="*/ 1945481 h 2007393"/>
              <a:gd name="connsiteX12" fmla="*/ 1312069 w 1490663"/>
              <a:gd name="connsiteY12" fmla="*/ 1881187 h 2007393"/>
              <a:gd name="connsiteX13" fmla="*/ 1223963 w 1490663"/>
              <a:gd name="connsiteY13" fmla="*/ 1816893 h 2007393"/>
              <a:gd name="connsiteX14" fmla="*/ 1140619 w 1490663"/>
              <a:gd name="connsiteY14" fmla="*/ 1766887 h 2007393"/>
              <a:gd name="connsiteX15" fmla="*/ 1052513 w 1490663"/>
              <a:gd name="connsiteY15" fmla="*/ 1704975 h 2007393"/>
              <a:gd name="connsiteX16" fmla="*/ 973931 w 1490663"/>
              <a:gd name="connsiteY16" fmla="*/ 1635918 h 2007393"/>
              <a:gd name="connsiteX17" fmla="*/ 914400 w 1490663"/>
              <a:gd name="connsiteY17" fmla="*/ 1552575 h 2007393"/>
              <a:gd name="connsiteX18" fmla="*/ 802481 w 1490663"/>
              <a:gd name="connsiteY18" fmla="*/ 1371600 h 2007393"/>
              <a:gd name="connsiteX19" fmla="*/ 581025 w 1490663"/>
              <a:gd name="connsiteY19" fmla="*/ 962025 h 2007393"/>
              <a:gd name="connsiteX20" fmla="*/ 495300 w 1490663"/>
              <a:gd name="connsiteY20" fmla="*/ 773906 h 2007393"/>
              <a:gd name="connsiteX21" fmla="*/ 407194 w 1490663"/>
              <a:gd name="connsiteY21" fmla="*/ 657225 h 2007393"/>
              <a:gd name="connsiteX22" fmla="*/ 300038 w 1490663"/>
              <a:gd name="connsiteY22" fmla="*/ 514350 h 2007393"/>
              <a:gd name="connsiteX23" fmla="*/ 195263 w 1490663"/>
              <a:gd name="connsiteY23" fmla="*/ 364331 h 2007393"/>
              <a:gd name="connsiteX24" fmla="*/ 0 w 1490663"/>
              <a:gd name="connsiteY24" fmla="*/ 92869 h 2007393"/>
              <a:gd name="connsiteX25" fmla="*/ 40481 w 1490663"/>
              <a:gd name="connsiteY25" fmla="*/ 0 h 2007393"/>
              <a:gd name="connsiteX26" fmla="*/ 295276 w 1490663"/>
              <a:gd name="connsiteY26" fmla="*/ 257175 h 2007393"/>
              <a:gd name="connsiteX0" fmla="*/ 295276 w 1490663"/>
              <a:gd name="connsiteY0" fmla="*/ 257175 h 2007393"/>
              <a:gd name="connsiteX1" fmla="*/ 504825 w 1490663"/>
              <a:gd name="connsiteY1" fmla="*/ 535781 h 2007393"/>
              <a:gd name="connsiteX2" fmla="*/ 621506 w 1490663"/>
              <a:gd name="connsiteY2" fmla="*/ 704850 h 2007393"/>
              <a:gd name="connsiteX3" fmla="*/ 738188 w 1490663"/>
              <a:gd name="connsiteY3" fmla="*/ 912018 h 2007393"/>
              <a:gd name="connsiteX4" fmla="*/ 881063 w 1490663"/>
              <a:gd name="connsiteY4" fmla="*/ 1143000 h 2007393"/>
              <a:gd name="connsiteX5" fmla="*/ 1009650 w 1490663"/>
              <a:gd name="connsiteY5" fmla="*/ 1347787 h 2007393"/>
              <a:gd name="connsiteX6" fmla="*/ 1128713 w 1490663"/>
              <a:gd name="connsiteY6" fmla="*/ 1502568 h 2007393"/>
              <a:gd name="connsiteX7" fmla="*/ 1264444 w 1490663"/>
              <a:gd name="connsiteY7" fmla="*/ 1621631 h 2007393"/>
              <a:gd name="connsiteX8" fmla="*/ 1421606 w 1490663"/>
              <a:gd name="connsiteY8" fmla="*/ 1697831 h 2007393"/>
              <a:gd name="connsiteX9" fmla="*/ 1490663 w 1490663"/>
              <a:gd name="connsiteY9" fmla="*/ 1685925 h 2007393"/>
              <a:gd name="connsiteX10" fmla="*/ 1381125 w 1490663"/>
              <a:gd name="connsiteY10" fmla="*/ 2007393 h 2007393"/>
              <a:gd name="connsiteX11" fmla="*/ 1357313 w 1490663"/>
              <a:gd name="connsiteY11" fmla="*/ 1945481 h 2007393"/>
              <a:gd name="connsiteX12" fmla="*/ 1312069 w 1490663"/>
              <a:gd name="connsiteY12" fmla="*/ 1881187 h 2007393"/>
              <a:gd name="connsiteX13" fmla="*/ 1223963 w 1490663"/>
              <a:gd name="connsiteY13" fmla="*/ 1816893 h 2007393"/>
              <a:gd name="connsiteX14" fmla="*/ 1140619 w 1490663"/>
              <a:gd name="connsiteY14" fmla="*/ 1766887 h 2007393"/>
              <a:gd name="connsiteX15" fmla="*/ 1052513 w 1490663"/>
              <a:gd name="connsiteY15" fmla="*/ 1704975 h 2007393"/>
              <a:gd name="connsiteX16" fmla="*/ 973931 w 1490663"/>
              <a:gd name="connsiteY16" fmla="*/ 1635918 h 2007393"/>
              <a:gd name="connsiteX17" fmla="*/ 914400 w 1490663"/>
              <a:gd name="connsiteY17" fmla="*/ 1552575 h 2007393"/>
              <a:gd name="connsiteX18" fmla="*/ 802481 w 1490663"/>
              <a:gd name="connsiteY18" fmla="*/ 1371600 h 2007393"/>
              <a:gd name="connsiteX19" fmla="*/ 581025 w 1490663"/>
              <a:gd name="connsiteY19" fmla="*/ 962025 h 2007393"/>
              <a:gd name="connsiteX20" fmla="*/ 495300 w 1490663"/>
              <a:gd name="connsiteY20" fmla="*/ 804862 h 2007393"/>
              <a:gd name="connsiteX21" fmla="*/ 407194 w 1490663"/>
              <a:gd name="connsiteY21" fmla="*/ 657225 h 2007393"/>
              <a:gd name="connsiteX22" fmla="*/ 300038 w 1490663"/>
              <a:gd name="connsiteY22" fmla="*/ 514350 h 2007393"/>
              <a:gd name="connsiteX23" fmla="*/ 195263 w 1490663"/>
              <a:gd name="connsiteY23" fmla="*/ 364331 h 2007393"/>
              <a:gd name="connsiteX24" fmla="*/ 0 w 1490663"/>
              <a:gd name="connsiteY24" fmla="*/ 92869 h 2007393"/>
              <a:gd name="connsiteX25" fmla="*/ 40481 w 1490663"/>
              <a:gd name="connsiteY25" fmla="*/ 0 h 2007393"/>
              <a:gd name="connsiteX26" fmla="*/ 295276 w 1490663"/>
              <a:gd name="connsiteY26" fmla="*/ 257175 h 2007393"/>
              <a:gd name="connsiteX0" fmla="*/ 295276 w 1490663"/>
              <a:gd name="connsiteY0" fmla="*/ 257175 h 2007393"/>
              <a:gd name="connsiteX1" fmla="*/ 504825 w 1490663"/>
              <a:gd name="connsiteY1" fmla="*/ 535781 h 2007393"/>
              <a:gd name="connsiteX2" fmla="*/ 621506 w 1490663"/>
              <a:gd name="connsiteY2" fmla="*/ 704850 h 2007393"/>
              <a:gd name="connsiteX3" fmla="*/ 738188 w 1490663"/>
              <a:gd name="connsiteY3" fmla="*/ 912018 h 2007393"/>
              <a:gd name="connsiteX4" fmla="*/ 881063 w 1490663"/>
              <a:gd name="connsiteY4" fmla="*/ 1143000 h 2007393"/>
              <a:gd name="connsiteX5" fmla="*/ 1009650 w 1490663"/>
              <a:gd name="connsiteY5" fmla="*/ 1347787 h 2007393"/>
              <a:gd name="connsiteX6" fmla="*/ 1128713 w 1490663"/>
              <a:gd name="connsiteY6" fmla="*/ 1502568 h 2007393"/>
              <a:gd name="connsiteX7" fmla="*/ 1264444 w 1490663"/>
              <a:gd name="connsiteY7" fmla="*/ 1621631 h 2007393"/>
              <a:gd name="connsiteX8" fmla="*/ 1421606 w 1490663"/>
              <a:gd name="connsiteY8" fmla="*/ 1697831 h 2007393"/>
              <a:gd name="connsiteX9" fmla="*/ 1490663 w 1490663"/>
              <a:gd name="connsiteY9" fmla="*/ 1685925 h 2007393"/>
              <a:gd name="connsiteX10" fmla="*/ 1381125 w 1490663"/>
              <a:gd name="connsiteY10" fmla="*/ 2007393 h 2007393"/>
              <a:gd name="connsiteX11" fmla="*/ 1357313 w 1490663"/>
              <a:gd name="connsiteY11" fmla="*/ 1945481 h 2007393"/>
              <a:gd name="connsiteX12" fmla="*/ 1312069 w 1490663"/>
              <a:gd name="connsiteY12" fmla="*/ 1881187 h 2007393"/>
              <a:gd name="connsiteX13" fmla="*/ 1223963 w 1490663"/>
              <a:gd name="connsiteY13" fmla="*/ 1816893 h 2007393"/>
              <a:gd name="connsiteX14" fmla="*/ 1140619 w 1490663"/>
              <a:gd name="connsiteY14" fmla="*/ 1766887 h 2007393"/>
              <a:gd name="connsiteX15" fmla="*/ 1052513 w 1490663"/>
              <a:gd name="connsiteY15" fmla="*/ 1704975 h 2007393"/>
              <a:gd name="connsiteX16" fmla="*/ 973931 w 1490663"/>
              <a:gd name="connsiteY16" fmla="*/ 1635918 h 2007393"/>
              <a:gd name="connsiteX17" fmla="*/ 914400 w 1490663"/>
              <a:gd name="connsiteY17" fmla="*/ 1552575 h 2007393"/>
              <a:gd name="connsiteX18" fmla="*/ 802481 w 1490663"/>
              <a:gd name="connsiteY18" fmla="*/ 1371600 h 2007393"/>
              <a:gd name="connsiteX19" fmla="*/ 581025 w 1490663"/>
              <a:gd name="connsiteY19" fmla="*/ 962025 h 2007393"/>
              <a:gd name="connsiteX20" fmla="*/ 495300 w 1490663"/>
              <a:gd name="connsiteY20" fmla="*/ 804862 h 2007393"/>
              <a:gd name="connsiteX21" fmla="*/ 407194 w 1490663"/>
              <a:gd name="connsiteY21" fmla="*/ 657225 h 2007393"/>
              <a:gd name="connsiteX22" fmla="*/ 304801 w 1490663"/>
              <a:gd name="connsiteY22" fmla="*/ 507206 h 2007393"/>
              <a:gd name="connsiteX23" fmla="*/ 195263 w 1490663"/>
              <a:gd name="connsiteY23" fmla="*/ 364331 h 2007393"/>
              <a:gd name="connsiteX24" fmla="*/ 0 w 1490663"/>
              <a:gd name="connsiteY24" fmla="*/ 92869 h 2007393"/>
              <a:gd name="connsiteX25" fmla="*/ 40481 w 1490663"/>
              <a:gd name="connsiteY25" fmla="*/ 0 h 2007393"/>
              <a:gd name="connsiteX26" fmla="*/ 295276 w 1490663"/>
              <a:gd name="connsiteY26" fmla="*/ 257175 h 2007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90663" h="2007393">
                <a:moveTo>
                  <a:pt x="295276" y="257175"/>
                </a:moveTo>
                <a:lnTo>
                  <a:pt x="504825" y="535781"/>
                </a:lnTo>
                <a:lnTo>
                  <a:pt x="621506" y="704850"/>
                </a:lnTo>
                <a:lnTo>
                  <a:pt x="738188" y="912018"/>
                </a:lnTo>
                <a:lnTo>
                  <a:pt x="881063" y="1143000"/>
                </a:lnTo>
                <a:lnTo>
                  <a:pt x="1009650" y="1347787"/>
                </a:lnTo>
                <a:lnTo>
                  <a:pt x="1128713" y="1502568"/>
                </a:lnTo>
                <a:lnTo>
                  <a:pt x="1264444" y="1621631"/>
                </a:lnTo>
                <a:lnTo>
                  <a:pt x="1421606" y="1697831"/>
                </a:lnTo>
                <a:lnTo>
                  <a:pt x="1490663" y="1685925"/>
                </a:lnTo>
                <a:lnTo>
                  <a:pt x="1381125" y="2007393"/>
                </a:lnTo>
                <a:lnTo>
                  <a:pt x="1357313" y="1945481"/>
                </a:lnTo>
                <a:lnTo>
                  <a:pt x="1312069" y="1881187"/>
                </a:lnTo>
                <a:lnTo>
                  <a:pt x="1223963" y="1816893"/>
                </a:lnTo>
                <a:lnTo>
                  <a:pt x="1140619" y="1766887"/>
                </a:lnTo>
                <a:lnTo>
                  <a:pt x="1052513" y="1704975"/>
                </a:lnTo>
                <a:lnTo>
                  <a:pt x="973931" y="1635918"/>
                </a:lnTo>
                <a:lnTo>
                  <a:pt x="914400" y="1552575"/>
                </a:lnTo>
                <a:lnTo>
                  <a:pt x="802481" y="1371600"/>
                </a:lnTo>
                <a:lnTo>
                  <a:pt x="581025" y="962025"/>
                </a:lnTo>
                <a:lnTo>
                  <a:pt x="495300" y="804862"/>
                </a:lnTo>
                <a:cubicBezTo>
                  <a:pt x="465931" y="755650"/>
                  <a:pt x="438944" y="706834"/>
                  <a:pt x="407194" y="657225"/>
                </a:cubicBezTo>
                <a:cubicBezTo>
                  <a:pt x="375444" y="607616"/>
                  <a:pt x="340520" y="554831"/>
                  <a:pt x="304801" y="507206"/>
                </a:cubicBezTo>
                <a:lnTo>
                  <a:pt x="195263" y="364331"/>
                </a:lnTo>
                <a:lnTo>
                  <a:pt x="0" y="92869"/>
                </a:lnTo>
                <a:lnTo>
                  <a:pt x="40481" y="0"/>
                </a:lnTo>
                <a:lnTo>
                  <a:pt x="295276" y="257175"/>
                </a:lnTo>
                <a:close/>
              </a:path>
            </a:pathLst>
          </a:custGeom>
          <a:solidFill>
            <a:schemeClr val="accent4">
              <a:alpha val="65000"/>
            </a:schemeClr>
          </a:solidFill>
          <a:ln w="25400"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allout: Bent Line 26">
            <a:extLst>
              <a:ext uri="{FF2B5EF4-FFF2-40B4-BE49-F238E27FC236}">
                <a16:creationId xmlns:a16="http://schemas.microsoft.com/office/drawing/2014/main" id="{5679F7AA-4FD7-40E1-B971-90A77D5A3DA3}"/>
              </a:ext>
            </a:extLst>
          </p:cNvPr>
          <p:cNvSpPr/>
          <p:nvPr/>
        </p:nvSpPr>
        <p:spPr>
          <a:xfrm>
            <a:off x="512736" y="4881661"/>
            <a:ext cx="1487690" cy="608411"/>
          </a:xfrm>
          <a:prstGeom prst="borderCallout2">
            <a:avLst>
              <a:gd name="adj1" fmla="val 7435"/>
              <a:gd name="adj2" fmla="val 53582"/>
              <a:gd name="adj3" fmla="val -53462"/>
              <a:gd name="adj4" fmla="val 66280"/>
              <a:gd name="adj5" fmla="val -104262"/>
              <a:gd name="adj6" fmla="val 102536"/>
            </a:avLst>
          </a:prstGeom>
          <a:solidFill>
            <a:schemeClr val="bg1"/>
          </a:solidFill>
          <a:ln w="53975">
            <a:solidFill>
              <a:srgbClr val="FFFFFF"/>
            </a:solidFill>
            <a:miter lim="800000"/>
            <a:headEnd type="none" w="med" len="med"/>
            <a:tailEnd type="triangle" w="med" len="med"/>
          </a:ln>
          <a:effectLst>
            <a:outerShdw blurRad="152400" dist="76200" dir="5400000" algn="t" rotWithShape="0">
              <a:schemeClr val="tx2">
                <a:lumMod val="50000"/>
                <a:alpha val="8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" tIns="9144" rIns="9144" bIns="9144" rtlCol="0" anchor="ctr"/>
          <a:lstStyle/>
          <a:p>
            <a:pPr algn="ctr"/>
            <a:r>
              <a:rPr lang="en-US" sz="11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South Germantown Road Exit Ramp Widening</a:t>
            </a:r>
          </a:p>
        </p:txBody>
      </p:sp>
      <p:sp>
        <p:nvSpPr>
          <p:cNvPr id="28" name="Callout: Bent Line 27">
            <a:extLst>
              <a:ext uri="{FF2B5EF4-FFF2-40B4-BE49-F238E27FC236}">
                <a16:creationId xmlns:a16="http://schemas.microsoft.com/office/drawing/2014/main" id="{13DD7E74-C91B-4683-B804-BE7E6A9FE0E1}"/>
              </a:ext>
            </a:extLst>
          </p:cNvPr>
          <p:cNvSpPr/>
          <p:nvPr/>
        </p:nvSpPr>
        <p:spPr>
          <a:xfrm>
            <a:off x="2984261" y="5322390"/>
            <a:ext cx="1178944" cy="422109"/>
          </a:xfrm>
          <a:prstGeom prst="borderCallout2">
            <a:avLst>
              <a:gd name="adj1" fmla="val 17458"/>
              <a:gd name="adj2" fmla="val 203"/>
              <a:gd name="adj3" fmla="val 16164"/>
              <a:gd name="adj4" fmla="val -17419"/>
              <a:gd name="adj5" fmla="val -137128"/>
              <a:gd name="adj6" fmla="val -29950"/>
            </a:avLst>
          </a:prstGeom>
          <a:solidFill>
            <a:schemeClr val="bg1"/>
          </a:solidFill>
          <a:ln w="53975">
            <a:solidFill>
              <a:srgbClr val="FFFFFF"/>
            </a:solidFill>
            <a:miter lim="800000"/>
            <a:headEnd type="none" w="med" len="med"/>
            <a:tailEnd type="triangle" w="med" len="med"/>
          </a:ln>
          <a:effectLst>
            <a:outerShdw blurRad="152400" dist="76200" dir="5400000" algn="t" rotWithShape="0">
              <a:schemeClr val="tx2">
                <a:lumMod val="50000"/>
                <a:alpha val="80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" tIns="9144" rIns="9144" bIns="9144" rtlCol="0" anchor="ctr"/>
          <a:lstStyle/>
          <a:p>
            <a:pPr algn="ctr"/>
            <a:r>
              <a:rPr lang="en-US" sz="11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Intersection Improvements</a:t>
            </a:r>
          </a:p>
        </p:txBody>
      </p:sp>
      <p:sp>
        <p:nvSpPr>
          <p:cNvPr id="29" name="Callout: Bent Line 28">
            <a:extLst>
              <a:ext uri="{FF2B5EF4-FFF2-40B4-BE49-F238E27FC236}">
                <a16:creationId xmlns:a16="http://schemas.microsoft.com/office/drawing/2014/main" id="{971AB6C8-A70A-4650-8536-585FDAD08135}"/>
              </a:ext>
            </a:extLst>
          </p:cNvPr>
          <p:cNvSpPr/>
          <p:nvPr/>
        </p:nvSpPr>
        <p:spPr>
          <a:xfrm>
            <a:off x="1549098" y="1511400"/>
            <a:ext cx="1775738" cy="411633"/>
          </a:xfrm>
          <a:prstGeom prst="borderCallout2">
            <a:avLst>
              <a:gd name="adj1" fmla="val 102285"/>
              <a:gd name="adj2" fmla="val 47978"/>
              <a:gd name="adj3" fmla="val 192841"/>
              <a:gd name="adj4" fmla="val 48819"/>
              <a:gd name="adj5" fmla="val 468722"/>
              <a:gd name="adj6" fmla="val 76446"/>
            </a:avLst>
          </a:prstGeom>
          <a:solidFill>
            <a:schemeClr val="bg1"/>
          </a:solidFill>
          <a:ln w="53975">
            <a:solidFill>
              <a:srgbClr val="FFFFFF"/>
            </a:solidFill>
            <a:miter lim="800000"/>
            <a:headEnd type="none" w="med" len="med"/>
            <a:tailEnd type="triangle" w="med" len="med"/>
          </a:ln>
          <a:effectLst>
            <a:outerShdw blurRad="152400" dist="76200" dir="5400000" algn="t" rotWithShape="0">
              <a:schemeClr val="tx2">
                <a:lumMod val="50000"/>
                <a:alpha val="80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" tIns="9144" rIns="9144" bIns="9144" rtlCol="0" anchor="ctr"/>
          <a:lstStyle/>
          <a:p>
            <a:pPr algn="ctr"/>
            <a:r>
              <a:rPr lang="en-US" sz="11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South Germantown Road Improvements</a:t>
            </a:r>
          </a:p>
        </p:txBody>
      </p:sp>
      <p:sp>
        <p:nvSpPr>
          <p:cNvPr id="30" name="Callout: Bent Line 29">
            <a:extLst>
              <a:ext uri="{FF2B5EF4-FFF2-40B4-BE49-F238E27FC236}">
                <a16:creationId xmlns:a16="http://schemas.microsoft.com/office/drawing/2014/main" id="{FF799174-FC2B-448E-8041-DF771251FA66}"/>
              </a:ext>
            </a:extLst>
          </p:cNvPr>
          <p:cNvSpPr/>
          <p:nvPr/>
        </p:nvSpPr>
        <p:spPr>
          <a:xfrm>
            <a:off x="995652" y="2055313"/>
            <a:ext cx="1178944" cy="462815"/>
          </a:xfrm>
          <a:prstGeom prst="borderCallout2">
            <a:avLst>
              <a:gd name="adj1" fmla="val 100916"/>
              <a:gd name="adj2" fmla="val 49158"/>
              <a:gd name="adj3" fmla="val 255052"/>
              <a:gd name="adj4" fmla="val 52085"/>
              <a:gd name="adj5" fmla="val 304408"/>
              <a:gd name="adj6" fmla="val 121043"/>
            </a:avLst>
          </a:prstGeom>
          <a:solidFill>
            <a:schemeClr val="bg1"/>
          </a:solidFill>
          <a:ln w="53975">
            <a:solidFill>
              <a:srgbClr val="FFFFFF"/>
            </a:solidFill>
            <a:miter lim="800000"/>
            <a:headEnd type="none" w="med" len="med"/>
            <a:tailEnd type="triangle" w="med" len="med"/>
          </a:ln>
          <a:effectLst>
            <a:outerShdw blurRad="152400" dist="76200" dir="5400000" algn="t" rotWithShape="0">
              <a:schemeClr val="tx2">
                <a:lumMod val="50000"/>
                <a:alpha val="80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" tIns="9144" rIns="9144" bIns="9144" rtlCol="0" anchor="ctr"/>
          <a:lstStyle/>
          <a:p>
            <a:pPr algn="ctr"/>
            <a:r>
              <a:rPr lang="en-US" sz="11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Interstate 24 Bridge Widening</a:t>
            </a:r>
          </a:p>
        </p:txBody>
      </p:sp>
      <p:sp>
        <p:nvSpPr>
          <p:cNvPr id="31" name="Callout: Bent Line 30">
            <a:extLst>
              <a:ext uri="{FF2B5EF4-FFF2-40B4-BE49-F238E27FC236}">
                <a16:creationId xmlns:a16="http://schemas.microsoft.com/office/drawing/2014/main" id="{41999AE0-FC88-4D32-B91A-FE3744CC15EB}"/>
              </a:ext>
            </a:extLst>
          </p:cNvPr>
          <p:cNvSpPr/>
          <p:nvPr/>
        </p:nvSpPr>
        <p:spPr>
          <a:xfrm>
            <a:off x="7074694" y="5111335"/>
            <a:ext cx="1178944" cy="422109"/>
          </a:xfrm>
          <a:prstGeom prst="borderCallout2">
            <a:avLst>
              <a:gd name="adj1" fmla="val 17458"/>
              <a:gd name="adj2" fmla="val 203"/>
              <a:gd name="adj3" fmla="val 16164"/>
              <a:gd name="adj4" fmla="val -17419"/>
              <a:gd name="adj5" fmla="val -137128"/>
              <a:gd name="adj6" fmla="val -29950"/>
            </a:avLst>
          </a:prstGeom>
          <a:solidFill>
            <a:schemeClr val="bg1"/>
          </a:solidFill>
          <a:ln w="53975">
            <a:solidFill>
              <a:srgbClr val="FFFFFF"/>
            </a:solidFill>
            <a:miter lim="800000"/>
            <a:headEnd type="none" w="med" len="med"/>
            <a:tailEnd type="triangle" w="med" len="med"/>
          </a:ln>
          <a:effectLst>
            <a:outerShdw blurRad="152400" dist="76200" dir="5400000" algn="t" rotWithShape="0">
              <a:schemeClr val="tx2">
                <a:lumMod val="50000"/>
                <a:alpha val="80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" tIns="9144" rIns="9144" bIns="9144" rtlCol="0" anchor="ctr"/>
          <a:lstStyle/>
          <a:p>
            <a:pPr algn="ctr"/>
            <a:r>
              <a:rPr lang="en-US" sz="11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Intersection Improvements</a:t>
            </a:r>
          </a:p>
        </p:txBody>
      </p:sp>
      <p:sp>
        <p:nvSpPr>
          <p:cNvPr id="32" name="Callout: Bent Line 31">
            <a:extLst>
              <a:ext uri="{FF2B5EF4-FFF2-40B4-BE49-F238E27FC236}">
                <a16:creationId xmlns:a16="http://schemas.microsoft.com/office/drawing/2014/main" id="{433FF360-A944-40DF-A4D8-80E042A48846}"/>
              </a:ext>
            </a:extLst>
          </p:cNvPr>
          <p:cNvSpPr/>
          <p:nvPr/>
        </p:nvSpPr>
        <p:spPr>
          <a:xfrm>
            <a:off x="5005026" y="1923033"/>
            <a:ext cx="1433738" cy="462815"/>
          </a:xfrm>
          <a:prstGeom prst="borderCallout2">
            <a:avLst>
              <a:gd name="adj1" fmla="val 100916"/>
              <a:gd name="adj2" fmla="val 49158"/>
              <a:gd name="adj3" fmla="val 128993"/>
              <a:gd name="adj4" fmla="val 49230"/>
              <a:gd name="adj5" fmla="val 304408"/>
              <a:gd name="adj6" fmla="val 121043"/>
            </a:avLst>
          </a:prstGeom>
          <a:solidFill>
            <a:schemeClr val="bg1"/>
          </a:solidFill>
          <a:ln w="53975">
            <a:solidFill>
              <a:srgbClr val="FFFFFF"/>
            </a:solidFill>
            <a:miter lim="800000"/>
            <a:headEnd type="none" w="med" len="med"/>
            <a:tailEnd type="triangle" w="med" len="med"/>
          </a:ln>
          <a:effectLst>
            <a:outerShdw blurRad="152400" dist="76200" dir="5400000" algn="t" rotWithShape="0">
              <a:schemeClr val="tx2">
                <a:lumMod val="50000"/>
                <a:alpha val="80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" tIns="9144" rIns="9144" bIns="9144" rtlCol="0" anchor="ctr"/>
          <a:lstStyle/>
          <a:p>
            <a:pPr algn="ctr"/>
            <a:r>
              <a:rPr lang="en-US" sz="11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Belvoir Avenue Bridge Replacement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F6CF316-E841-4402-AF59-FB441C0D80DB}"/>
              </a:ext>
            </a:extLst>
          </p:cNvPr>
          <p:cNvGrpSpPr/>
          <p:nvPr/>
        </p:nvGrpSpPr>
        <p:grpSpPr>
          <a:xfrm>
            <a:off x="5361523" y="2937116"/>
            <a:ext cx="462056" cy="479278"/>
            <a:chOff x="5357508" y="5018117"/>
            <a:chExt cx="462056" cy="47927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1925525-77F2-4E55-8663-F02866400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508" y="5018117"/>
              <a:ext cx="462056" cy="47927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C4978E8-B25C-4444-A4AC-581B8AB3BDEF}"/>
                </a:ext>
              </a:extLst>
            </p:cNvPr>
            <p:cNvSpPr txBox="1"/>
            <p:nvPr/>
          </p:nvSpPr>
          <p:spPr>
            <a:xfrm>
              <a:off x="5400593" y="5123622"/>
              <a:ext cx="375886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FFFF"/>
                  </a:solidFill>
                  <a:latin typeface="+mj-lt"/>
                </a:rPr>
                <a:t>24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1491520-B8A8-42C9-BBDF-7E7016EB6642}"/>
                </a:ext>
              </a:extLst>
            </p:cNvPr>
            <p:cNvSpPr txBox="1"/>
            <p:nvPr/>
          </p:nvSpPr>
          <p:spPr>
            <a:xfrm>
              <a:off x="5405656" y="5067611"/>
              <a:ext cx="365760" cy="61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" dirty="0">
                  <a:solidFill>
                    <a:srgbClr val="FFFFFF"/>
                  </a:solidFill>
                  <a:latin typeface="+mj-lt"/>
                </a:rPr>
                <a:t>INTERSTATE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339647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93C597-991E-435F-8DD9-25B79F90C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Boundary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02AED4A-610B-48EB-B7E5-C62D7BC20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Tennessee Department of Transportation I-24 CM/GC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80FE32-2BD1-4950-937C-C5ACE62572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32D68A-4CCD-4BC6-BB85-07DC57BBB20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8A88EFB-1587-4568-8A98-ED83C8C39FB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" b="2157"/>
          <a:stretch/>
        </p:blipFill>
        <p:spPr>
          <a:xfrm>
            <a:off x="0" y="956441"/>
            <a:ext cx="9144000" cy="590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4403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21068BF-B7C9-40BA-A120-66DC8D3E42C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" r="3339" b="1611"/>
          <a:stretch/>
        </p:blipFill>
        <p:spPr>
          <a:xfrm>
            <a:off x="0" y="959667"/>
            <a:ext cx="9144000" cy="589833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C2D85C2-2472-4A29-8305-7FDE11013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Staging Area</a:t>
            </a:r>
          </a:p>
        </p:txBody>
      </p:sp>
    </p:spTree>
    <p:extLst>
      <p:ext uri="{BB962C8B-B14F-4D97-AF65-F5344CB8AC3E}">
        <p14:creationId xmlns:p14="http://schemas.microsoft.com/office/powerpoint/2010/main" val="334680087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C09530-E622-4D80-BF63-8427ECC51F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8898" y="3620843"/>
            <a:ext cx="3585685" cy="278987"/>
          </a:xfrm>
        </p:spPr>
        <p:txBody>
          <a:bodyPr/>
          <a:lstStyle/>
          <a:p>
            <a:r>
              <a:rPr lang="en-US" dirty="0"/>
              <a:t>SEE SURVEY FOR: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ABE118-C5A0-4C1A-B598-5431C29D7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Utilities Survey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45D607F-F9C7-4E65-8231-B768FD5BC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9" y="2140186"/>
            <a:ext cx="3872756" cy="2577629"/>
          </a:xfrm>
        </p:spPr>
        <p:txBody>
          <a:bodyPr/>
          <a:lstStyle/>
          <a:p>
            <a:r>
              <a:rPr lang="en-US" dirty="0"/>
              <a:t>What is on the Bridges</a:t>
            </a:r>
          </a:p>
          <a:p>
            <a:r>
              <a:rPr lang="en-US" dirty="0"/>
              <a:t>What is adjacent to the Bridges</a:t>
            </a:r>
          </a:p>
          <a:p>
            <a:r>
              <a:rPr lang="en-US" dirty="0"/>
              <a:t>Elevation to OH Power Lines (on profiles)</a:t>
            </a:r>
          </a:p>
          <a:p>
            <a:r>
              <a:rPr lang="en-US" dirty="0"/>
              <a:t>Relocations are anticipated and will need to be identified early and coordinated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7A8012B-F8F2-4CBF-B0ED-8C7C47CB23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Tennessee Department of Transportation I-24 CM/GC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68F863-C519-4299-8DE6-DB1D5D9B7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32D68A-4CCD-4BC6-BB85-07DC57BBB20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96350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EA7C57-CE82-4D75-B33E-3A6BDFC3D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78" y="1508760"/>
            <a:ext cx="2743200" cy="1920240"/>
          </a:xfrm>
          <a:solidFill>
            <a:schemeClr val="bg2"/>
          </a:solidFill>
        </p:spPr>
        <p:txBody>
          <a:bodyPr lIns="91440" tIns="91440" rIns="91440" bIns="91440"/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b="1" dirty="0">
                <a:solidFill>
                  <a:srgbClr val="FFFFFF"/>
                </a:solidFill>
              </a:rPr>
              <a:t>Telephone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</a:rPr>
              <a:t>AT&amp;T Southeast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</a:rPr>
              <a:t>611 Chestnut Street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</a:rPr>
              <a:t>Chattanooga, TN 37450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</a:rPr>
              <a:t>Tim Manley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(423)752-9181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9D5DAF-2686-4EFA-A051-72CE0C47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 Owners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4EF098-410F-4485-BC67-06CB25A06B0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200400" y="1508760"/>
            <a:ext cx="2743200" cy="1920240"/>
          </a:xfrm>
          <a:solidFill>
            <a:schemeClr val="bg2"/>
          </a:solidFill>
        </p:spPr>
        <p:txBody>
          <a:bodyPr lIns="91440" tIns="91440" rIns="91440" bIns="91440"/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b="1" dirty="0">
                <a:solidFill>
                  <a:srgbClr val="FFFFFF"/>
                </a:solidFill>
              </a:rPr>
              <a:t>Cable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</a:rPr>
              <a:t>Comcast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</a:rPr>
              <a:t>537 Market Street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</a:rPr>
              <a:t>Chattanooga, TN 37402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</a:rPr>
              <a:t>Tom Bailey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(423) 855-3900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8D90EF-73BC-4826-8274-3F74E1F4D0B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42922" y="1508760"/>
            <a:ext cx="2743200" cy="1920240"/>
          </a:xfrm>
          <a:solidFill>
            <a:schemeClr val="bg2"/>
          </a:solidFill>
        </p:spPr>
        <p:txBody>
          <a:bodyPr lIns="91440" tIns="91440" rIns="91440" bIns="91440"/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b="1" dirty="0">
                <a:solidFill>
                  <a:srgbClr val="FFFFFF"/>
                </a:solidFill>
              </a:rPr>
              <a:t>Gas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</a:rPr>
              <a:t>Chattanooga Gas Company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</a:rPr>
              <a:t>6125 Preservation Drive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</a:rPr>
              <a:t>Chattanooga, TN 37416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</a:rPr>
              <a:t>Jana Papa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(423) 490-4315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89FCE3-2F70-4685-A5B3-87E916A294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7878" y="3799024"/>
            <a:ext cx="2743200" cy="1920240"/>
          </a:xfrm>
          <a:solidFill>
            <a:schemeClr val="bg2"/>
          </a:solidFill>
        </p:spPr>
        <p:txBody>
          <a:bodyPr lIns="91440" tIns="91440" rIns="91440" bIns="91440"/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b="1" dirty="0">
                <a:solidFill>
                  <a:srgbClr val="FFFFFF"/>
                </a:solidFill>
              </a:rPr>
              <a:t>Power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</a:rPr>
              <a:t>E.P.B. 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</a:rPr>
              <a:t>10 West M.L. King Boulevard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</a:rPr>
              <a:t>Chattanooga, TN 37402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</a:rPr>
              <a:t>Melvin </a:t>
            </a:r>
            <a:r>
              <a:rPr lang="en-US" dirty="0" err="1">
                <a:solidFill>
                  <a:srgbClr val="FFFFFF"/>
                </a:solidFill>
              </a:rPr>
              <a:t>Baumgarner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(423) 648-3524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9474FBE-D2B5-4B33-A1B1-AE80602E200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00400" y="3799024"/>
            <a:ext cx="2743200" cy="1920240"/>
          </a:xfrm>
          <a:solidFill>
            <a:schemeClr val="bg2"/>
          </a:solidFill>
        </p:spPr>
        <p:txBody>
          <a:bodyPr lIns="91440" tIns="91440" rIns="91440" bIns="91440"/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b="1" dirty="0">
                <a:solidFill>
                  <a:srgbClr val="FFFFFF"/>
                </a:solidFill>
              </a:rPr>
              <a:t>Water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</a:rPr>
              <a:t>TN American Water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</a:rPr>
              <a:t>1500 Riverside Drive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</a:rPr>
              <a:t>Chattanooga, TN 37406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</a:rPr>
              <a:t>Grady Stout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</a:rPr>
              <a:t>(423) 771-4713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7DAE34-2DFE-4350-A2DC-CF7F2167C16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42922" y="3799024"/>
            <a:ext cx="2743200" cy="1920240"/>
          </a:xfrm>
          <a:solidFill>
            <a:schemeClr val="bg2"/>
          </a:solidFill>
        </p:spPr>
        <p:txBody>
          <a:bodyPr lIns="91440" tIns="91440" rIns="91440" bIns="91440"/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b="1" dirty="0">
                <a:solidFill>
                  <a:srgbClr val="FFFFFF"/>
                </a:solidFill>
              </a:rPr>
              <a:t>Sewer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</a:rPr>
              <a:t>Hamilton County WWTA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</a:rPr>
              <a:t>1250 Market Street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</a:rPr>
              <a:t>Suite 3050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</a:rPr>
              <a:t>Chattanooga, TN 37402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</a:rPr>
              <a:t>(423) 209-7842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5504530-8259-469B-B1EE-205BE24871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7878" y="6287842"/>
            <a:ext cx="2377440" cy="274320"/>
          </a:xfrm>
        </p:spPr>
        <p:txBody>
          <a:bodyPr/>
          <a:lstStyle/>
          <a:p>
            <a:r>
              <a:rPr lang="en-US"/>
              <a:t>Tennessee Department of Transportation I-24 CM/GC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CEED960-B2C9-46E2-869E-C52EC92420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52522" y="6287842"/>
            <a:ext cx="2133600" cy="274320"/>
          </a:xfrm>
        </p:spPr>
        <p:txBody>
          <a:bodyPr/>
          <a:lstStyle/>
          <a:p>
            <a:fld id="{CD32D68A-4CCD-4BC6-BB85-07DC57BBB20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28215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15EC57-2405-43B9-AE6A-D34CAB3AD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 Routes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EF13BAD-709F-4AA4-AAE0-39C29F24E4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Tennessee Department of Transportation I-24 CM/GC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16B51E-8A97-449D-B3E7-2A451907A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32D68A-4CCD-4BC6-BB85-07DC57BBB20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49200CB-77FE-40C5-A946-D9664D0CEA7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" r="3833"/>
          <a:stretch/>
        </p:blipFill>
        <p:spPr>
          <a:xfrm>
            <a:off x="0" y="1295400"/>
            <a:ext cx="9144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0457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7D93981-A0E9-414D-8B46-D53F8C71EFF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7" t="3985" r="7767" b="3985"/>
          <a:stretch/>
        </p:blipFill>
        <p:spPr>
          <a:xfrm>
            <a:off x="0" y="1295400"/>
            <a:ext cx="9144000" cy="55626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128ECA-16D9-4F94-8990-9D3F01791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&amp; Proposed I-24 </a:t>
            </a:r>
            <a:br>
              <a:rPr lang="en-US" dirty="0"/>
            </a:br>
            <a:r>
              <a:rPr lang="en-US" dirty="0"/>
              <a:t>Typical Section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DDE993-2465-41EF-ACEE-1B0412B122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Tennessee Department of Transportation I-24 CM/GC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17E3390-6911-4188-B1DA-7FD1184EF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32D68A-4CCD-4BC6-BB85-07DC57BBB20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44425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D4F2A5-B349-476F-9357-1CA04B43D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3600" dirty="0"/>
              <a:t>Bridge 1: I-24 Over South Germantown Road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4CA8358-9684-4F48-9D3D-4ECF169BF3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Tennessee Department of Transportation I-24 CM/GC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2F44C1B-215F-43CF-8BD3-C8A26E9294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32D68A-4CCD-4BC6-BB85-07DC57BBB20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A510486-697B-4B8D-BD77-9ECF63A7F45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"/>
          <a:stretch/>
        </p:blipFill>
        <p:spPr>
          <a:xfrm>
            <a:off x="0" y="1295400"/>
            <a:ext cx="9144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6169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CFD11F-029C-4E2E-9E66-262A3748BF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2" b="30784"/>
          <a:stretch/>
        </p:blipFill>
        <p:spPr>
          <a:xfrm>
            <a:off x="0" y="1191410"/>
            <a:ext cx="9144000" cy="3276322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920CE055-71AC-4C1A-846A-848F96FC82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8304753"/>
              </p:ext>
            </p:extLst>
          </p:nvPr>
        </p:nvGraphicFramePr>
        <p:xfrm>
          <a:off x="360378" y="4601671"/>
          <a:ext cx="841248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4162">
                  <a:extLst>
                    <a:ext uri="{9D8B030D-6E8A-4147-A177-3AD203B41FA5}">
                      <a16:colId xmlns:a16="http://schemas.microsoft.com/office/drawing/2014/main" val="2726960182"/>
                    </a:ext>
                  </a:extLst>
                </a:gridCol>
                <a:gridCol w="2804162">
                  <a:extLst>
                    <a:ext uri="{9D8B030D-6E8A-4147-A177-3AD203B41FA5}">
                      <a16:colId xmlns:a16="http://schemas.microsoft.com/office/drawing/2014/main" val="1532306579"/>
                    </a:ext>
                  </a:extLst>
                </a:gridCol>
                <a:gridCol w="2804162">
                  <a:extLst>
                    <a:ext uri="{9D8B030D-6E8A-4147-A177-3AD203B41FA5}">
                      <a16:colId xmlns:a16="http://schemas.microsoft.com/office/drawing/2014/main" val="3823195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2"/>
                          </a:solidFill>
                          <a:latin typeface="+mj-lt"/>
                        </a:rPr>
                        <a:t>166' – 4 span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2"/>
                          </a:solidFill>
                          <a:latin typeface="+mj-lt"/>
                        </a:rPr>
                        <a:t>94’ existing width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2"/>
                          </a:solidFill>
                          <a:latin typeface="+mj-lt"/>
                        </a:rPr>
                        <a:t>Min. vert. clearance 14.44'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7497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2"/>
                          </a:solidFill>
                          <a:latin typeface="+mj-lt"/>
                        </a:rPr>
                        <a:t>Tangent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2"/>
                          </a:solidFill>
                          <a:latin typeface="+mj-lt"/>
                        </a:rPr>
                        <a:t>8' interior shoulders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2"/>
                          </a:solidFill>
                          <a:latin typeface="+mj-lt"/>
                        </a:rPr>
                        <a:t>55mph speed limit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344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2"/>
                          </a:solidFill>
                          <a:latin typeface="+mj-lt"/>
                        </a:rPr>
                        <a:t>Concrete beams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2"/>
                          </a:solidFill>
                          <a:latin typeface="+mj-lt"/>
                        </a:rPr>
                        <a:t>Six 12' wide lanes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2"/>
                          </a:solidFill>
                          <a:latin typeface="+mj-lt"/>
                        </a:rPr>
                        <a:t>Underground culvert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0425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2"/>
                          </a:solidFill>
                          <a:latin typeface="+mj-lt"/>
                        </a:rPr>
                        <a:t>79˚ skew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2"/>
                          </a:solidFill>
                          <a:latin typeface="+mj-lt"/>
                        </a:rPr>
                        <a:t>3' exterior shoulders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7411556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F63FB1F-1D53-4109-BF08-27FE76646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I-24 Bridge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7A2A4-B9A7-4E7D-928A-4F73156FC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Tennessee Department of Transportation I-24 CM/GC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E2444-B09B-4042-B775-5E6F3E7F1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32D68A-4CCD-4BC6-BB85-07DC57BBB20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8749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C8544-FF3F-4C2F-9FA7-07852A4B2A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Pre-Proposal Agenda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ECF227-A242-42E2-BEF2-0CF28199E1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200" y="1059532"/>
            <a:ext cx="3200400" cy="4770537"/>
          </a:xfrm>
        </p:spPr>
        <p:txBody>
          <a:bodyPr/>
          <a:lstStyle/>
          <a:p>
            <a:pPr>
              <a:lnSpc>
                <a:spcPts val="22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000" dirty="0"/>
              <a:t>Contractor Sign-In</a:t>
            </a:r>
          </a:p>
          <a:p>
            <a:pPr>
              <a:lnSpc>
                <a:spcPts val="22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000" dirty="0"/>
              <a:t>Introductions and Opening Comments by TDOT</a:t>
            </a:r>
          </a:p>
          <a:p>
            <a:pPr>
              <a:lnSpc>
                <a:spcPts val="22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000" dirty="0"/>
              <a:t>Purpose and Need</a:t>
            </a:r>
          </a:p>
          <a:p>
            <a:pPr>
              <a:lnSpc>
                <a:spcPts val="22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000" dirty="0"/>
              <a:t>General Information</a:t>
            </a:r>
          </a:p>
          <a:p>
            <a:pPr>
              <a:lnSpc>
                <a:spcPts val="22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000" dirty="0"/>
              <a:t>Project Overview</a:t>
            </a:r>
          </a:p>
          <a:p>
            <a:pPr>
              <a:lnSpc>
                <a:spcPts val="22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000" dirty="0"/>
              <a:t>Roadway Bridges</a:t>
            </a:r>
          </a:p>
          <a:p>
            <a:pPr>
              <a:lnSpc>
                <a:spcPts val="22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000" dirty="0"/>
              <a:t>South Germantown Road</a:t>
            </a:r>
          </a:p>
          <a:p>
            <a:pPr>
              <a:lnSpc>
                <a:spcPts val="22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000" dirty="0"/>
              <a:t>Ramp Widening</a:t>
            </a:r>
          </a:p>
          <a:p>
            <a:pPr>
              <a:lnSpc>
                <a:spcPts val="22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000" dirty="0"/>
              <a:t>TDOT Project Website</a:t>
            </a:r>
          </a:p>
          <a:p>
            <a:pPr>
              <a:lnSpc>
                <a:spcPts val="22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000" dirty="0"/>
              <a:t>Questions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E0E1C30-C2A3-4BAE-ACB7-DE95DFD557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Tennessee Department of Transportation I-24 CM/GC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6ECA037-2866-4AAF-A2C6-77BEE604C4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32D68A-4CCD-4BC6-BB85-07DC57BBB20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5602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Content Placeholder 36">
            <a:extLst>
              <a:ext uri="{FF2B5EF4-FFF2-40B4-BE49-F238E27FC236}">
                <a16:creationId xmlns:a16="http://schemas.microsoft.com/office/drawing/2014/main" id="{9CE5A850-FE44-4848-8CAD-19A2811A2BDD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4" y="3809623"/>
            <a:ext cx="2561166" cy="1920875"/>
          </a:xfrm>
          <a:prstGeom prst="rect">
            <a:avLst/>
          </a:prstGeom>
          <a:noFill/>
          <a:ln w="12700">
            <a:noFill/>
            <a:miter lim="800000"/>
          </a:ln>
        </p:spPr>
      </p:pic>
      <p:pic>
        <p:nvPicPr>
          <p:cNvPr id="38" name="Content Placeholder 37">
            <a:extLst>
              <a:ext uri="{FF2B5EF4-FFF2-40B4-BE49-F238E27FC236}">
                <a16:creationId xmlns:a16="http://schemas.microsoft.com/office/drawing/2014/main" id="{D2961340-D59B-49CB-9F77-06153181ED6F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5" b="20453"/>
          <a:stretch/>
        </p:blipFill>
        <p:spPr>
          <a:xfrm>
            <a:off x="3292475" y="3809623"/>
            <a:ext cx="2559049" cy="1920875"/>
          </a:xfrm>
          <a:prstGeom prst="rect">
            <a:avLst/>
          </a:prstGeom>
          <a:noFill/>
          <a:ln w="12700">
            <a:noFill/>
            <a:miter lim="800000"/>
          </a:ln>
        </p:spPr>
      </p:pic>
      <p:pic>
        <p:nvPicPr>
          <p:cNvPr id="39" name="Content Placeholder 38">
            <a:extLst>
              <a:ext uri="{FF2B5EF4-FFF2-40B4-BE49-F238E27FC236}">
                <a16:creationId xmlns:a16="http://schemas.microsoft.com/office/drawing/2014/main" id="{D70D5F37-D32E-4503-96C1-2EF62F09C557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32" y="3809623"/>
            <a:ext cx="2561166" cy="1920875"/>
          </a:xfrm>
          <a:prstGeom prst="rect">
            <a:avLst/>
          </a:prstGeom>
          <a:noFill/>
          <a:ln w="12700">
            <a:noFill/>
            <a:miter lim="800000"/>
          </a:ln>
        </p:spPr>
      </p:pic>
      <p:pic>
        <p:nvPicPr>
          <p:cNvPr id="34" name="Content Placeholder 33">
            <a:extLst>
              <a:ext uri="{FF2B5EF4-FFF2-40B4-BE49-F238E27FC236}">
                <a16:creationId xmlns:a16="http://schemas.microsoft.com/office/drawing/2014/main" id="{629501ED-85C0-4648-94FD-29AA99EC5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" t="21258" r="-1" b="22619"/>
          <a:stretch/>
        </p:blipFill>
        <p:spPr>
          <a:xfrm>
            <a:off x="378882" y="1499185"/>
            <a:ext cx="2559048" cy="1920240"/>
          </a:xfrm>
          <a:prstGeom prst="rect">
            <a:avLst/>
          </a:prstGeom>
          <a:noFill/>
          <a:ln w="12700">
            <a:noFill/>
            <a:miter lim="800000"/>
          </a:ln>
        </p:spPr>
      </p:pic>
      <p:pic>
        <p:nvPicPr>
          <p:cNvPr id="35" name="Content Placeholder 34">
            <a:extLst>
              <a:ext uri="{FF2B5EF4-FFF2-40B4-BE49-F238E27FC236}">
                <a16:creationId xmlns:a16="http://schemas.microsoft.com/office/drawing/2014/main" id="{70A64A4A-DA43-4CFB-88D9-04E165CAA73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475" y="1500138"/>
            <a:ext cx="2559049" cy="1919287"/>
          </a:xfrm>
          <a:prstGeom prst="rect">
            <a:avLst/>
          </a:prstGeom>
          <a:noFill/>
          <a:ln w="12700">
            <a:noFill/>
            <a:miter lim="800000"/>
          </a:ln>
        </p:spPr>
      </p:pic>
      <p:pic>
        <p:nvPicPr>
          <p:cNvPr id="36" name="Content Placeholder 35">
            <a:extLst>
              <a:ext uri="{FF2B5EF4-FFF2-40B4-BE49-F238E27FC236}">
                <a16:creationId xmlns:a16="http://schemas.microsoft.com/office/drawing/2014/main" id="{66784F6C-AB84-4087-9545-6003BEABD9E3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38" b="7156"/>
          <a:stretch/>
        </p:blipFill>
        <p:spPr>
          <a:xfrm>
            <a:off x="6194256" y="1500138"/>
            <a:ext cx="2570862" cy="1919287"/>
          </a:xfrm>
          <a:prstGeom prst="rect">
            <a:avLst/>
          </a:prstGeom>
          <a:noFill/>
          <a:ln w="12700">
            <a:noFill/>
            <a:miter lim="800000"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56F1895-14EB-47B0-87E2-4A18B8891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I-24 Existing Bridge Conditions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BF754D1-2D98-431F-B018-0F4DB4CA6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378" y="6287842"/>
            <a:ext cx="2377440" cy="274320"/>
          </a:xfrm>
        </p:spPr>
        <p:txBody>
          <a:bodyPr/>
          <a:lstStyle/>
          <a:p>
            <a:r>
              <a:rPr lang="en-US"/>
              <a:t>Tennessee Department of Transportation I-24 CM/GC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F4EB4CA-4976-47D1-8EFE-8D54F5A3DC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39264" y="6287842"/>
            <a:ext cx="2133600" cy="274320"/>
          </a:xfrm>
        </p:spPr>
        <p:txBody>
          <a:bodyPr/>
          <a:lstStyle/>
          <a:p>
            <a:fld id="{CD32D68A-4CCD-4BC6-BB85-07DC57BBB20F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042885-24C9-4D11-BCD8-2B4F25E006ED}"/>
              </a:ext>
            </a:extLst>
          </p:cNvPr>
          <p:cNvSpPr txBox="1"/>
          <p:nvPr/>
        </p:nvSpPr>
        <p:spPr>
          <a:xfrm>
            <a:off x="378881" y="3423360"/>
            <a:ext cx="255904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effectLst/>
                <a:latin typeface="+mj-lt"/>
              </a:rPr>
              <a:t>Looking North at Bent No.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F79310-D13F-4B8D-A127-E31D51DB0ADA}"/>
              </a:ext>
            </a:extLst>
          </p:cNvPr>
          <p:cNvSpPr txBox="1"/>
          <p:nvPr/>
        </p:nvSpPr>
        <p:spPr>
          <a:xfrm>
            <a:off x="376764" y="5734958"/>
            <a:ext cx="2561166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effectLst/>
                <a:latin typeface="+mj-lt"/>
              </a:rPr>
              <a:t>Looking at Bents No. 1 &amp; No.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27F5FE-386F-4491-9F8A-E95ECCF59AE9}"/>
              </a:ext>
            </a:extLst>
          </p:cNvPr>
          <p:cNvSpPr txBox="1"/>
          <p:nvPr/>
        </p:nvSpPr>
        <p:spPr>
          <a:xfrm>
            <a:off x="3280045" y="3423360"/>
            <a:ext cx="258073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effectLst/>
                <a:latin typeface="+mj-lt"/>
              </a:rPr>
              <a:t>Looking at Bent &amp; Beam Support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B9DA2A-8E78-4039-A0BA-0879C2DC80C7}"/>
              </a:ext>
            </a:extLst>
          </p:cNvPr>
          <p:cNvSpPr txBox="1"/>
          <p:nvPr/>
        </p:nvSpPr>
        <p:spPr>
          <a:xfrm>
            <a:off x="3289298" y="5734958"/>
            <a:ext cx="257147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effectLst/>
                <a:latin typeface="+mj-lt"/>
              </a:rPr>
              <a:t>Looking at Underside of Deck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3051BF-58D0-4455-B8A1-A01BAA9901D7}"/>
              </a:ext>
            </a:extLst>
          </p:cNvPr>
          <p:cNvSpPr txBox="1"/>
          <p:nvPr/>
        </p:nvSpPr>
        <p:spPr>
          <a:xfrm>
            <a:off x="6192132" y="3423360"/>
            <a:ext cx="258073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effectLst/>
                <a:latin typeface="+mj-lt"/>
              </a:rPr>
              <a:t>Widened Bent Caps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C92242-BDAF-41B7-9DAB-65337A81255E}"/>
              </a:ext>
            </a:extLst>
          </p:cNvPr>
          <p:cNvSpPr txBox="1"/>
          <p:nvPr/>
        </p:nvSpPr>
        <p:spPr>
          <a:xfrm>
            <a:off x="6211698" y="5734958"/>
            <a:ext cx="2561166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effectLst/>
                <a:latin typeface="+mj-lt"/>
              </a:rPr>
              <a:t>Looking at Abutment No. 1</a:t>
            </a:r>
          </a:p>
        </p:txBody>
      </p:sp>
    </p:spTree>
    <p:extLst>
      <p:ext uri="{BB962C8B-B14F-4D97-AF65-F5344CB8AC3E}">
        <p14:creationId xmlns:p14="http://schemas.microsoft.com/office/powerpoint/2010/main" val="105909998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22AD32-F28D-4CD7-B544-DC4FF6100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231" y="2941687"/>
            <a:ext cx="3587228" cy="974626"/>
          </a:xfrm>
        </p:spPr>
        <p:txBody>
          <a:bodyPr anchor="ctr"/>
          <a:lstStyle/>
          <a:p>
            <a:r>
              <a:rPr lang="en-US" dirty="0"/>
              <a:t>I-24 Roadway Impacts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6FFF64-A499-4A52-8C60-A35DF727C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8" y="873172"/>
            <a:ext cx="4298733" cy="5111656"/>
          </a:xfrm>
        </p:spPr>
        <p:txBody>
          <a:bodyPr/>
          <a:lstStyle/>
          <a:p>
            <a:pPr>
              <a:lnSpc>
                <a:spcPts val="2200"/>
              </a:lnSpc>
              <a:spcAft>
                <a:spcPts val="1000"/>
              </a:spcAft>
            </a:pPr>
            <a:r>
              <a:rPr lang="en-US" dirty="0"/>
              <a:t>Minor approach work to I-24 </a:t>
            </a:r>
            <a:br>
              <a:rPr lang="en-US" dirty="0"/>
            </a:br>
            <a:r>
              <a:rPr lang="en-US" dirty="0"/>
              <a:t>roadway bridge</a:t>
            </a:r>
          </a:p>
          <a:p>
            <a:pPr>
              <a:lnSpc>
                <a:spcPts val="2200"/>
              </a:lnSpc>
              <a:spcAft>
                <a:spcPts val="1000"/>
              </a:spcAft>
            </a:pPr>
            <a:r>
              <a:rPr lang="en-US" dirty="0"/>
              <a:t>On South Germantown Road, additional road work needed at South Terrace intersection to improve sight distance</a:t>
            </a:r>
          </a:p>
          <a:p>
            <a:pPr>
              <a:lnSpc>
                <a:spcPts val="2200"/>
              </a:lnSpc>
              <a:spcAft>
                <a:spcPts val="1000"/>
              </a:spcAft>
            </a:pPr>
            <a:r>
              <a:rPr lang="en-US" dirty="0"/>
              <a:t>Adjust signage for new widening</a:t>
            </a:r>
          </a:p>
          <a:p>
            <a:pPr>
              <a:lnSpc>
                <a:spcPts val="2200"/>
              </a:lnSpc>
              <a:spcAft>
                <a:spcPts val="1000"/>
              </a:spcAft>
            </a:pPr>
            <a:r>
              <a:rPr lang="en-US" dirty="0"/>
              <a:t>Update traffic signals at interchange entrance/exit</a:t>
            </a:r>
          </a:p>
          <a:p>
            <a:pPr>
              <a:lnSpc>
                <a:spcPts val="2200"/>
              </a:lnSpc>
              <a:spcAft>
                <a:spcPts val="1000"/>
              </a:spcAft>
            </a:pPr>
            <a:r>
              <a:rPr lang="en-US" dirty="0"/>
              <a:t>Maintain positive drainage on all lanes and shoulders</a:t>
            </a:r>
          </a:p>
          <a:p>
            <a:pPr>
              <a:lnSpc>
                <a:spcPts val="2200"/>
              </a:lnSpc>
              <a:spcAft>
                <a:spcPts val="1000"/>
              </a:spcAft>
            </a:pPr>
            <a:r>
              <a:rPr lang="en-US" dirty="0"/>
              <a:t>Replace removed median barriers</a:t>
            </a:r>
          </a:p>
          <a:p>
            <a:pPr>
              <a:lnSpc>
                <a:spcPts val="2200"/>
              </a:lnSpc>
              <a:spcAft>
                <a:spcPts val="1000"/>
              </a:spcAft>
            </a:pPr>
            <a:r>
              <a:rPr lang="en-US" dirty="0"/>
              <a:t>Full depth pavement on shoulders or lanes excavated during construction</a:t>
            </a:r>
          </a:p>
          <a:p>
            <a:pPr>
              <a:lnSpc>
                <a:spcPts val="2200"/>
              </a:lnSpc>
              <a:spcAft>
                <a:spcPts val="1000"/>
              </a:spcAft>
            </a:pPr>
            <a:r>
              <a:rPr lang="en-US" dirty="0"/>
              <a:t>Full depth pavement on exit ramp widening during construction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69DB564-99CC-4B1F-99CB-CFCECEA4B1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Tennessee Department of Transportation I-24 CM/GC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7C6A6D3-83DD-47A7-877B-8D0DC12A17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32D68A-4CCD-4BC6-BB85-07DC57BBB20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57511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B4CB952-90A4-4122-9564-FD03B25B498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7839" r="19221" b="15862"/>
          <a:stretch/>
        </p:blipFill>
        <p:spPr>
          <a:xfrm>
            <a:off x="0" y="1295400"/>
            <a:ext cx="9144000" cy="55626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128ECA-16D9-4F94-8990-9D3F01791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&amp; Proposed Belvoir       Typical Section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60D3AE-EF2B-4FDE-BD63-3047CC3A83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5" t="9072" r="3227" b="2627"/>
          <a:stretch/>
        </p:blipFill>
        <p:spPr>
          <a:xfrm>
            <a:off x="1072820" y="1295400"/>
            <a:ext cx="6791325" cy="55626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DDE993-2465-41EF-ACEE-1B0412B122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Tennessee Department of Transportation I-24 CM/GC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17E3390-6911-4188-B1DA-7FD1184EF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32D68A-4CCD-4BC6-BB85-07DC57BBB20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22268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935117-4B4E-40CE-A8F9-0F3FD2071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dirty="0"/>
              <a:t>Bridge 2: Belvoir Avenue Bridge over I-24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6CBCF-AC6E-4DFB-828C-DB00169906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Tennessee Department of Transportation I-24 CM/GC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3C087-D76B-4C94-9FDC-6619AE5C65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32D68A-4CCD-4BC6-BB85-07DC57BBB20F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5AD670B-B58A-459C-8DA8-4798CFCDED7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r="217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3079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E41F6CC-32F3-4120-9F76-FFCA489B85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" t="19367" r="1" b="32669"/>
          <a:stretch/>
        </p:blipFill>
        <p:spPr>
          <a:xfrm>
            <a:off x="0" y="1191408"/>
            <a:ext cx="9144000" cy="3276321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920CE055-71AC-4C1A-846A-848F96FC82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8736789"/>
              </p:ext>
            </p:extLst>
          </p:nvPr>
        </p:nvGraphicFramePr>
        <p:xfrm>
          <a:off x="360378" y="4601671"/>
          <a:ext cx="8412486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4162">
                  <a:extLst>
                    <a:ext uri="{9D8B030D-6E8A-4147-A177-3AD203B41FA5}">
                      <a16:colId xmlns:a16="http://schemas.microsoft.com/office/drawing/2014/main" val="2726960182"/>
                    </a:ext>
                  </a:extLst>
                </a:gridCol>
                <a:gridCol w="2804162">
                  <a:extLst>
                    <a:ext uri="{9D8B030D-6E8A-4147-A177-3AD203B41FA5}">
                      <a16:colId xmlns:a16="http://schemas.microsoft.com/office/drawing/2014/main" val="1532306579"/>
                    </a:ext>
                  </a:extLst>
                </a:gridCol>
                <a:gridCol w="2804162">
                  <a:extLst>
                    <a:ext uri="{9D8B030D-6E8A-4147-A177-3AD203B41FA5}">
                      <a16:colId xmlns:a16="http://schemas.microsoft.com/office/drawing/2014/main" val="3823195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2"/>
                          </a:solidFill>
                          <a:latin typeface="+mj-lt"/>
                        </a:rPr>
                        <a:t>190.5' – 4 Span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2"/>
                          </a:solidFill>
                          <a:latin typeface="+mj-lt"/>
                        </a:rPr>
                        <a:t>78' Existing Width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2"/>
                          </a:solidFill>
                          <a:latin typeface="+mj-lt"/>
                        </a:rPr>
                        <a:t>Min. Vert. Clearance 16.33'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7497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2"/>
                          </a:solidFill>
                          <a:latin typeface="+mj-lt"/>
                        </a:rPr>
                        <a:t>Normal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2"/>
                          </a:solidFill>
                          <a:latin typeface="+mj-lt"/>
                        </a:rPr>
                        <a:t>4, 10' wide Lanes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2"/>
                          </a:solidFill>
                          <a:latin typeface="+mj-lt"/>
                        </a:rPr>
                        <a:t>30 mph Speed Limit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344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2"/>
                          </a:solidFill>
                          <a:latin typeface="+mj-lt"/>
                        </a:rPr>
                        <a:t>Concrete Beams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2"/>
                          </a:solidFill>
                          <a:latin typeface="+mj-lt"/>
                        </a:rPr>
                        <a:t>10' outside Shoulders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2"/>
                          </a:solidFill>
                          <a:latin typeface="+mj-lt"/>
                        </a:rPr>
                        <a:t>Electronic Message Board </a:t>
                      </a:r>
                      <a:br>
                        <a:rPr lang="en-US" sz="1600" b="0" dirty="0">
                          <a:solidFill>
                            <a:schemeClr val="bg2"/>
                          </a:solidFill>
                          <a:latin typeface="+mj-lt"/>
                        </a:rPr>
                      </a:br>
                      <a:r>
                        <a:rPr lang="en-US" sz="1600" b="0" dirty="0">
                          <a:solidFill>
                            <a:schemeClr val="bg2"/>
                          </a:solidFill>
                          <a:latin typeface="+mj-lt"/>
                        </a:rPr>
                        <a:t>on I-24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0425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2"/>
                          </a:solidFill>
                          <a:latin typeface="+mj-lt"/>
                        </a:rPr>
                        <a:t>90˚ Skew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2"/>
                          </a:solidFill>
                          <a:latin typeface="+mj-lt"/>
                        </a:rPr>
                        <a:t>5' Sidewalks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7411556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F63FB1F-1D53-4109-BF08-27FE76646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Belvoir Bridge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7A2A4-B9A7-4E7D-928A-4F73156FC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Tennessee Department of Transportation I-24 CM/GC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E2444-B09B-4042-B775-5E6F3E7F1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32D68A-4CCD-4BC6-BB85-07DC57BBB20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59889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6F1895-14EB-47B0-87E2-4A18B8891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Belvoir Existing Bridge Conditions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BF754D1-2D98-431F-B018-0F4DB4CA6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378" y="6287842"/>
            <a:ext cx="2377440" cy="274320"/>
          </a:xfrm>
        </p:spPr>
        <p:txBody>
          <a:bodyPr/>
          <a:lstStyle/>
          <a:p>
            <a:r>
              <a:rPr lang="en-US"/>
              <a:t>Tennessee Department of Transportation I-24 CM/GC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F4EB4CA-4976-47D1-8EFE-8D54F5A3DC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39264" y="6287842"/>
            <a:ext cx="2133600" cy="274320"/>
          </a:xfrm>
        </p:spPr>
        <p:txBody>
          <a:bodyPr/>
          <a:lstStyle/>
          <a:p>
            <a:fld id="{CD32D68A-4CCD-4BC6-BB85-07DC57BBB20F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EFC4BCA-6FF6-4BF4-85D0-0ACAA3295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78" y="1499185"/>
            <a:ext cx="2577552" cy="1923320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D4E0078B-5903-4140-AA6C-B1F90FD5DC23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225" y="1501827"/>
            <a:ext cx="2577552" cy="1918036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BA4C5048-6874-4665-B8B4-CCEB31530EED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312" y="1503729"/>
            <a:ext cx="2577552" cy="1914232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5E583248-CF37-47D0-867F-BCF721AB110F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78" y="3817441"/>
            <a:ext cx="2577552" cy="1915012"/>
          </a:xfrm>
          <a:prstGeom prst="rect">
            <a:avLst/>
          </a:prstGeo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C138B014-95C9-40EF-89E1-A90F959282F9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225" y="3817053"/>
            <a:ext cx="2577552" cy="1915788"/>
          </a:xfrm>
          <a:prstGeom prst="rect">
            <a:avLst/>
          </a:prstGeo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A54D91FC-D133-4FE2-AE1E-894242EB07CF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312" y="3819294"/>
            <a:ext cx="2577552" cy="191130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9042885-24C9-4D11-BCD8-2B4F25E006ED}"/>
              </a:ext>
            </a:extLst>
          </p:cNvPr>
          <p:cNvSpPr txBox="1"/>
          <p:nvPr/>
        </p:nvSpPr>
        <p:spPr>
          <a:xfrm>
            <a:off x="360378" y="3417961"/>
            <a:ext cx="2577552" cy="276999"/>
          </a:xfrm>
          <a:prstGeom prst="rect">
            <a:avLst/>
          </a:prstGeom>
          <a:noFill/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effectLst/>
                <a:latin typeface="+mj-lt"/>
              </a:rPr>
              <a:t>No. 1 Right Side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F79310-D13F-4B8D-A127-E31D51DB0ADA}"/>
              </a:ext>
            </a:extLst>
          </p:cNvPr>
          <p:cNvSpPr txBox="1"/>
          <p:nvPr/>
        </p:nvSpPr>
        <p:spPr>
          <a:xfrm>
            <a:off x="360378" y="5732221"/>
            <a:ext cx="2577552" cy="276999"/>
          </a:xfrm>
          <a:prstGeom prst="rect">
            <a:avLst/>
          </a:prstGeom>
          <a:noFill/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effectLst/>
                <a:latin typeface="+mj-lt"/>
              </a:rPr>
              <a:t>Bridge Rail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27F5FE-386F-4491-9F8A-E95ECCF59AE9}"/>
              </a:ext>
            </a:extLst>
          </p:cNvPr>
          <p:cNvSpPr txBox="1"/>
          <p:nvPr/>
        </p:nvSpPr>
        <p:spPr>
          <a:xfrm>
            <a:off x="3283225" y="3417961"/>
            <a:ext cx="2577552" cy="276999"/>
          </a:xfrm>
          <a:prstGeom prst="rect">
            <a:avLst/>
          </a:prstGeom>
          <a:noFill/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effectLst/>
                <a:latin typeface="+mj-lt"/>
              </a:rPr>
              <a:t>Abutment No. 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B9DA2A-8E78-4039-A0BA-0879C2DC80C7}"/>
              </a:ext>
            </a:extLst>
          </p:cNvPr>
          <p:cNvSpPr txBox="1"/>
          <p:nvPr/>
        </p:nvSpPr>
        <p:spPr>
          <a:xfrm>
            <a:off x="3283225" y="5732221"/>
            <a:ext cx="2577552" cy="276999"/>
          </a:xfrm>
          <a:prstGeom prst="rect">
            <a:avLst/>
          </a:prstGeom>
          <a:noFill/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effectLst/>
                <a:latin typeface="+mj-lt"/>
              </a:rPr>
              <a:t>Approach No. 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3051BF-58D0-4455-B8A1-A01BAA9901D7}"/>
              </a:ext>
            </a:extLst>
          </p:cNvPr>
          <p:cNvSpPr txBox="1"/>
          <p:nvPr/>
        </p:nvSpPr>
        <p:spPr>
          <a:xfrm>
            <a:off x="6195312" y="3417961"/>
            <a:ext cx="2577552" cy="276999"/>
          </a:xfrm>
          <a:prstGeom prst="rect">
            <a:avLst/>
          </a:prstGeom>
          <a:noFill/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effectLst/>
                <a:latin typeface="+mj-lt"/>
              </a:rPr>
              <a:t>Span No. 3/Bent No.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C92242-BDAF-41B7-9DAB-65337A81255E}"/>
              </a:ext>
            </a:extLst>
          </p:cNvPr>
          <p:cNvSpPr txBox="1"/>
          <p:nvPr/>
        </p:nvSpPr>
        <p:spPr>
          <a:xfrm>
            <a:off x="6195312" y="5732221"/>
            <a:ext cx="2577552" cy="276999"/>
          </a:xfrm>
          <a:prstGeom prst="rect">
            <a:avLst/>
          </a:prstGeom>
          <a:noFill/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effectLst/>
                <a:latin typeface="+mj-lt"/>
              </a:rPr>
              <a:t>Bent No. 3</a:t>
            </a:r>
          </a:p>
        </p:txBody>
      </p:sp>
    </p:spTree>
    <p:extLst>
      <p:ext uri="{BB962C8B-B14F-4D97-AF65-F5344CB8AC3E}">
        <p14:creationId xmlns:p14="http://schemas.microsoft.com/office/powerpoint/2010/main" val="1601956259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474ACD-64BA-45B1-9661-AA37927B0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231" y="2941687"/>
            <a:ext cx="3587228" cy="974626"/>
          </a:xfrm>
        </p:spPr>
        <p:txBody>
          <a:bodyPr anchor="ctr"/>
          <a:lstStyle/>
          <a:p>
            <a:r>
              <a:rPr lang="en-US" dirty="0"/>
              <a:t>Belvoir Roadway Impacts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8FFC57-DF51-4DB1-ADA9-E2DA31E5C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9" y="1620172"/>
            <a:ext cx="3415863" cy="3617657"/>
          </a:xfrm>
        </p:spPr>
        <p:txBody>
          <a:bodyPr>
            <a:spAutoFit/>
          </a:bodyPr>
          <a:lstStyle/>
          <a:p>
            <a:r>
              <a:rPr lang="en-US" dirty="0"/>
              <a:t>Minor approach work to Belvoir Avenue roadway at bridge</a:t>
            </a:r>
          </a:p>
          <a:p>
            <a:r>
              <a:rPr lang="en-US" dirty="0"/>
              <a:t>Mill, overlay, and stripe the Belvoir Avenue work zone</a:t>
            </a:r>
          </a:p>
          <a:p>
            <a:r>
              <a:rPr lang="en-US" dirty="0"/>
              <a:t>Adjust signage as needed</a:t>
            </a:r>
          </a:p>
          <a:p>
            <a:r>
              <a:rPr lang="en-US" dirty="0"/>
              <a:t>Update traffic signals on either side of bridge</a:t>
            </a:r>
          </a:p>
          <a:p>
            <a:r>
              <a:rPr lang="en-US" dirty="0"/>
              <a:t>Full depth pavement on shoulders or lanes excavated during construction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E7762D1-93BD-4DD5-AA31-3968AB7B0C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Tennessee Department of Transportation I-24 CM/GC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5093096-85E7-4C41-97D0-88C91EC8F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32D68A-4CCD-4BC6-BB85-07DC57BBB20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154168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Top Stroke"/>
          <p:cNvCxnSpPr>
            <a:cxnSpLocks/>
            <a:stCxn id="27" idx="6"/>
            <a:endCxn id="34" idx="2"/>
          </p:cNvCxnSpPr>
          <p:nvPr/>
        </p:nvCxnSpPr>
        <p:spPr>
          <a:xfrm flipV="1">
            <a:off x="539803" y="2144365"/>
            <a:ext cx="1881600" cy="1"/>
          </a:xfrm>
          <a:prstGeom prst="line">
            <a:avLst/>
          </a:prstGeom>
          <a:ln w="28575" cap="sq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Top Stroke"/>
          <p:cNvCxnSpPr>
            <a:cxnSpLocks/>
            <a:stCxn id="16" idx="6"/>
          </p:cNvCxnSpPr>
          <p:nvPr/>
        </p:nvCxnSpPr>
        <p:spPr>
          <a:xfrm>
            <a:off x="6777964" y="2144365"/>
            <a:ext cx="2366036" cy="0"/>
          </a:xfrm>
          <a:prstGeom prst="line">
            <a:avLst/>
          </a:prstGeom>
          <a:ln w="28575" cap="sq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Top Stroke"/>
          <p:cNvCxnSpPr>
            <a:cxnSpLocks/>
            <a:stCxn id="34" idx="6"/>
            <a:endCxn id="23" idx="2"/>
          </p:cNvCxnSpPr>
          <p:nvPr/>
        </p:nvCxnSpPr>
        <p:spPr>
          <a:xfrm>
            <a:off x="2573803" y="2144365"/>
            <a:ext cx="1951829" cy="0"/>
          </a:xfrm>
          <a:prstGeom prst="line">
            <a:avLst/>
          </a:prstGeom>
          <a:ln w="28575" cap="sq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Top Stroke"/>
          <p:cNvCxnSpPr>
            <a:stCxn id="23" idx="6"/>
            <a:endCxn id="16" idx="2"/>
          </p:cNvCxnSpPr>
          <p:nvPr/>
        </p:nvCxnSpPr>
        <p:spPr>
          <a:xfrm>
            <a:off x="4678032" y="2144365"/>
            <a:ext cx="1947532" cy="0"/>
          </a:xfrm>
          <a:prstGeom prst="line">
            <a:avLst/>
          </a:prstGeom>
          <a:ln w="28575" cap="sq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Steps…</a:t>
            </a:r>
          </a:p>
        </p:txBody>
      </p:sp>
      <p:sp>
        <p:nvSpPr>
          <p:cNvPr id="26" name="Content Placeholder 1"/>
          <p:cNvSpPr txBox="1">
            <a:spLocks/>
          </p:cNvSpPr>
          <p:nvPr/>
        </p:nvSpPr>
        <p:spPr>
          <a:xfrm>
            <a:off x="548640" y="2497486"/>
            <a:ext cx="1828800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Font typeface="Wingdings" pitchFamily="2" charset="2"/>
              <a:buNone/>
              <a:defRPr sz="2800" kern="1200">
                <a:solidFill>
                  <a:srgbClr val="FFFFFF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1148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Font typeface="Wingdings" pitchFamily="2" charset="2"/>
              <a:buNone/>
              <a:defRPr sz="2800" kern="1200">
                <a:solidFill>
                  <a:srgbClr val="FFFFFF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77724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Font typeface="Wingdings" pitchFamily="2" charset="2"/>
              <a:buNone/>
              <a:defRPr sz="2800" kern="1200">
                <a:solidFill>
                  <a:srgbClr val="FFFFFF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18872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Font typeface="Wingdings" pitchFamily="2" charset="2"/>
              <a:buNone/>
              <a:defRPr sz="2800" kern="1200">
                <a:solidFill>
                  <a:srgbClr val="FFFFFF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50876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Font typeface="Wingdings" pitchFamily="2" charset="2"/>
              <a:buNone/>
              <a:defRPr sz="2800" kern="1200">
                <a:solidFill>
                  <a:srgbClr val="FFFFFF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Aft>
                <a:spcPts val="1000"/>
              </a:spcAft>
            </a:pPr>
            <a:r>
              <a:rPr lang="en-US" sz="1800" b="1" dirty="0">
                <a:solidFill>
                  <a:schemeClr val="bg2"/>
                </a:solidFill>
                <a:latin typeface="+mj-lt"/>
              </a:rPr>
              <a:t>Initial Idea Development/ Technical Study</a:t>
            </a:r>
            <a:endParaRPr lang="en-US" sz="18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87403" y="2068166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32" name="Content Placeholder 1"/>
          <p:cNvSpPr txBox="1">
            <a:spLocks/>
          </p:cNvSpPr>
          <p:nvPr/>
        </p:nvSpPr>
        <p:spPr>
          <a:xfrm>
            <a:off x="2578100" y="2497486"/>
            <a:ext cx="1828800" cy="21800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Font typeface="Wingdings" pitchFamily="2" charset="2"/>
              <a:buNone/>
              <a:defRPr sz="2800" kern="1200">
                <a:solidFill>
                  <a:srgbClr val="FFFFFF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1148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Font typeface="Wingdings" pitchFamily="2" charset="2"/>
              <a:buNone/>
              <a:defRPr sz="2800" kern="1200">
                <a:solidFill>
                  <a:srgbClr val="FFFFFF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77724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Font typeface="Wingdings" pitchFamily="2" charset="2"/>
              <a:buNone/>
              <a:defRPr sz="2800" kern="1200">
                <a:solidFill>
                  <a:srgbClr val="FFFFFF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18872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Font typeface="Wingdings" pitchFamily="2" charset="2"/>
              <a:buNone/>
              <a:defRPr sz="2800" kern="1200">
                <a:solidFill>
                  <a:srgbClr val="FFFFFF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50876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Font typeface="Wingdings" pitchFamily="2" charset="2"/>
              <a:buNone/>
              <a:defRPr sz="2800" kern="1200">
                <a:solidFill>
                  <a:srgbClr val="FFFFFF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Aft>
                <a:spcPts val="1000"/>
              </a:spcAft>
              <a:buClrTx/>
            </a:pPr>
            <a:r>
              <a:rPr lang="en-US" sz="1800" b="1" dirty="0">
                <a:solidFill>
                  <a:schemeClr val="bg2"/>
                </a:solidFill>
                <a:latin typeface="+mj-lt"/>
              </a:rPr>
              <a:t>Continue Refinement of Concepts</a:t>
            </a:r>
          </a:p>
          <a:p>
            <a:pPr>
              <a:lnSpc>
                <a:spcPts val="1800"/>
              </a:lnSpc>
              <a:spcAft>
                <a:spcPts val="1000"/>
              </a:spcAft>
              <a:buClrTx/>
            </a:pPr>
            <a:r>
              <a:rPr lang="en-US" sz="1800" dirty="0">
                <a:solidFill>
                  <a:schemeClr val="bg2"/>
                </a:solidFill>
                <a:latin typeface="+mj-lt"/>
              </a:rPr>
              <a:t>CM and designer on-board</a:t>
            </a:r>
          </a:p>
          <a:p>
            <a:pPr>
              <a:lnSpc>
                <a:spcPts val="1800"/>
              </a:lnSpc>
              <a:spcAft>
                <a:spcPts val="1000"/>
              </a:spcAft>
              <a:buClrTx/>
            </a:pPr>
            <a:r>
              <a:rPr lang="en-US" sz="1800" dirty="0">
                <a:solidFill>
                  <a:schemeClr val="bg2"/>
                </a:solidFill>
                <a:latin typeface="+mj-lt"/>
              </a:rPr>
              <a:t>Additional stakeholder </a:t>
            </a:r>
            <a:br>
              <a:rPr lang="en-US" sz="1800" dirty="0">
                <a:solidFill>
                  <a:schemeClr val="bg2"/>
                </a:solidFill>
                <a:latin typeface="+mj-lt"/>
              </a:rPr>
            </a:br>
            <a:r>
              <a:rPr lang="en-US" sz="1800" dirty="0">
                <a:solidFill>
                  <a:schemeClr val="bg2"/>
                </a:solidFill>
                <a:latin typeface="+mj-lt"/>
              </a:rPr>
              <a:t>input</a:t>
            </a:r>
          </a:p>
        </p:txBody>
      </p:sp>
      <p:sp>
        <p:nvSpPr>
          <p:cNvPr id="34" name="Oval 33"/>
          <p:cNvSpPr/>
          <p:nvPr/>
        </p:nvSpPr>
        <p:spPr>
          <a:xfrm>
            <a:off x="2421403" y="2068165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6781800" y="2497486"/>
            <a:ext cx="1828800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Font typeface="Wingdings" pitchFamily="2" charset="2"/>
              <a:buNone/>
              <a:defRPr sz="2800" kern="1200">
                <a:solidFill>
                  <a:srgbClr val="FFFFFF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1148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Font typeface="Wingdings" pitchFamily="2" charset="2"/>
              <a:buNone/>
              <a:defRPr sz="2800" kern="1200">
                <a:solidFill>
                  <a:srgbClr val="FFFFFF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77724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Font typeface="Wingdings" pitchFamily="2" charset="2"/>
              <a:buNone/>
              <a:defRPr sz="2800" kern="1200">
                <a:solidFill>
                  <a:srgbClr val="FFFFFF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18872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Font typeface="Wingdings" pitchFamily="2" charset="2"/>
              <a:buNone/>
              <a:defRPr sz="2800" kern="1200">
                <a:solidFill>
                  <a:srgbClr val="FFFFFF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50876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Font typeface="Wingdings" pitchFamily="2" charset="2"/>
              <a:buNone/>
              <a:defRPr sz="2800" kern="1200">
                <a:solidFill>
                  <a:srgbClr val="FFFFFF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Aft>
                <a:spcPts val="1000"/>
              </a:spcAft>
              <a:buClrTx/>
            </a:pPr>
            <a:r>
              <a:rPr lang="en-US" sz="1800" b="1" dirty="0">
                <a:solidFill>
                  <a:schemeClr val="bg2"/>
                </a:solidFill>
                <a:latin typeface="+mj-lt"/>
              </a:rPr>
              <a:t>Begin Construction</a:t>
            </a:r>
            <a:endParaRPr lang="en-US" sz="18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625564" y="2068165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4679950" y="2497486"/>
            <a:ext cx="1828800" cy="872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Font typeface="Wingdings" pitchFamily="2" charset="2"/>
              <a:buNone/>
              <a:defRPr sz="2800" kern="1200">
                <a:solidFill>
                  <a:srgbClr val="FFFFFF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1148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Font typeface="Wingdings" pitchFamily="2" charset="2"/>
              <a:buNone/>
              <a:defRPr sz="2800" kern="1200">
                <a:solidFill>
                  <a:srgbClr val="FFFFFF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77724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Font typeface="Wingdings" pitchFamily="2" charset="2"/>
              <a:buNone/>
              <a:defRPr sz="2800" kern="1200">
                <a:solidFill>
                  <a:srgbClr val="FFFFFF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18872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Font typeface="Wingdings" pitchFamily="2" charset="2"/>
              <a:buNone/>
              <a:defRPr sz="2800" kern="1200">
                <a:solidFill>
                  <a:srgbClr val="FFFFFF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50876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Font typeface="Wingdings" pitchFamily="2" charset="2"/>
              <a:buNone/>
              <a:defRPr sz="2800" kern="1200">
                <a:solidFill>
                  <a:srgbClr val="FFFFFF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Aft>
                <a:spcPts val="1000"/>
              </a:spcAft>
              <a:buClrTx/>
            </a:pPr>
            <a:r>
              <a:rPr lang="en-US" sz="1800" b="1" dirty="0">
                <a:solidFill>
                  <a:schemeClr val="bg2"/>
                </a:solidFill>
                <a:latin typeface="+mj-lt"/>
              </a:rPr>
              <a:t>Develop Solution</a:t>
            </a:r>
          </a:p>
          <a:p>
            <a:pPr>
              <a:lnSpc>
                <a:spcPts val="1800"/>
              </a:lnSpc>
              <a:spcAft>
                <a:spcPts val="1000"/>
              </a:spcAft>
              <a:buClrTx/>
            </a:pPr>
            <a:endParaRPr lang="en-US" sz="18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525632" y="2068165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2A1DC-F21B-4A10-B5FD-3CCB4AED9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Tennessee Department of Transportation I-24 CM/GC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8C036-50B4-4E30-8608-C41D906B9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32D68A-4CCD-4BC6-BB85-07DC57BBB20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9793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27" grpId="0" animBg="1"/>
      <p:bldP spid="32" grpId="0"/>
      <p:bldP spid="34" grpId="0" animBg="1"/>
      <p:bldP spid="14" grpId="0"/>
      <p:bldP spid="16" grpId="0" animBg="1"/>
      <p:bldP spid="20" grpId="0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99B195-2682-4562-B1DE-BFA112552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Agency Stakeholders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73B0F-1952-455C-8BF5-18974B34BA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Tennessee Department of Transportation I-24 CM/GC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2770C-C9D7-47BA-9560-E9D9451A6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32D68A-4CCD-4BC6-BB85-07DC57BBB20F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BA00FA-8640-42B6-A215-8D326321E415}"/>
              </a:ext>
            </a:extLst>
          </p:cNvPr>
          <p:cNvGrpSpPr/>
          <p:nvPr/>
        </p:nvGrpSpPr>
        <p:grpSpPr>
          <a:xfrm>
            <a:off x="711524" y="1632275"/>
            <a:ext cx="7720953" cy="3593450"/>
            <a:chOff x="798785" y="1807779"/>
            <a:chExt cx="7720953" cy="35934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39DB1B-5A4B-4891-8E7F-18328DE59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0" t="13877" r="28638" b="14378"/>
            <a:stretch/>
          </p:blipFill>
          <p:spPr>
            <a:xfrm>
              <a:off x="798785" y="1807779"/>
              <a:ext cx="2953407" cy="1335238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E176CBD-527C-4AA2-A8DE-E601389C69ED}"/>
                </a:ext>
              </a:extLst>
            </p:cNvPr>
            <p:cNvSpPr/>
            <p:nvPr/>
          </p:nvSpPr>
          <p:spPr>
            <a:xfrm>
              <a:off x="1589688" y="4029629"/>
              <a:ext cx="1371600" cy="137160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C84F327-0D4B-4172-8187-493B6E897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1581" y="1909380"/>
              <a:ext cx="3448157" cy="1132037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1305D6D-2E19-49FA-84FF-A823CE90FF3F}"/>
                </a:ext>
              </a:extLst>
            </p:cNvPr>
            <p:cNvSpPr/>
            <p:nvPr/>
          </p:nvSpPr>
          <p:spPr>
            <a:xfrm>
              <a:off x="6109859" y="4029629"/>
              <a:ext cx="1371600" cy="1371600"/>
            </a:xfrm>
            <a:prstGeom prst="ellips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3689836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B3D026-F092-45FA-A1A1-C8DD35AF24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SOURCE OF ALL OFFICIAL DOCUMENTATION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888701-D66E-4B6E-8022-24F1F0166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TDOT Project Website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E103C6-CDFC-4A54-82CC-568957DBC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9" y="1549639"/>
            <a:ext cx="3872756" cy="3758721"/>
          </a:xfrm>
        </p:spPr>
        <p:txBody>
          <a:bodyPr/>
          <a:lstStyle/>
          <a:p>
            <a:pPr lvl="0"/>
            <a:r>
              <a:rPr lang="en-US" dirty="0"/>
              <a:t>Only “Official Answers” to questions will be in writing</a:t>
            </a:r>
          </a:p>
          <a:p>
            <a:pPr lvl="0"/>
            <a:r>
              <a:rPr lang="en-US" b="1" dirty="0"/>
              <a:t>Additional Items will be placed on the website</a:t>
            </a:r>
          </a:p>
          <a:p>
            <a:pPr lvl="1"/>
            <a:r>
              <a:rPr lang="en-US" dirty="0"/>
              <a:t>Current Survey</a:t>
            </a:r>
          </a:p>
          <a:p>
            <a:pPr lvl="1"/>
            <a:r>
              <a:rPr lang="en-US" dirty="0"/>
              <a:t>Inspection Reports</a:t>
            </a:r>
          </a:p>
          <a:p>
            <a:pPr lvl="1"/>
            <a:r>
              <a:rPr lang="en-US" dirty="0"/>
              <a:t>Previous Roadway and Bridge Plans</a:t>
            </a:r>
          </a:p>
          <a:p>
            <a:pPr lvl="1"/>
            <a:r>
              <a:rPr lang="en-US" dirty="0"/>
              <a:t>Present Layouts, Profiles, Typical Sections and Property Maps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73399-AF10-448C-83FB-6DE948B05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Tennessee Department of Transportation I-24 CM/GC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3B57B-72F3-4E39-8FB9-55574183B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32D68A-4CCD-4BC6-BB85-07DC57BBB20F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19651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73BC45-40AB-45B4-AF4E-9448B5683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87072"/>
            <a:ext cx="2194560" cy="1737360"/>
          </a:xfrm>
        </p:spPr>
        <p:txBody>
          <a:bodyPr/>
          <a:lstStyle/>
          <a:p>
            <a:r>
              <a:rPr lang="en-US" b="1" dirty="0">
                <a:latin typeface="+mj-lt"/>
              </a:rPr>
              <a:t>Improve bridge </a:t>
            </a:r>
            <a:br>
              <a:rPr lang="en-US" b="1" dirty="0">
                <a:latin typeface="+mj-lt"/>
              </a:rPr>
            </a:br>
            <a:r>
              <a:rPr lang="en-US" b="1" dirty="0">
                <a:latin typeface="+mj-lt"/>
              </a:rPr>
              <a:t>along I-24</a:t>
            </a:r>
          </a:p>
          <a:p>
            <a:pPr>
              <a:lnSpc>
                <a:spcPts val="1600"/>
              </a:lnSpc>
            </a:pPr>
            <a:r>
              <a:rPr lang="en-US" dirty="0">
                <a:latin typeface="+mj-lt"/>
              </a:rPr>
              <a:t>Wider roadway for wider shoulder widths</a:t>
            </a:r>
          </a:p>
          <a:p>
            <a:pPr>
              <a:lnSpc>
                <a:spcPts val="1600"/>
              </a:lnSpc>
            </a:pPr>
            <a:r>
              <a:rPr lang="en-US" dirty="0">
                <a:latin typeface="+mj-lt"/>
              </a:rPr>
              <a:t>Build substructure to accommodate future road widening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159541-21EF-4ECB-839D-ACDC5D837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and Need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0D77E5-AF83-49BA-913C-1DEE8DE1159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474720" y="1887072"/>
            <a:ext cx="2194560" cy="1737360"/>
          </a:xfrm>
        </p:spPr>
        <p:txBody>
          <a:bodyPr/>
          <a:lstStyle/>
          <a:p>
            <a:r>
              <a:rPr lang="en-US" b="1" dirty="0">
                <a:latin typeface="+mj-lt"/>
              </a:rPr>
              <a:t>Widen I-24 eastbound exit ramp at </a:t>
            </a:r>
            <a:br>
              <a:rPr lang="en-US" b="1" dirty="0">
                <a:latin typeface="+mj-lt"/>
              </a:rPr>
            </a:br>
            <a:r>
              <a:rPr lang="en-US" b="1" dirty="0">
                <a:latin typeface="+mj-lt"/>
              </a:rPr>
              <a:t>South Germantown Road to accommodate two (2) lanes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D6E0CF-1AA9-4E96-A39A-81663687E80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63640" y="1887072"/>
            <a:ext cx="2194560" cy="1737360"/>
          </a:xfrm>
        </p:spPr>
        <p:txBody>
          <a:bodyPr/>
          <a:lstStyle/>
          <a:p>
            <a:r>
              <a:rPr lang="en-US" b="1" dirty="0">
                <a:latin typeface="+mj-lt"/>
              </a:rPr>
              <a:t>Improve bridge      over I-24</a:t>
            </a:r>
          </a:p>
          <a:p>
            <a:pPr>
              <a:lnSpc>
                <a:spcPts val="1600"/>
              </a:lnSpc>
            </a:pPr>
            <a:r>
              <a:rPr lang="en-US" sz="1600" dirty="0">
                <a:latin typeface="+mj-lt"/>
              </a:rPr>
              <a:t>Replace Belvoir  Avenue Bridge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6AF4014-DF49-4ECA-BAD5-080BC29EE7B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85800" y="4093240"/>
            <a:ext cx="2194560" cy="1737360"/>
          </a:xfrm>
        </p:spPr>
        <p:txBody>
          <a:bodyPr/>
          <a:lstStyle/>
          <a:p>
            <a:r>
              <a:rPr lang="en-US" b="1" dirty="0"/>
              <a:t>Intersection improvements at </a:t>
            </a:r>
            <a:br>
              <a:rPr lang="en-US" b="1" dirty="0"/>
            </a:br>
            <a:r>
              <a:rPr lang="en-US" b="1" dirty="0"/>
              <a:t>both bridges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86B9F0D-1E11-40E0-B2A6-74FE449D714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474720" y="4093240"/>
            <a:ext cx="2194560" cy="1737360"/>
          </a:xfrm>
        </p:spPr>
        <p:txBody>
          <a:bodyPr/>
          <a:lstStyle/>
          <a:p>
            <a:r>
              <a:rPr lang="en-US" b="1" dirty="0"/>
              <a:t>Maintain or improve horizontal and vertical clearances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BD4FDC6-8212-4681-8DBC-F2F8043B7A7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63640" y="4093240"/>
            <a:ext cx="2194560" cy="1737360"/>
          </a:xfrm>
        </p:spPr>
        <p:txBody>
          <a:bodyPr/>
          <a:lstStyle/>
          <a:p>
            <a:r>
              <a:rPr lang="en-US" b="1" dirty="0"/>
              <a:t>Minimize construction time and impacts by using Accelerated Bridge Construction (ABC)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D66A3DF-7867-423B-A4DC-5482CB3567FC}"/>
              </a:ext>
            </a:extLst>
          </p:cNvPr>
          <p:cNvCxnSpPr/>
          <p:nvPr/>
        </p:nvCxnSpPr>
        <p:spPr>
          <a:xfrm>
            <a:off x="3177540" y="1887072"/>
            <a:ext cx="0" cy="1737360"/>
          </a:xfrm>
          <a:prstGeom prst="straightConnector1">
            <a:avLst/>
          </a:prstGeom>
          <a:ln w="127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B5238E3-36BF-4DD5-9CFE-5F73B35066C6}"/>
              </a:ext>
            </a:extLst>
          </p:cNvPr>
          <p:cNvCxnSpPr/>
          <p:nvPr/>
        </p:nvCxnSpPr>
        <p:spPr>
          <a:xfrm>
            <a:off x="5966460" y="1887072"/>
            <a:ext cx="0" cy="1737360"/>
          </a:xfrm>
          <a:prstGeom prst="straightConnector1">
            <a:avLst/>
          </a:prstGeom>
          <a:ln w="127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4DFB443-1F00-4219-9BB7-59FB402F3450}"/>
              </a:ext>
            </a:extLst>
          </p:cNvPr>
          <p:cNvCxnSpPr/>
          <p:nvPr/>
        </p:nvCxnSpPr>
        <p:spPr>
          <a:xfrm>
            <a:off x="3177540" y="4093240"/>
            <a:ext cx="0" cy="1737360"/>
          </a:xfrm>
          <a:prstGeom prst="straightConnector1">
            <a:avLst/>
          </a:prstGeom>
          <a:ln w="127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D5DEBCE-F147-434C-96E8-94B75A06587A}"/>
              </a:ext>
            </a:extLst>
          </p:cNvPr>
          <p:cNvCxnSpPr/>
          <p:nvPr/>
        </p:nvCxnSpPr>
        <p:spPr>
          <a:xfrm>
            <a:off x="5966460" y="4093240"/>
            <a:ext cx="0" cy="1737360"/>
          </a:xfrm>
          <a:prstGeom prst="straightConnector1">
            <a:avLst/>
          </a:prstGeom>
          <a:ln w="127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306E9BF9-7FF2-43DA-8606-86C7B4EE5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Tennessee Department of Transportation I-24 CM/GC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5C9064F-1703-4731-B258-2E6E995FE5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32D68A-4CCD-4BC6-BB85-07DC57BBB20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888978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199FE8-2C3B-4625-8234-02C74794C9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77" r="12577"/>
          <a:stretch/>
        </p:blipFill>
        <p:spPr>
          <a:xfrm>
            <a:off x="0" y="-7070"/>
            <a:ext cx="9144000" cy="68721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07CB94-6559-4F4A-B98A-334B5968E4D9}"/>
              </a:ext>
            </a:extLst>
          </p:cNvPr>
          <p:cNvSpPr/>
          <p:nvPr/>
        </p:nvSpPr>
        <p:spPr>
          <a:xfrm>
            <a:off x="3381375" y="4781461"/>
            <a:ext cx="5534025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latin typeface="+mj-lt"/>
                <a:hlinkClick r:id="rId3"/>
              </a:rPr>
              <a:t>https://www.tn.gov/tdot/tdot-construction-division/transportation-construction-alternative-contracting/cm-gc-project---interstate-24.html</a:t>
            </a:r>
            <a:r>
              <a:rPr lang="en-US" b="1" dirty="0">
                <a:latin typeface="+mj-lt"/>
              </a:rPr>
              <a:t>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CB695F8-506A-4E2A-B0E7-7A5BA4BF63CE}"/>
              </a:ext>
            </a:extLst>
          </p:cNvPr>
          <p:cNvCxnSpPr>
            <a:cxnSpLocks/>
          </p:cNvCxnSpPr>
          <p:nvPr/>
        </p:nvCxnSpPr>
        <p:spPr>
          <a:xfrm>
            <a:off x="223041" y="2246958"/>
            <a:ext cx="905562" cy="1049697"/>
          </a:xfrm>
          <a:prstGeom prst="straightConnector1">
            <a:avLst/>
          </a:prstGeom>
          <a:ln w="381000">
            <a:solidFill>
              <a:schemeClr val="accent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107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4323B3-BB15-4E01-8752-74F962475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70158"/>
            <a:ext cx="7772400" cy="487313"/>
          </a:xfrm>
        </p:spPr>
        <p:txBody>
          <a:bodyPr/>
          <a:lstStyle/>
          <a:p>
            <a:r>
              <a:rPr lang="en-US" dirty="0"/>
              <a:t>Proposed Design Build Schedule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A0457F6-16DA-4861-9DD7-196BB2F2AC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874393"/>
              </p:ext>
            </p:extLst>
          </p:nvPr>
        </p:nvGraphicFramePr>
        <p:xfrm>
          <a:off x="472959" y="1502482"/>
          <a:ext cx="8198081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46255">
                  <a:extLst>
                    <a:ext uri="{9D8B030D-6E8A-4147-A177-3AD203B41FA5}">
                      <a16:colId xmlns:a16="http://schemas.microsoft.com/office/drawing/2014/main" val="4241687968"/>
                    </a:ext>
                  </a:extLst>
                </a:gridCol>
                <a:gridCol w="2751826">
                  <a:extLst>
                    <a:ext uri="{9D8B030D-6E8A-4147-A177-3AD203B41FA5}">
                      <a16:colId xmlns:a16="http://schemas.microsoft.com/office/drawing/2014/main" val="147144815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 spc="3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pc="3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5466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2"/>
                          </a:solidFill>
                          <a:latin typeface="+mj-lt"/>
                        </a:rPr>
                        <a:t>Anticipated NTP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/>
                          </a:solidFill>
                          <a:latin typeface="+mj-lt"/>
                        </a:rPr>
                        <a:t>01/18/19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37441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2"/>
                          </a:solidFill>
                          <a:latin typeface="+mj-lt"/>
                        </a:rPr>
                        <a:t>Begin Construction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/>
                          </a:solidFill>
                          <a:latin typeface="+mj-lt"/>
                        </a:rPr>
                        <a:t>10/16/19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57363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600" b="1" spc="150" baseline="0" dirty="0">
                          <a:solidFill>
                            <a:srgbClr val="FFFFFF"/>
                          </a:solidFill>
                          <a:latin typeface="+mj-lt"/>
                        </a:rPr>
                        <a:t>ANTICIPATED CONSTRUCTION COMPLETION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pc="300" baseline="0" dirty="0">
                          <a:solidFill>
                            <a:srgbClr val="FFFFFF"/>
                          </a:solidFill>
                          <a:latin typeface="+mj-lt"/>
                        </a:rPr>
                        <a:t>JUNE 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098260"/>
                  </a:ext>
                </a:extLst>
              </a:tr>
            </a:tbl>
          </a:graphicData>
        </a:graphic>
      </p:graphicFrame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D572D60-ADA0-4B73-AEF2-8BB126160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Tennessee Department of Transportation I-24 CM/GC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1B970E-88F6-44A1-9E1C-D74522538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32D68A-4CCD-4BC6-BB85-07DC57BBB20F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885066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D9D396A-F505-4567-B73D-80C23EC80E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Closing Comments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3A405A2-9EC3-40DC-A993-43024324FF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6108" y="1675088"/>
            <a:ext cx="3323492" cy="3539430"/>
          </a:xfrm>
        </p:spPr>
        <p:txBody>
          <a:bodyPr/>
          <a:lstStyle/>
          <a:p>
            <a:r>
              <a:rPr lang="en-US" dirty="0"/>
              <a:t>Thank you for your attendance</a:t>
            </a:r>
          </a:p>
          <a:p>
            <a:endParaRPr lang="en-US" dirty="0"/>
          </a:p>
          <a:p>
            <a:r>
              <a:rPr lang="en-US" dirty="0"/>
              <a:t>Questions?</a:t>
            </a:r>
          </a:p>
          <a:p>
            <a:endParaRPr lang="en-US" dirty="0"/>
          </a:p>
          <a:p>
            <a:r>
              <a:rPr lang="en-US" dirty="0"/>
              <a:t>Contact: Lia Obaid, PE</a:t>
            </a:r>
          </a:p>
          <a:p>
            <a:r>
              <a:rPr lang="en-US" dirty="0"/>
              <a:t>615.532.7522</a:t>
            </a:r>
          </a:p>
          <a:p>
            <a:r>
              <a:rPr lang="en-US" dirty="0"/>
              <a:t>Lia.Obaid@tn.gov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07728A-DAF9-4159-B9D4-50467381AC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Tennessee Department of Transportation I-24 CM/GC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2842EE-D9C2-4811-A3E6-FF61D5BD6B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32D68A-4CCD-4BC6-BB85-07DC57BBB20F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809624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83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07497C-B927-4CE8-A30B-089BA2620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078015"/>
            <a:ext cx="2554424" cy="110354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E1CCB9C-0487-4BCA-A5B0-02F7CF11C995}"/>
              </a:ext>
            </a:extLst>
          </p:cNvPr>
          <p:cNvSpPr txBox="1">
            <a:spLocks/>
          </p:cNvSpPr>
          <p:nvPr/>
        </p:nvSpPr>
        <p:spPr>
          <a:xfrm>
            <a:off x="685800" y="1871545"/>
            <a:ext cx="7772400" cy="785646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914400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5400" kern="1200" cap="none" spc="-100" baseline="0">
                <a:solidFill>
                  <a:srgbClr val="FFFFFF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6500"/>
              </a:lnSpc>
            </a:pPr>
            <a:r>
              <a:rPr lang="en-US" sz="7000" i="1" dirty="0">
                <a:solidFill>
                  <a:schemeClr val="bg2"/>
                </a:solidFill>
                <a:latin typeface="+mn-lt"/>
              </a:rPr>
              <a:t>Thank You!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3855DC-633F-45E5-AF17-FFAEA1E81A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112" y="4481230"/>
            <a:ext cx="1336973" cy="29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3924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16E54C-38C7-4E63-98BB-21282D81B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563" y="2521913"/>
            <a:ext cx="3200400" cy="1828800"/>
          </a:xfrm>
        </p:spPr>
        <p:txBody>
          <a:bodyPr anchor="ctr"/>
          <a:lstStyle/>
          <a:p>
            <a:r>
              <a:rPr lang="en-US" dirty="0"/>
              <a:t>Full closure of I-24                      will be limited to                            up to 3 weekends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69DB3C-E5B9-452D-88E4-AE7AEF83B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Information from the RFP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BC619-D773-4519-AC6A-71B911EEF8A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72064" y="2521913"/>
            <a:ext cx="3200400" cy="1828800"/>
          </a:xfrm>
        </p:spPr>
        <p:txBody>
          <a:bodyPr anchor="ctr"/>
          <a:lstStyle/>
          <a:p>
            <a:r>
              <a:rPr lang="en-US" dirty="0"/>
              <a:t>Maintain a minimum of                    2 – 11’ lanes on                               I-24 in each direction                     on weekdays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D81F9A-97C5-4652-B81F-B6D5BC4AD5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SEE THE RFP FOR ALL THE DETAILS ON TRAFFIC CONTROL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69C9AB-B4DE-46E7-B526-B6FC877BC78A}"/>
              </a:ext>
            </a:extLst>
          </p:cNvPr>
          <p:cNvCxnSpPr/>
          <p:nvPr/>
        </p:nvCxnSpPr>
        <p:spPr>
          <a:xfrm>
            <a:off x="4508013" y="2521913"/>
            <a:ext cx="0" cy="1828800"/>
          </a:xfrm>
          <a:prstGeom prst="straightConnector1">
            <a:avLst/>
          </a:prstGeom>
          <a:ln w="127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775409D-E0F8-4A02-BB22-3217F258B8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Tennessee Department of Transportation I-24 CM/GC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DF03E82-B31B-451D-98E3-3123BD34AD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32D68A-4CCD-4BC6-BB85-07DC57BBB20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75966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16E54C-38C7-4E63-98BB-21282D81B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CM will be a key part of the Integrated Project Team (TDOT, Design Consultant and Contractor)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69DB3C-E5B9-452D-88E4-AE7AEF83B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Information from the RFP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BC619-D773-4519-AC6A-71B911EEF8A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As part of the Project Team see Section 1.1 of the RFP for skills and knowledge the CM agrees to provide during the design phase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FAD028B-1B6A-4AAD-8E92-8E0D6D5DC99B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/>
              <a:t>All work shall occur within existing ROW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6A3F39-489B-48DA-BB20-9BF59C9B699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/>
              <a:t>Early procurement or construction work may be considered for long lead items or early tasks</a:t>
            </a:r>
          </a:p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69C9AB-B4DE-46E7-B526-B6FC877BC78A}"/>
              </a:ext>
            </a:extLst>
          </p:cNvPr>
          <p:cNvCxnSpPr/>
          <p:nvPr/>
        </p:nvCxnSpPr>
        <p:spPr>
          <a:xfrm>
            <a:off x="2470150" y="2514601"/>
            <a:ext cx="0" cy="2011680"/>
          </a:xfrm>
          <a:prstGeom prst="straightConnector1">
            <a:avLst/>
          </a:prstGeom>
          <a:ln w="127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D579A90-90B2-4A33-B67F-3C41CA59568B}"/>
              </a:ext>
            </a:extLst>
          </p:cNvPr>
          <p:cNvCxnSpPr/>
          <p:nvPr/>
        </p:nvCxnSpPr>
        <p:spPr>
          <a:xfrm>
            <a:off x="4572000" y="2514601"/>
            <a:ext cx="0" cy="2011680"/>
          </a:xfrm>
          <a:prstGeom prst="straightConnector1">
            <a:avLst/>
          </a:prstGeom>
          <a:ln w="127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03BAFD-48EB-4CA4-B29C-011E4B9EC581}"/>
              </a:ext>
            </a:extLst>
          </p:cNvPr>
          <p:cNvCxnSpPr/>
          <p:nvPr/>
        </p:nvCxnSpPr>
        <p:spPr>
          <a:xfrm>
            <a:off x="6673850" y="2514601"/>
            <a:ext cx="0" cy="2011680"/>
          </a:xfrm>
          <a:prstGeom prst="straightConnector1">
            <a:avLst/>
          </a:prstGeom>
          <a:ln w="127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ECB9022-30B4-4565-AD71-285817EA2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Tennessee Department of Transportation I-24 CM/GC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3A6A4E9-FE33-44A9-A3AD-6A481CFB9D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32D68A-4CCD-4BC6-BB85-07DC57BBB20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26398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CE8474-EF82-48B9-8F6E-61CE5889A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244" y="2866775"/>
            <a:ext cx="1280160" cy="1645920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DBE Goal is 10.5%</a:t>
            </a:r>
          </a:p>
          <a:p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9F4D3C-1FB3-4248-8C5E-65C21AD7C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Information from the RFP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0B34EA-86AC-4D75-8639-37E8B61D659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2708" y="2866775"/>
            <a:ext cx="1280160" cy="1645920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Prohibited Contact</a:t>
            </a:r>
          </a:p>
          <a:p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CF17EA-7DCD-460B-B20A-1638BD84FEF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375636" y="2866775"/>
            <a:ext cx="1280160" cy="1645920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Minimum Statement    of Interest (SOI) /Proposal Requirement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5FE7FF-EDAE-4C42-8B31-6CF960183BF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949172" y="2866775"/>
            <a:ext cx="1280160" cy="1645920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Bonding Requirement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5D0C5DF-AC45-44C5-838D-F8EA35A498B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802100" y="2866775"/>
            <a:ext cx="1280160" cy="1645920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Written Questions Only </a:t>
            </a:r>
          </a:p>
          <a:p>
            <a:r>
              <a:rPr lang="en-US" i="1" dirty="0">
                <a:solidFill>
                  <a:schemeClr val="bg2">
                    <a:lumMod val="75000"/>
                  </a:schemeClr>
                </a:solidFill>
              </a:rPr>
              <a:t>Official Answers by QR Form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A04180A-CF60-455D-AE8F-6A094A671E9D}"/>
              </a:ext>
            </a:extLst>
          </p:cNvPr>
          <p:cNvSpPr txBox="1">
            <a:spLocks/>
          </p:cNvSpPr>
          <p:nvPr/>
        </p:nvSpPr>
        <p:spPr>
          <a:xfrm>
            <a:off x="1096244" y="2283977"/>
            <a:ext cx="1280160" cy="54864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91440" rIns="91440" bIns="9144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None/>
              <a:defRPr sz="1600" i="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1148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77724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8872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0876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</a:rPr>
              <a:t>Section 1.22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B9BC75F-2AF2-45E4-B2F0-DBB1E62B910B}"/>
              </a:ext>
            </a:extLst>
          </p:cNvPr>
          <p:cNvSpPr txBox="1">
            <a:spLocks/>
          </p:cNvSpPr>
          <p:nvPr/>
        </p:nvSpPr>
        <p:spPr>
          <a:xfrm>
            <a:off x="2522708" y="2283977"/>
            <a:ext cx="1280160" cy="54864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91440" rIns="91440" bIns="9144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None/>
              <a:defRPr sz="1600" i="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1148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77724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8872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0876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</a:rPr>
              <a:t>Section 1.24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5AFF223D-AD35-468E-B558-583C7D0B3068}"/>
              </a:ext>
            </a:extLst>
          </p:cNvPr>
          <p:cNvSpPr txBox="1">
            <a:spLocks/>
          </p:cNvSpPr>
          <p:nvPr/>
        </p:nvSpPr>
        <p:spPr>
          <a:xfrm>
            <a:off x="5375636" y="2283977"/>
            <a:ext cx="1280160" cy="54864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91440" rIns="91440" bIns="9144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None/>
              <a:defRPr sz="1600" i="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1148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77724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8872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0876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</a:rPr>
              <a:t>Section 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2.1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70D1A2F8-53EA-44F9-B704-AEBDEB535488}"/>
              </a:ext>
            </a:extLst>
          </p:cNvPr>
          <p:cNvSpPr txBox="1">
            <a:spLocks/>
          </p:cNvSpPr>
          <p:nvPr/>
        </p:nvSpPr>
        <p:spPr>
          <a:xfrm>
            <a:off x="3949172" y="2283977"/>
            <a:ext cx="1280160" cy="54864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91440" rIns="91440" bIns="9144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None/>
              <a:defRPr sz="1600" i="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1148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77724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8872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0876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</a:rPr>
              <a:t>Section 1.26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E564FB1E-471F-40C3-BC29-E23F9EEB73BE}"/>
              </a:ext>
            </a:extLst>
          </p:cNvPr>
          <p:cNvSpPr txBox="1">
            <a:spLocks/>
          </p:cNvSpPr>
          <p:nvPr/>
        </p:nvSpPr>
        <p:spPr>
          <a:xfrm>
            <a:off x="6802100" y="2283977"/>
            <a:ext cx="1280160" cy="54864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91440" rIns="91440" bIns="9144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None/>
              <a:defRPr sz="1600" i="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1148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77724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8872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0876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</a:rPr>
              <a:t>Section 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2.5</a:t>
            </a:r>
            <a:endParaRPr lang="en-US" b="1" i="1" dirty="0">
              <a:solidFill>
                <a:srgbClr val="FFFFFF"/>
              </a:solidFill>
            </a:endParaRP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CDBB6624-E12E-4021-A9DE-58750BA600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Tennessee Department of Transportation I-24 CM/GC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C486660-853E-4569-A4BB-88E57B65CE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32D68A-4CCD-4BC6-BB85-07DC57BBB20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21205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4323B3-BB15-4E01-8752-74F962475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70158"/>
            <a:ext cx="7772400" cy="487313"/>
          </a:xfrm>
        </p:spPr>
        <p:txBody>
          <a:bodyPr/>
          <a:lstStyle/>
          <a:p>
            <a:r>
              <a:rPr lang="en-US" dirty="0"/>
              <a:t>Proposed Schedule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4B25B3-29EF-43B7-8C62-2C8B01A304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1105148"/>
            <a:ext cx="7772400" cy="307777"/>
          </a:xfrm>
        </p:spPr>
        <p:txBody>
          <a:bodyPr/>
          <a:lstStyle/>
          <a:p>
            <a:r>
              <a:rPr lang="en-US" dirty="0"/>
              <a:t>TAKEN FROM SECTION 2.3 OF RFP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A0457F6-16DA-4861-9DD7-196BB2F2AC5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72959" y="1502482"/>
          <a:ext cx="8198081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094">
                  <a:extLst>
                    <a:ext uri="{9D8B030D-6E8A-4147-A177-3AD203B41FA5}">
                      <a16:colId xmlns:a16="http://schemas.microsoft.com/office/drawing/2014/main" val="4241687968"/>
                    </a:ext>
                  </a:extLst>
                </a:gridCol>
                <a:gridCol w="4073161">
                  <a:extLst>
                    <a:ext uri="{9D8B030D-6E8A-4147-A177-3AD203B41FA5}">
                      <a16:colId xmlns:a16="http://schemas.microsoft.com/office/drawing/2014/main" val="2882460971"/>
                    </a:ext>
                  </a:extLst>
                </a:gridCol>
                <a:gridCol w="2751826">
                  <a:extLst>
                    <a:ext uri="{9D8B030D-6E8A-4147-A177-3AD203B41FA5}">
                      <a16:colId xmlns:a16="http://schemas.microsoft.com/office/drawing/2014/main" val="147144815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 spc="3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PHASE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pc="3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ACTION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pc="3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6546606"/>
                  </a:ext>
                </a:extLst>
              </a:tr>
              <a:tr h="335280">
                <a:tc rowSpan="4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FFFF"/>
                          </a:solidFill>
                          <a:latin typeface="+mj-lt"/>
                        </a:rPr>
                        <a:t>Public Notice Phase</a:t>
                      </a:r>
                      <a:endParaRPr lang="en-US" sz="1600" b="1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  <a:latin typeface="+mj-lt"/>
                        </a:rPr>
                        <a:t>First Advertisement of RFP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/>
                          </a:solidFill>
                          <a:latin typeface="+mj-lt"/>
                        </a:rPr>
                        <a:t>11/30/18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374417"/>
                  </a:ext>
                </a:extLst>
              </a:tr>
              <a:tr h="3352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  <a:latin typeface="+mj-lt"/>
                        </a:rPr>
                        <a:t>Mandatory Pre-Proposal Meeting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/>
                          </a:solidFill>
                          <a:latin typeface="+mj-lt"/>
                        </a:rPr>
                        <a:t>12/18/18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573636"/>
                  </a:ext>
                </a:extLst>
              </a:tr>
              <a:tr h="640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  <a:latin typeface="+mj-lt"/>
                        </a:rPr>
                        <a:t>Last Submission of Questions/ Requested Clarifications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/>
                          </a:solidFill>
                          <a:latin typeface="+mj-lt"/>
                        </a:rPr>
                        <a:t>01/07/19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055615"/>
                  </a:ext>
                </a:extLst>
              </a:tr>
              <a:tr h="33528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  <a:latin typeface="+mj-lt"/>
                        </a:rPr>
                        <a:t>Final RFP Addendum Deadline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/>
                          </a:solidFill>
                          <a:latin typeface="+mj-lt"/>
                        </a:rPr>
                        <a:t>01/18/19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860616"/>
                  </a:ext>
                </a:extLst>
              </a:tr>
              <a:tr h="640080">
                <a:tc rowSpan="4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FFFF"/>
                          </a:solidFill>
                          <a:latin typeface="+mj-lt"/>
                        </a:rPr>
                        <a:t>Selection 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FFFFFF"/>
                          </a:solidFill>
                          <a:latin typeface="+mj-lt"/>
                        </a:rPr>
                        <a:t>Phase</a:t>
                      </a:r>
                      <a:endParaRPr lang="en-US" sz="1600" b="1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  <a:latin typeface="+mj-lt"/>
                        </a:rPr>
                        <a:t>Submittal of Statement of Interest (SOI)/Proposal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/>
                          </a:solidFill>
                          <a:latin typeface="+mj-lt"/>
                        </a:rPr>
                        <a:t>01/25/19 2:00 PM(CST)/ 3:00 PM (EST)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769353"/>
                  </a:ext>
                </a:extLst>
              </a:tr>
              <a:tr h="3352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  <a:latin typeface="+mj-lt"/>
                        </a:rPr>
                        <a:t>Selection Panel Meetings (Interviews)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/>
                          </a:solidFill>
                          <a:latin typeface="+mj-lt"/>
                        </a:rPr>
                        <a:t>TBD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681592"/>
                  </a:ext>
                </a:extLst>
              </a:tr>
              <a:tr h="3352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  <a:latin typeface="+mj-lt"/>
                        </a:rPr>
                        <a:t>Contractor Notification of Selection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/>
                          </a:solidFill>
                          <a:latin typeface="+mj-lt"/>
                        </a:rPr>
                        <a:t>02/22/19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290007"/>
                  </a:ext>
                </a:extLst>
              </a:tr>
              <a:tr h="33528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2"/>
                          </a:solidFill>
                          <a:latin typeface="+mj-lt"/>
                        </a:rPr>
                        <a:t>Contract Approval/Execution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/>
                          </a:solidFill>
                          <a:latin typeface="+mj-lt"/>
                        </a:rPr>
                        <a:t>03/22/19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3876389"/>
                  </a:ext>
                </a:extLst>
              </a:tr>
              <a:tr h="365760">
                <a:tc gridSpan="2">
                  <a:txBody>
                    <a:bodyPr/>
                    <a:lstStyle/>
                    <a:p>
                      <a:r>
                        <a:rPr lang="en-US" sz="1600" b="1" spc="150" baseline="0" dirty="0">
                          <a:solidFill>
                            <a:srgbClr val="FFFFFF"/>
                          </a:solidFill>
                          <a:latin typeface="+mj-lt"/>
                        </a:rPr>
                        <a:t>ANTICIPATED CONSTRUCTION COMPLETION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pc="300" baseline="0" dirty="0">
                          <a:solidFill>
                            <a:srgbClr val="FFFFFF"/>
                          </a:solidFill>
                          <a:latin typeface="+mj-lt"/>
                        </a:rPr>
                        <a:t>OCTOBER 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098260"/>
                  </a:ext>
                </a:extLst>
              </a:tr>
            </a:tbl>
          </a:graphicData>
        </a:graphic>
      </p:graphicFrame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D572D60-ADA0-4B73-AEF2-8BB126160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Tennessee Department of Transportation I-24 CM/GC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1B970E-88F6-44A1-9E1C-D74522538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32D68A-4CCD-4BC6-BB85-07DC57BBB20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77998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E5253F-4B45-47DE-9917-0D00E9332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70158"/>
            <a:ext cx="7772400" cy="487313"/>
          </a:xfrm>
        </p:spPr>
        <p:txBody>
          <a:bodyPr/>
          <a:lstStyle/>
          <a:p>
            <a:r>
              <a:rPr lang="en-US" dirty="0"/>
              <a:t>The Design Team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554C87-69EB-478E-9D3A-1F3683F6D8B5}"/>
              </a:ext>
            </a:extLst>
          </p:cNvPr>
          <p:cNvSpPr txBox="1"/>
          <p:nvPr/>
        </p:nvSpPr>
        <p:spPr>
          <a:xfrm>
            <a:off x="685800" y="3148243"/>
            <a:ext cx="3200400" cy="153888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00">
              <a:spcAft>
                <a:spcPts val="1200"/>
              </a:spcAft>
            </a:pPr>
            <a:r>
              <a:rPr lang="en-US" b="1" dirty="0">
                <a:solidFill>
                  <a:schemeClr val="bg2"/>
                </a:solidFill>
                <a:latin typeface="+mj-lt"/>
              </a:rPr>
              <a:t>Project Lead</a:t>
            </a:r>
          </a:p>
          <a:p>
            <a:pPr defTabSz="914400"/>
            <a:r>
              <a:rPr lang="en-US" dirty="0">
                <a:solidFill>
                  <a:schemeClr val="bg2"/>
                </a:solidFill>
                <a:latin typeface="+mj-lt"/>
              </a:rPr>
              <a:t>Roadway, Structural, Public Involvement, CM/GC Process, ITS, Utility Coordination, Traffic Control Design</a:t>
            </a:r>
            <a:endParaRPr lang="en-US" dirty="0">
              <a:solidFill>
                <a:srgbClr val="65656A"/>
              </a:solidFill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CE5200-37D4-4F65-B114-0A4DA1A3AC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87" y="2070261"/>
            <a:ext cx="2739226" cy="60871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4FA5C01-044C-4492-AD56-43183B978BDD}"/>
              </a:ext>
            </a:extLst>
          </p:cNvPr>
          <p:cNvCxnSpPr>
            <a:cxnSpLocks/>
          </p:cNvCxnSpPr>
          <p:nvPr/>
        </p:nvCxnSpPr>
        <p:spPr>
          <a:xfrm flipV="1">
            <a:off x="4572000" y="1818752"/>
            <a:ext cx="0" cy="43006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566C2D9-7F53-4AC1-92DE-B9E4F46B7D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Tennessee Department of Transportation I-24 CM/GC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794FE78-9DFE-4CD2-B6A4-0E69A7BBB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32D68A-4CCD-4BC6-BB85-07DC57BBB20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5E0C49-BD36-4532-94E6-90EF541FF3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76" y="1911125"/>
            <a:ext cx="1769449" cy="69455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E088D7B-B411-4232-85A5-299CAC3FDC94}"/>
              </a:ext>
            </a:extLst>
          </p:cNvPr>
          <p:cNvSpPr txBox="1"/>
          <p:nvPr/>
        </p:nvSpPr>
        <p:spPr>
          <a:xfrm>
            <a:off x="5257800" y="3148243"/>
            <a:ext cx="3200400" cy="9848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00">
              <a:spcAft>
                <a:spcPts val="1200"/>
              </a:spcAft>
            </a:pPr>
            <a:r>
              <a:rPr lang="en-US" b="1" dirty="0">
                <a:solidFill>
                  <a:schemeClr val="bg2"/>
                </a:solidFill>
                <a:latin typeface="+mj-lt"/>
              </a:rPr>
              <a:t>Subconsultant</a:t>
            </a:r>
          </a:p>
          <a:p>
            <a:pPr lvl="0" defTabSz="914400"/>
            <a:r>
              <a:rPr lang="en-US" dirty="0">
                <a:solidFill>
                  <a:srgbClr val="65656A"/>
                </a:solidFill>
                <a:latin typeface="Arial"/>
              </a:rPr>
              <a:t>Geotechnical Engineering </a:t>
            </a:r>
            <a:br>
              <a:rPr lang="en-US" dirty="0">
                <a:solidFill>
                  <a:srgbClr val="65656A"/>
                </a:solidFill>
                <a:latin typeface="Arial"/>
              </a:rPr>
            </a:br>
            <a:r>
              <a:rPr lang="en-US" dirty="0">
                <a:solidFill>
                  <a:srgbClr val="65656A"/>
                </a:solidFill>
                <a:latin typeface="Arial"/>
              </a:rPr>
              <a:t>&amp; Investigation</a:t>
            </a:r>
          </a:p>
        </p:txBody>
      </p:sp>
    </p:spTree>
    <p:extLst>
      <p:ext uri="{BB962C8B-B14F-4D97-AF65-F5344CB8AC3E}">
        <p14:creationId xmlns:p14="http://schemas.microsoft.com/office/powerpoint/2010/main" val="327197361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73BC45-40AB-45B4-AF4E-9448B5683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524" y="2301056"/>
            <a:ext cx="3200400" cy="2743200"/>
          </a:xfrm>
        </p:spPr>
        <p:txBody>
          <a:bodyPr/>
          <a:lstStyle/>
          <a:p>
            <a:r>
              <a:rPr lang="en-US" b="1" i="0" dirty="0">
                <a:latin typeface="+mj-lt"/>
              </a:rPr>
              <a:t>TIR status</a:t>
            </a:r>
          </a:p>
          <a:p>
            <a:pPr>
              <a:lnSpc>
                <a:spcPts val="1600"/>
              </a:lnSpc>
            </a:pPr>
            <a:r>
              <a:rPr lang="en-US" sz="1600" i="0" dirty="0">
                <a:latin typeface="+mj-lt"/>
              </a:rPr>
              <a:t>Approved</a:t>
            </a:r>
          </a:p>
          <a:p>
            <a:pPr>
              <a:lnSpc>
                <a:spcPts val="1600"/>
              </a:lnSpc>
            </a:pPr>
            <a:r>
              <a:rPr lang="en-US" sz="1600" i="0" dirty="0"/>
              <a:t>On the website</a:t>
            </a:r>
          </a:p>
          <a:p>
            <a:pPr>
              <a:lnSpc>
                <a:spcPts val="1600"/>
              </a:lnSpc>
            </a:pPr>
            <a:r>
              <a:rPr lang="en-US" sz="1600" i="0" dirty="0"/>
              <a:t>High level planning document</a:t>
            </a:r>
          </a:p>
          <a:p>
            <a:pPr algn="r">
              <a:lnSpc>
                <a:spcPts val="1600"/>
              </a:lnSpc>
            </a:pPr>
            <a:endParaRPr lang="en-US" sz="1600" i="0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159541-21EF-4ECB-839D-ACDC5D837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Transportation Investment Report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D6E0CF-1AA9-4E96-A39A-81663687E80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837693" y="2301056"/>
            <a:ext cx="3200400" cy="2743200"/>
          </a:xfrm>
        </p:spPr>
        <p:txBody>
          <a:bodyPr/>
          <a:lstStyle/>
          <a:p>
            <a:r>
              <a:rPr lang="en-US" b="1" i="0" dirty="0">
                <a:latin typeface="+mj-lt"/>
              </a:rPr>
              <a:t>What does the TIR        provide for the CM?</a:t>
            </a:r>
          </a:p>
          <a:p>
            <a:pPr>
              <a:lnSpc>
                <a:spcPts val="1600"/>
              </a:lnSpc>
            </a:pPr>
            <a:r>
              <a:rPr lang="en-US" sz="1600" i="0" dirty="0">
                <a:latin typeface="+mj-lt"/>
              </a:rPr>
              <a:t>Good background</a:t>
            </a:r>
          </a:p>
          <a:p>
            <a:pPr>
              <a:lnSpc>
                <a:spcPts val="1600"/>
              </a:lnSpc>
            </a:pPr>
            <a:r>
              <a:rPr lang="en-US" sz="1600" i="0" dirty="0"/>
              <a:t>Constraints, needs, </a:t>
            </a:r>
            <a:br>
              <a:rPr lang="en-US" sz="1600" i="0" dirty="0"/>
            </a:br>
            <a:r>
              <a:rPr lang="en-US" sz="1600" i="0" dirty="0"/>
              <a:t>and desires</a:t>
            </a:r>
          </a:p>
          <a:p>
            <a:pPr>
              <a:lnSpc>
                <a:spcPts val="1600"/>
              </a:lnSpc>
            </a:pPr>
            <a:r>
              <a:rPr lang="en-US" sz="1600" i="0" dirty="0"/>
              <a:t>Initial stakeholders</a:t>
            </a:r>
          </a:p>
          <a:p>
            <a:pPr>
              <a:lnSpc>
                <a:spcPts val="1600"/>
              </a:lnSpc>
            </a:pPr>
            <a:r>
              <a:rPr lang="en-US" sz="1600" i="0" dirty="0"/>
              <a:t>Ideas to consider or build upon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306E9BF9-7FF2-43DA-8606-86C7B4EE5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Tennessee Department of Transportation I-24 CM/GC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5C9064F-1703-4731-B258-2E6E995FE5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32D68A-4CCD-4BC6-BB85-07DC57BBB20F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D66A3DF-7867-423B-A4DC-5482CB3567FC}"/>
              </a:ext>
            </a:extLst>
          </p:cNvPr>
          <p:cNvCxnSpPr/>
          <p:nvPr/>
        </p:nvCxnSpPr>
        <p:spPr>
          <a:xfrm>
            <a:off x="4540514" y="2301056"/>
            <a:ext cx="0" cy="2743200"/>
          </a:xfrm>
          <a:prstGeom prst="straightConnector1">
            <a:avLst/>
          </a:prstGeom>
          <a:ln w="127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808365"/>
      </p:ext>
    </p:extLst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rge3">
  <a:themeElements>
    <a:clrScheme name="Custom 27">
      <a:dk1>
        <a:srgbClr val="1E242B"/>
      </a:dk1>
      <a:lt1>
        <a:srgbClr val="DBD9D6"/>
      </a:lt1>
      <a:dk2>
        <a:srgbClr val="333E48"/>
      </a:dk2>
      <a:lt2>
        <a:srgbClr val="65656A"/>
      </a:lt2>
      <a:accent1>
        <a:srgbClr val="FFC627"/>
      </a:accent1>
      <a:accent2>
        <a:srgbClr val="51748B"/>
      </a:accent2>
      <a:accent3>
        <a:srgbClr val="455465"/>
      </a:accent3>
      <a:accent4>
        <a:srgbClr val="AAA9AA"/>
      </a:accent4>
      <a:accent5>
        <a:srgbClr val="55565A"/>
      </a:accent5>
      <a:accent6>
        <a:srgbClr val="D7D1CB"/>
      </a:accent6>
      <a:hlink>
        <a:srgbClr val="51748B"/>
      </a:hlink>
      <a:folHlink>
        <a:srgbClr val="51748B"/>
      </a:folHlink>
    </a:clrScheme>
    <a:fontScheme name="Barge Design Solutions 2018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rge Presentation Template (4x3) LIGHT.potx" id="{2AE8942B-CDF6-4526-BAA1-C3B8AA03913D}" vid="{71F543C4-AFFD-4B88-8319-AA2D15BD90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B48AB383EF5D4F889834AE78AD2FF5" ma:contentTypeVersion="9" ma:contentTypeDescription="Create a new document." ma:contentTypeScope="" ma:versionID="1b007cab419df11c08d8d110d06ece3f">
  <xsd:schema xmlns:xsd="http://www.w3.org/2001/XMLSchema" xmlns:xs="http://www.w3.org/2001/XMLSchema" xmlns:p="http://schemas.microsoft.com/office/2006/metadata/properties" xmlns:ns2="a042a5a8-4ac3-46aa-a1af-5f68016c9935" xmlns:ns3="2d7d3ff9-cd2a-4e72-8006-888af3d44818" targetNamespace="http://schemas.microsoft.com/office/2006/metadata/properties" ma:root="true" ma:fieldsID="bebc087a7d36528b9b84e9d3d0206000" ns2:_="" ns3:_="">
    <xsd:import namespace="a042a5a8-4ac3-46aa-a1af-5f68016c9935"/>
    <xsd:import namespace="2d7d3ff9-cd2a-4e72-8006-888af3d44818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42a5a8-4ac3-46aa-a1af-5f68016c9935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7d3ff9-cd2a-4e72-8006-888af3d4481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a042a5a8-4ac3-46aa-a1af-5f68016c9935" xsi:nil="true"/>
  </documentManagement>
</p:properties>
</file>

<file path=customXml/itemProps1.xml><?xml version="1.0" encoding="utf-8"?>
<ds:datastoreItem xmlns:ds="http://schemas.openxmlformats.org/officeDocument/2006/customXml" ds:itemID="{D9883C83-F2B0-433D-83A1-1ED461C69E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88012C-5A21-41CB-B285-A3706902E1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42a5a8-4ac3-46aa-a1af-5f68016c9935"/>
    <ds:schemaRef ds:uri="2d7d3ff9-cd2a-4e72-8006-888af3d448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9413868-8E87-4288-82AD-7AD1A6CD1B96}">
  <ds:schemaRefs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elements/1.1/"/>
    <ds:schemaRef ds:uri="a042a5a8-4ac3-46aa-a1af-5f68016c9935"/>
    <ds:schemaRef ds:uri="http://schemas.microsoft.com/office/2006/metadata/properties"/>
    <ds:schemaRef ds:uri="http://purl.org/dc/dcmitype/"/>
    <ds:schemaRef ds:uri="http://schemas.openxmlformats.org/package/2006/metadata/core-properties"/>
    <ds:schemaRef ds:uri="2d7d3ff9-cd2a-4e72-8006-888af3d4481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2603</TotalTime>
  <Words>1203</Words>
  <Application>Microsoft Office PowerPoint</Application>
  <PresentationFormat>On-screen Show (4:3)</PresentationFormat>
  <Paragraphs>301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Georgia</vt:lpstr>
      <vt:lpstr>Wingdings</vt:lpstr>
      <vt:lpstr>Barge3</vt:lpstr>
      <vt:lpstr>I-24 CM/GC Project</vt:lpstr>
      <vt:lpstr>Pre-Proposal Agenda</vt:lpstr>
      <vt:lpstr>Purpose and Need</vt:lpstr>
      <vt:lpstr>General Information from the RFP</vt:lpstr>
      <vt:lpstr>General Information from the RFP</vt:lpstr>
      <vt:lpstr>General Information from the RFP</vt:lpstr>
      <vt:lpstr>Proposed Schedule</vt:lpstr>
      <vt:lpstr>The Design Team</vt:lpstr>
      <vt:lpstr>Transportation Investment Report</vt:lpstr>
      <vt:lpstr>Traffic and Regional Impacts</vt:lpstr>
      <vt:lpstr>Project Overview</vt:lpstr>
      <vt:lpstr>Environmental Boundary</vt:lpstr>
      <vt:lpstr>Potential Staging Area</vt:lpstr>
      <vt:lpstr>Utilities Survey</vt:lpstr>
      <vt:lpstr>Utilities Owners</vt:lpstr>
      <vt:lpstr>Alternate Routes</vt:lpstr>
      <vt:lpstr>Existing &amp; Proposed I-24  Typical Section</vt:lpstr>
      <vt:lpstr>Bridge 1: I-24 Over South Germantown Road</vt:lpstr>
      <vt:lpstr>Existing I-24 Bridge</vt:lpstr>
      <vt:lpstr>I-24 Existing Bridge Conditions</vt:lpstr>
      <vt:lpstr>I-24 Roadway Impacts</vt:lpstr>
      <vt:lpstr>Existing &amp; Proposed Belvoir       Typical Section</vt:lpstr>
      <vt:lpstr>Bridge 2: Belvoir Avenue Bridge over I-24</vt:lpstr>
      <vt:lpstr>Existing Belvoir Bridge</vt:lpstr>
      <vt:lpstr>Belvoir Existing Bridge Conditions</vt:lpstr>
      <vt:lpstr>Belvoir Roadway Impacts</vt:lpstr>
      <vt:lpstr>Next Steps…</vt:lpstr>
      <vt:lpstr>Agency Stakeholders</vt:lpstr>
      <vt:lpstr>TDOT Project Website</vt:lpstr>
      <vt:lpstr>PowerPoint Presentation</vt:lpstr>
      <vt:lpstr>Proposed Design Build Schedule</vt:lpstr>
      <vt:lpstr>Closing Comments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Gaines</dc:creator>
  <cp:lastModifiedBy>Lauren Gaines</cp:lastModifiedBy>
  <cp:revision>85</cp:revision>
  <cp:lastPrinted>2018-12-14T22:11:18Z</cp:lastPrinted>
  <dcterms:created xsi:type="dcterms:W3CDTF">2018-05-30T19:22:33Z</dcterms:created>
  <dcterms:modified xsi:type="dcterms:W3CDTF">2018-12-17T20:03:01Z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0x0101001CB48AB383EF5D4F889834AE78AD2FF5</vt:lpwstr>
  </property>
</Properties>
</file>