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81" r:id="rId9"/>
    <p:sldId id="270" r:id="rId10"/>
    <p:sldId id="282" r:id="rId11"/>
    <p:sldId id="283" r:id="rId12"/>
    <p:sldId id="284" r:id="rId13"/>
    <p:sldId id="285" r:id="rId14"/>
    <p:sldId id="290" r:id="rId15"/>
    <p:sldId id="291" r:id="rId16"/>
    <p:sldId id="292" r:id="rId17"/>
    <p:sldId id="289" r:id="rId18"/>
    <p:sldId id="288" r:id="rId19"/>
    <p:sldId id="293" r:id="rId20"/>
    <p:sldId id="287" r:id="rId21"/>
    <p:sldId id="319" r:id="rId22"/>
    <p:sldId id="294" r:id="rId23"/>
    <p:sldId id="320" r:id="rId24"/>
    <p:sldId id="316" r:id="rId25"/>
    <p:sldId id="317" r:id="rId26"/>
    <p:sldId id="318" r:id="rId27"/>
    <p:sldId id="286" r:id="rId28"/>
    <p:sldId id="295" r:id="rId29"/>
    <p:sldId id="298" r:id="rId30"/>
    <p:sldId id="304" r:id="rId31"/>
    <p:sldId id="299" r:id="rId32"/>
    <p:sldId id="300" r:id="rId33"/>
    <p:sldId id="305" r:id="rId34"/>
    <p:sldId id="306" r:id="rId35"/>
    <p:sldId id="307" r:id="rId36"/>
    <p:sldId id="308" r:id="rId37"/>
    <p:sldId id="321" r:id="rId38"/>
    <p:sldId id="301" r:id="rId39"/>
    <p:sldId id="309" r:id="rId40"/>
    <p:sldId id="302" r:id="rId41"/>
    <p:sldId id="303" r:id="rId42"/>
    <p:sldId id="310" r:id="rId43"/>
    <p:sldId id="311" r:id="rId44"/>
    <p:sldId id="312" r:id="rId45"/>
    <p:sldId id="313" r:id="rId46"/>
    <p:sldId id="297" r:id="rId47"/>
    <p:sldId id="314" r:id="rId48"/>
    <p:sldId id="296" r:id="rId49"/>
    <p:sldId id="315" r:id="rId50"/>
    <p:sldId id="322" r:id="rId51"/>
    <p:sldId id="280" r:id="rId52"/>
    <p:sldId id="271" r:id="rId53"/>
    <p:sldId id="272" r:id="rId54"/>
    <p:sldId id="273" r:id="rId55"/>
    <p:sldId id="274" r:id="rId56"/>
    <p:sldId id="265" r:id="rId57"/>
    <p:sldId id="269" r:id="rId58"/>
    <p:sldId id="266" r:id="rId59"/>
    <p:sldId id="267" r:id="rId60"/>
    <p:sldId id="268" r:id="rId61"/>
    <p:sldId id="276" r:id="rId62"/>
    <p:sldId id="277" r:id="rId63"/>
    <p:sldId id="278" r:id="rId64"/>
    <p:sldId id="279" r:id="rId65"/>
    <p:sldId id="275"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F00"/>
    <a:srgbClr val="4870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5" autoAdjust="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7899" y="1168400"/>
            <a:ext cx="6578602" cy="2844800"/>
          </a:xfrm>
          <a:prstGeom prst="rect">
            <a:avLst/>
          </a:prstGeom>
        </p:spPr>
      </p:pic>
    </p:spTree>
    <p:extLst>
      <p:ext uri="{BB962C8B-B14F-4D97-AF65-F5344CB8AC3E}">
        <p14:creationId xmlns:p14="http://schemas.microsoft.com/office/powerpoint/2010/main" val="3357423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3617188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448185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4"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764569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557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7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99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6628" y="422909"/>
            <a:ext cx="2766540" cy="1196342"/>
          </a:xfrm>
          <a:prstGeom prst="rect">
            <a:avLst/>
          </a:prstGeom>
        </p:spPr>
      </p:pic>
    </p:spTree>
    <p:extLst>
      <p:ext uri="{BB962C8B-B14F-4D97-AF65-F5344CB8AC3E}">
        <p14:creationId xmlns:p14="http://schemas.microsoft.com/office/powerpoint/2010/main" val="2255976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4" name="Rectangle 3"/>
          <p:cNvSpPr/>
          <p:nvPr userDrawn="1"/>
        </p:nvSpPr>
        <p:spPr>
          <a:xfrm>
            <a:off x="3200400" y="3874770"/>
            <a:ext cx="59436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276600" y="3962400"/>
            <a:ext cx="5715000" cy="205740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525" y="3321685"/>
            <a:ext cx="3346450" cy="3346450"/>
          </a:xfrm>
          <a:prstGeom prst="rect">
            <a:avLst/>
          </a:prstGeom>
          <a:noFill/>
          <a:ln>
            <a:noFill/>
          </a:ln>
        </p:spPr>
      </p:pic>
    </p:spTree>
    <p:extLst>
      <p:ext uri="{BB962C8B-B14F-4D97-AF65-F5344CB8AC3E}">
        <p14:creationId xmlns:p14="http://schemas.microsoft.com/office/powerpoint/2010/main" val="285489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1899978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3"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78388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7706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56339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335100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4"/>
          <p:cNvSpPr>
            <a:spLocks noGrp="1"/>
          </p:cNvSpPr>
          <p:nvPr>
            <p:ph type="ftr" sz="quarter" idx="11"/>
          </p:nvPr>
        </p:nvSpPr>
        <p:spPr>
          <a:xfrm>
            <a:off x="3124200" y="6375400"/>
            <a:ext cx="2895600" cy="365125"/>
          </a:xfr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p>
        </p:txBody>
      </p:sp>
      <p:sp>
        <p:nvSpPr>
          <p:cNvPr id="16" name="Slide Number Placeholder 5"/>
          <p:cNvSpPr>
            <a:spLocks noGrp="1"/>
          </p:cNvSpPr>
          <p:nvPr>
            <p:ph type="sldNum" sz="quarter" idx="12"/>
          </p:nvPr>
        </p:nvSpPr>
        <p:spPr>
          <a:xfrm>
            <a:off x="6858000" y="6375400"/>
            <a:ext cx="2133600" cy="365125"/>
          </a:xfrm>
          <a:prstGeom prst="rect">
            <a:avLst/>
          </a:prstGeom>
        </p:spPr>
        <p:txBody>
          <a:bodyPr anchor="b"/>
          <a:lstStyle>
            <a:lvl1pP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24775"/>
          <a:stretch/>
        </p:blipFill>
        <p:spPr>
          <a:xfrm>
            <a:off x="41910" y="6152266"/>
            <a:ext cx="1272540" cy="731520"/>
          </a:xfrm>
          <a:prstGeom prst="rect">
            <a:avLst/>
          </a:prstGeom>
        </p:spPr>
      </p:pic>
    </p:spTree>
    <p:extLst>
      <p:ext uri="{BB962C8B-B14F-4D97-AF65-F5344CB8AC3E}">
        <p14:creationId xmlns:p14="http://schemas.microsoft.com/office/powerpoint/2010/main" val="288326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b"/>
          <a:lstStyle>
            <a:lvl1pPr algn="ct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7" name="Slide Number Placeholder 5"/>
          <p:cNvSpPr>
            <a:spLocks noGrp="1"/>
          </p:cNvSpPr>
          <p:nvPr>
            <p:ph type="sldNum" sz="quarter" idx="4"/>
          </p:nvPr>
        </p:nvSpPr>
        <p:spPr>
          <a:xfrm>
            <a:off x="6858000" y="6410326"/>
            <a:ext cx="2133600" cy="365125"/>
          </a:xfrm>
          <a:prstGeom prst="rect">
            <a:avLst/>
          </a:prstGeom>
        </p:spPr>
        <p:txBody>
          <a:bodyPr anchor="b"/>
          <a:lstStyle>
            <a:lvl1pPr algn="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pPr/>
              <a:t>‹#›</a:t>
            </a:fld>
            <a:endParaRPr lang="en-US" dirty="0"/>
          </a:p>
        </p:txBody>
      </p:sp>
    </p:spTree>
    <p:extLst>
      <p:ext uri="{BB962C8B-B14F-4D97-AF65-F5344CB8AC3E}">
        <p14:creationId xmlns:p14="http://schemas.microsoft.com/office/powerpoint/2010/main" val="1143005989"/>
      </p:ext>
    </p:extLst>
  </p:cSld>
  <p:clrMap bg1="lt1" tx1="dk1" bg2="lt2" tx2="dk2" accent1="accent1" accent2="accent2" accent3="accent3" accent4="accent4" accent5="accent5" accent6="accent6" hlink="hlink" folHlink="folHlink"/>
  <p:sldLayoutIdLst>
    <p:sldLayoutId id="2147483660" r:id="rId1"/>
    <p:sldLayoutId id="2147483670" r:id="rId2"/>
    <p:sldLayoutId id="2147483649" r:id="rId3"/>
    <p:sldLayoutId id="2147483680" r:id="rId4"/>
    <p:sldLayoutId id="2147483671" r:id="rId5"/>
    <p:sldLayoutId id="2147483668" r:id="rId6"/>
    <p:sldLayoutId id="2147483665" r:id="rId7"/>
    <p:sldLayoutId id="2147483672" r:id="rId8"/>
    <p:sldLayoutId id="2147483673" r:id="rId9"/>
    <p:sldLayoutId id="2147483679" r:id="rId10"/>
    <p:sldLayoutId id="2147483674" r:id="rId11"/>
    <p:sldLayoutId id="2147483662" r:id="rId12"/>
    <p:sldLayoutId id="2147483663" r:id="rId13"/>
    <p:sldLayoutId id="2147483676" r:id="rId14"/>
    <p:sldLayoutId id="2147483677" r:id="rId15"/>
    <p:sldLayoutId id="2147483675" r:id="rId16"/>
    <p:sldLayoutId id="214748367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hyperlink" Target="mailto:Jamie.Fitzpatrick@tn.gov"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CNW055 Shelby County</a:t>
            </a:r>
            <a:br>
              <a:rPr lang="en-US" dirty="0"/>
            </a:br>
            <a:r>
              <a:rPr lang="en-US" dirty="0"/>
              <a:t>Mandatory Pre-bid Meeting</a:t>
            </a:r>
          </a:p>
        </p:txBody>
      </p:sp>
      <p:sp>
        <p:nvSpPr>
          <p:cNvPr id="3" name="Text Placeholder 2"/>
          <p:cNvSpPr>
            <a:spLocks noGrp="1"/>
          </p:cNvSpPr>
          <p:nvPr>
            <p:ph type="body" sz="quarter" idx="12"/>
          </p:nvPr>
        </p:nvSpPr>
        <p:spPr/>
        <p:txBody>
          <a:bodyPr/>
          <a:lstStyle/>
          <a:p>
            <a:r>
              <a:rPr lang="en-US" dirty="0"/>
              <a:t>March 8, 2022</a:t>
            </a:r>
          </a:p>
        </p:txBody>
      </p:sp>
      <p:sp>
        <p:nvSpPr>
          <p:cNvPr id="4" name="Text Placeholder 3"/>
          <p:cNvSpPr>
            <a:spLocks noGrp="1"/>
          </p:cNvSpPr>
          <p:nvPr>
            <p:ph type="body" sz="quarter" idx="11"/>
          </p:nvPr>
        </p:nvSpPr>
        <p:spPr/>
        <p:txBody>
          <a:bodyPr/>
          <a:lstStyle/>
          <a:p>
            <a:r>
              <a:rPr lang="en-US" dirty="0"/>
              <a:t>Jamie Fitzpatrick</a:t>
            </a:r>
          </a:p>
        </p:txBody>
      </p:sp>
    </p:spTree>
    <p:extLst>
      <p:ext uri="{BB962C8B-B14F-4D97-AF65-F5344CB8AC3E}">
        <p14:creationId xmlns:p14="http://schemas.microsoft.com/office/powerpoint/2010/main" val="479260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Mainline Temp. Pavement Section – Alternate AA2</a:t>
            </a:r>
          </a:p>
        </p:txBody>
      </p:sp>
      <p:pic>
        <p:nvPicPr>
          <p:cNvPr id="7" name="Content Placeholder 6">
            <a:extLst>
              <a:ext uri="{FF2B5EF4-FFF2-40B4-BE49-F238E27FC236}">
                <a16:creationId xmlns:a16="http://schemas.microsoft.com/office/drawing/2014/main" id="{69C547E6-2986-4C75-A850-12B7BB0A1E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93074" y="1193800"/>
            <a:ext cx="7834052" cy="4957762"/>
          </a:xfrm>
        </p:spPr>
      </p:pic>
    </p:spTree>
    <p:extLst>
      <p:ext uri="{BB962C8B-B14F-4D97-AF65-F5344CB8AC3E}">
        <p14:creationId xmlns:p14="http://schemas.microsoft.com/office/powerpoint/2010/main" val="334442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Traffic Control/ Maintenance Of Traffic</a:t>
            </a:r>
          </a:p>
        </p:txBody>
      </p:sp>
      <p:sp>
        <p:nvSpPr>
          <p:cNvPr id="5" name="Content Placeholder 4"/>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679F1780-3910-4FCB-B85E-953B53D25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238" y="-2166938"/>
            <a:ext cx="19202401" cy="144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24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 existing interchange</a:t>
            </a:r>
          </a:p>
        </p:txBody>
      </p:sp>
      <p:pic>
        <p:nvPicPr>
          <p:cNvPr id="9" name="Content Placeholder 8" descr="Diagram, engineering drawing&#10;&#10;Description automatically generated">
            <a:extLst>
              <a:ext uri="{FF2B5EF4-FFF2-40B4-BE49-F238E27FC236}">
                <a16:creationId xmlns:a16="http://schemas.microsoft.com/office/drawing/2014/main" id="{43756DB8-6DDB-4EE8-B387-F29D1FA97F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386" y="1019868"/>
            <a:ext cx="5155227" cy="4957763"/>
          </a:xfrm>
        </p:spPr>
      </p:pic>
    </p:spTree>
    <p:extLst>
      <p:ext uri="{BB962C8B-B14F-4D97-AF65-F5344CB8AC3E}">
        <p14:creationId xmlns:p14="http://schemas.microsoft.com/office/powerpoint/2010/main" val="1769952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1A</a:t>
            </a:r>
          </a:p>
        </p:txBody>
      </p:sp>
      <p:pic>
        <p:nvPicPr>
          <p:cNvPr id="3" name="Content Placeholder 2" descr="Text, letter&#10;&#10;Description automatically generated">
            <a:extLst>
              <a:ext uri="{FF2B5EF4-FFF2-40B4-BE49-F238E27FC236}">
                <a16:creationId xmlns:a16="http://schemas.microsoft.com/office/drawing/2014/main" id="{5428CC05-DA3D-4D68-9261-6214423D7C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1407" y="1066800"/>
            <a:ext cx="5721186" cy="4957763"/>
          </a:xfrm>
        </p:spPr>
      </p:pic>
      <p:sp>
        <p:nvSpPr>
          <p:cNvPr id="2" name="Rectangle 1">
            <a:extLst>
              <a:ext uri="{FF2B5EF4-FFF2-40B4-BE49-F238E27FC236}">
                <a16:creationId xmlns:a16="http://schemas.microsoft.com/office/drawing/2014/main" id="{C6FECE43-352D-487C-90C6-05055F0AC713}"/>
              </a:ext>
            </a:extLst>
          </p:cNvPr>
          <p:cNvSpPr/>
          <p:nvPr/>
        </p:nvSpPr>
        <p:spPr>
          <a:xfrm>
            <a:off x="7010400" y="2057400"/>
            <a:ext cx="422193"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77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1A</a:t>
            </a:r>
          </a:p>
        </p:txBody>
      </p:sp>
      <p:pic>
        <p:nvPicPr>
          <p:cNvPr id="11" name="Content Placeholder 10" descr="Diagram&#10;&#10;Description automatically generated">
            <a:extLst>
              <a:ext uri="{FF2B5EF4-FFF2-40B4-BE49-F238E27FC236}">
                <a16:creationId xmlns:a16="http://schemas.microsoft.com/office/drawing/2014/main" id="{F4937683-0E80-448B-94FA-BCC2B2519B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7086" y="1193800"/>
            <a:ext cx="4526027" cy="4957763"/>
          </a:xfrm>
        </p:spPr>
      </p:pic>
    </p:spTree>
    <p:extLst>
      <p:ext uri="{BB962C8B-B14F-4D97-AF65-F5344CB8AC3E}">
        <p14:creationId xmlns:p14="http://schemas.microsoft.com/office/powerpoint/2010/main" val="352286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1B</a:t>
            </a:r>
          </a:p>
        </p:txBody>
      </p:sp>
      <p:pic>
        <p:nvPicPr>
          <p:cNvPr id="3" name="Content Placeholder 2" descr="Graphical user interface, text, application&#10;&#10;Description automatically generated with medium confidence">
            <a:extLst>
              <a:ext uri="{FF2B5EF4-FFF2-40B4-BE49-F238E27FC236}">
                <a16:creationId xmlns:a16="http://schemas.microsoft.com/office/drawing/2014/main" id="{F8D16F1D-7A66-4363-A6FF-8C0FD16D10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725" y="2663031"/>
            <a:ext cx="5238750" cy="2019300"/>
          </a:xfrm>
        </p:spPr>
      </p:pic>
    </p:spTree>
    <p:extLst>
      <p:ext uri="{BB962C8B-B14F-4D97-AF65-F5344CB8AC3E}">
        <p14:creationId xmlns:p14="http://schemas.microsoft.com/office/powerpoint/2010/main" val="1994993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1B</a:t>
            </a:r>
          </a:p>
        </p:txBody>
      </p:sp>
      <p:pic>
        <p:nvPicPr>
          <p:cNvPr id="3" name="Content Placeholder 2" descr="Diagram&#10;&#10;Description automatically generated">
            <a:extLst>
              <a:ext uri="{FF2B5EF4-FFF2-40B4-BE49-F238E27FC236}">
                <a16:creationId xmlns:a16="http://schemas.microsoft.com/office/drawing/2014/main" id="{87608F04-43EA-446B-BF78-50575DCDA8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2991" y="1193800"/>
            <a:ext cx="4394218" cy="4957763"/>
          </a:xfrm>
        </p:spPr>
      </p:pic>
    </p:spTree>
    <p:extLst>
      <p:ext uri="{BB962C8B-B14F-4D97-AF65-F5344CB8AC3E}">
        <p14:creationId xmlns:p14="http://schemas.microsoft.com/office/powerpoint/2010/main" val="3362749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Alternate Route </a:t>
            </a:r>
          </a:p>
        </p:txBody>
      </p:sp>
      <p:pic>
        <p:nvPicPr>
          <p:cNvPr id="3" name="Content Placeholder 2" descr="Diagram, engineering drawing&#10;&#10;Description automatically generated">
            <a:extLst>
              <a:ext uri="{FF2B5EF4-FFF2-40B4-BE49-F238E27FC236}">
                <a16:creationId xmlns:a16="http://schemas.microsoft.com/office/drawing/2014/main" id="{C83B64BD-A8AF-4EED-97CA-0473F528CE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9667" y="1193800"/>
            <a:ext cx="6600866" cy="4957763"/>
          </a:xfrm>
        </p:spPr>
      </p:pic>
    </p:spTree>
    <p:extLst>
      <p:ext uri="{BB962C8B-B14F-4D97-AF65-F5344CB8AC3E}">
        <p14:creationId xmlns:p14="http://schemas.microsoft.com/office/powerpoint/2010/main" val="1091216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Alternate Route</a:t>
            </a:r>
          </a:p>
        </p:txBody>
      </p:sp>
      <p:pic>
        <p:nvPicPr>
          <p:cNvPr id="3" name="Content Placeholder 2" descr="Diagram&#10;&#10;Description automatically generated">
            <a:extLst>
              <a:ext uri="{FF2B5EF4-FFF2-40B4-BE49-F238E27FC236}">
                <a16:creationId xmlns:a16="http://schemas.microsoft.com/office/drawing/2014/main" id="{AC45FD4B-E62B-4486-B11F-D06BD034BD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835" y="1193800"/>
            <a:ext cx="7506530" cy="4957763"/>
          </a:xfrm>
        </p:spPr>
      </p:pic>
    </p:spTree>
    <p:extLst>
      <p:ext uri="{BB962C8B-B14F-4D97-AF65-F5344CB8AC3E}">
        <p14:creationId xmlns:p14="http://schemas.microsoft.com/office/powerpoint/2010/main" val="3994621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Alternate Route</a:t>
            </a:r>
          </a:p>
        </p:txBody>
      </p:sp>
      <p:pic>
        <p:nvPicPr>
          <p:cNvPr id="3" name="Content Placeholder 2" descr="Diagram, engineering drawing&#10;&#10;Description automatically generated">
            <a:extLst>
              <a:ext uri="{FF2B5EF4-FFF2-40B4-BE49-F238E27FC236}">
                <a16:creationId xmlns:a16="http://schemas.microsoft.com/office/drawing/2014/main" id="{AB1D6A27-3202-499E-A77B-B2A55E90A4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0048" y="1193800"/>
            <a:ext cx="7540103" cy="4957763"/>
          </a:xfrm>
        </p:spPr>
      </p:pic>
    </p:spTree>
    <p:extLst>
      <p:ext uri="{BB962C8B-B14F-4D97-AF65-F5344CB8AC3E}">
        <p14:creationId xmlns:p14="http://schemas.microsoft.com/office/powerpoint/2010/main" val="429496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09800"/>
            <a:ext cx="8382000" cy="3809999"/>
          </a:xfrm>
        </p:spPr>
        <p:txBody>
          <a:bodyPr/>
          <a:lstStyle/>
          <a:p>
            <a:r>
              <a:rPr lang="en-US" dirty="0"/>
              <a:t>Presentation Order:</a:t>
            </a:r>
            <a:br>
              <a:rPr lang="en-US" dirty="0"/>
            </a:br>
            <a:br>
              <a:rPr lang="en-US" dirty="0"/>
            </a:br>
            <a:r>
              <a:rPr lang="en-US" dirty="0"/>
              <a:t>Proposed Construction</a:t>
            </a:r>
            <a:br>
              <a:rPr lang="en-US" dirty="0"/>
            </a:br>
            <a:r>
              <a:rPr lang="en-US" dirty="0"/>
              <a:t>Mainline Pavement Section</a:t>
            </a:r>
            <a:br>
              <a:rPr lang="en-US" dirty="0"/>
            </a:br>
            <a:r>
              <a:rPr lang="en-US" dirty="0"/>
              <a:t>Construction Sequence</a:t>
            </a:r>
            <a:br>
              <a:rPr lang="en-US" dirty="0"/>
            </a:br>
            <a:endParaRPr lang="en-US" dirty="0"/>
          </a:p>
        </p:txBody>
      </p:sp>
    </p:spTree>
    <p:extLst>
      <p:ext uri="{BB962C8B-B14F-4D97-AF65-F5344CB8AC3E}">
        <p14:creationId xmlns:p14="http://schemas.microsoft.com/office/powerpoint/2010/main" val="453275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3" name="Content Placeholder 2">
            <a:extLst>
              <a:ext uri="{FF2B5EF4-FFF2-40B4-BE49-F238E27FC236}">
                <a16:creationId xmlns:a16="http://schemas.microsoft.com/office/drawing/2014/main" id="{2961F671-C7B7-410D-8860-3BD6644F5B85}"/>
              </a:ext>
            </a:extLst>
          </p:cNvPr>
          <p:cNvPicPr>
            <a:picLocks noGrp="1" noChangeAspect="1"/>
          </p:cNvPicPr>
          <p:nvPr>
            <p:ph idx="1"/>
          </p:nvPr>
        </p:nvPicPr>
        <p:blipFill>
          <a:blip r:embed="rId2"/>
          <a:stretch>
            <a:fillRect/>
          </a:stretch>
        </p:blipFill>
        <p:spPr>
          <a:xfrm>
            <a:off x="2400055" y="1193800"/>
            <a:ext cx="4420090" cy="4957763"/>
          </a:xfrm>
        </p:spPr>
      </p:pic>
      <p:sp>
        <p:nvSpPr>
          <p:cNvPr id="6" name="TextBox 5">
            <a:extLst>
              <a:ext uri="{FF2B5EF4-FFF2-40B4-BE49-F238E27FC236}">
                <a16:creationId xmlns:a16="http://schemas.microsoft.com/office/drawing/2014/main" id="{45A1A8F2-EAFD-452A-AF3B-2F1D308A1A76}"/>
              </a:ext>
            </a:extLst>
          </p:cNvPr>
          <p:cNvSpPr txBox="1"/>
          <p:nvPr/>
        </p:nvSpPr>
        <p:spPr>
          <a:xfrm>
            <a:off x="1066800" y="1676400"/>
            <a:ext cx="1828800" cy="1631216"/>
          </a:xfrm>
          <a:prstGeom prst="rect">
            <a:avLst/>
          </a:prstGeom>
          <a:noFill/>
        </p:spPr>
        <p:txBody>
          <a:bodyPr wrap="square" rtlCol="0">
            <a:spAutoFit/>
          </a:bodyPr>
          <a:lstStyle/>
          <a:p>
            <a:r>
              <a:rPr lang="en-US" sz="2400" dirty="0"/>
              <a:t>Riverside Drive to</a:t>
            </a:r>
          </a:p>
          <a:p>
            <a:r>
              <a:rPr lang="en-US" sz="2400" dirty="0"/>
              <a:t>South Parkway</a:t>
            </a:r>
          </a:p>
        </p:txBody>
      </p:sp>
    </p:spTree>
    <p:extLst>
      <p:ext uri="{BB962C8B-B14F-4D97-AF65-F5344CB8AC3E}">
        <p14:creationId xmlns:p14="http://schemas.microsoft.com/office/powerpoint/2010/main" val="717978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8" name="Content Placeholder 7">
            <a:extLst>
              <a:ext uri="{FF2B5EF4-FFF2-40B4-BE49-F238E27FC236}">
                <a16:creationId xmlns:a16="http://schemas.microsoft.com/office/drawing/2014/main" id="{90DB805B-579B-4411-906E-48A583DF3C1C}"/>
              </a:ext>
            </a:extLst>
          </p:cNvPr>
          <p:cNvPicPr>
            <a:picLocks noGrp="1" noChangeAspect="1"/>
          </p:cNvPicPr>
          <p:nvPr>
            <p:ph idx="1"/>
          </p:nvPr>
        </p:nvPicPr>
        <p:blipFill>
          <a:blip r:embed="rId2"/>
          <a:stretch>
            <a:fillRect/>
          </a:stretch>
        </p:blipFill>
        <p:spPr>
          <a:xfrm>
            <a:off x="464174" y="1143000"/>
            <a:ext cx="8651251" cy="4957763"/>
          </a:xfrm>
        </p:spPr>
      </p:pic>
    </p:spTree>
    <p:extLst>
      <p:ext uri="{BB962C8B-B14F-4D97-AF65-F5344CB8AC3E}">
        <p14:creationId xmlns:p14="http://schemas.microsoft.com/office/powerpoint/2010/main" val="487274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9" name="Content Placeholder 8">
            <a:extLst>
              <a:ext uri="{FF2B5EF4-FFF2-40B4-BE49-F238E27FC236}">
                <a16:creationId xmlns:a16="http://schemas.microsoft.com/office/drawing/2014/main" id="{FF987E58-DD43-423A-AF72-F296714A7D5B}"/>
              </a:ext>
            </a:extLst>
          </p:cNvPr>
          <p:cNvPicPr>
            <a:picLocks noGrp="1" noChangeAspect="1"/>
          </p:cNvPicPr>
          <p:nvPr>
            <p:ph idx="1"/>
          </p:nvPr>
        </p:nvPicPr>
        <p:blipFill>
          <a:blip r:embed="rId2"/>
          <a:stretch>
            <a:fillRect/>
          </a:stretch>
        </p:blipFill>
        <p:spPr>
          <a:xfrm>
            <a:off x="1638406" y="1193800"/>
            <a:ext cx="5943387" cy="4957763"/>
          </a:xfrm>
        </p:spPr>
      </p:pic>
      <p:sp>
        <p:nvSpPr>
          <p:cNvPr id="10" name="TextBox 9">
            <a:extLst>
              <a:ext uri="{FF2B5EF4-FFF2-40B4-BE49-F238E27FC236}">
                <a16:creationId xmlns:a16="http://schemas.microsoft.com/office/drawing/2014/main" id="{930971D4-096F-4B7A-8081-BB36527329F0}"/>
              </a:ext>
            </a:extLst>
          </p:cNvPr>
          <p:cNvSpPr txBox="1"/>
          <p:nvPr/>
        </p:nvSpPr>
        <p:spPr>
          <a:xfrm>
            <a:off x="6477000" y="3390903"/>
            <a:ext cx="2209800" cy="1200329"/>
          </a:xfrm>
          <a:prstGeom prst="rect">
            <a:avLst/>
          </a:prstGeom>
          <a:noFill/>
        </p:spPr>
        <p:txBody>
          <a:bodyPr wrap="square" rtlCol="0">
            <a:spAutoFit/>
          </a:bodyPr>
          <a:lstStyle/>
          <a:p>
            <a:r>
              <a:rPr lang="en-US" sz="2400" dirty="0"/>
              <a:t>S. Third Street to South Parkway</a:t>
            </a:r>
          </a:p>
        </p:txBody>
      </p:sp>
    </p:spTree>
    <p:extLst>
      <p:ext uri="{BB962C8B-B14F-4D97-AF65-F5344CB8AC3E}">
        <p14:creationId xmlns:p14="http://schemas.microsoft.com/office/powerpoint/2010/main" val="4125874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3" name="Content Placeholder 2">
            <a:extLst>
              <a:ext uri="{FF2B5EF4-FFF2-40B4-BE49-F238E27FC236}">
                <a16:creationId xmlns:a16="http://schemas.microsoft.com/office/drawing/2014/main" id="{44E76859-5B48-4C9F-8AA6-848CA34807CF}"/>
              </a:ext>
            </a:extLst>
          </p:cNvPr>
          <p:cNvPicPr>
            <a:picLocks noGrp="1" noChangeAspect="1"/>
          </p:cNvPicPr>
          <p:nvPr>
            <p:ph idx="1"/>
          </p:nvPr>
        </p:nvPicPr>
        <p:blipFill>
          <a:blip r:embed="rId2"/>
          <a:stretch>
            <a:fillRect/>
          </a:stretch>
        </p:blipFill>
        <p:spPr>
          <a:xfrm>
            <a:off x="2057400" y="1022353"/>
            <a:ext cx="6116118" cy="4957763"/>
          </a:xfrm>
        </p:spPr>
      </p:pic>
      <p:sp>
        <p:nvSpPr>
          <p:cNvPr id="6" name="TextBox 5">
            <a:extLst>
              <a:ext uri="{FF2B5EF4-FFF2-40B4-BE49-F238E27FC236}">
                <a16:creationId xmlns:a16="http://schemas.microsoft.com/office/drawing/2014/main" id="{AA45FFED-65AC-41B7-8332-D7D6A468EE59}"/>
              </a:ext>
            </a:extLst>
          </p:cNvPr>
          <p:cNvSpPr txBox="1"/>
          <p:nvPr/>
        </p:nvSpPr>
        <p:spPr>
          <a:xfrm>
            <a:off x="457200" y="1981200"/>
            <a:ext cx="1600200" cy="1569660"/>
          </a:xfrm>
          <a:prstGeom prst="rect">
            <a:avLst/>
          </a:prstGeom>
          <a:noFill/>
        </p:spPr>
        <p:txBody>
          <a:bodyPr wrap="square" rtlCol="0">
            <a:spAutoFit/>
          </a:bodyPr>
          <a:lstStyle/>
          <a:p>
            <a:r>
              <a:rPr lang="en-US" sz="2400" dirty="0"/>
              <a:t>McLemore Ave. to </a:t>
            </a:r>
          </a:p>
          <a:p>
            <a:r>
              <a:rPr lang="en-US" sz="2400" dirty="0"/>
              <a:t>S. Third Street</a:t>
            </a:r>
          </a:p>
        </p:txBody>
      </p:sp>
    </p:spTree>
    <p:extLst>
      <p:ext uri="{BB962C8B-B14F-4D97-AF65-F5344CB8AC3E}">
        <p14:creationId xmlns:p14="http://schemas.microsoft.com/office/powerpoint/2010/main" val="353841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3" name="Content Placeholder 2">
            <a:extLst>
              <a:ext uri="{FF2B5EF4-FFF2-40B4-BE49-F238E27FC236}">
                <a16:creationId xmlns:a16="http://schemas.microsoft.com/office/drawing/2014/main" id="{A9C248ED-34EF-4479-BB39-4C8CF52AF62A}"/>
              </a:ext>
            </a:extLst>
          </p:cNvPr>
          <p:cNvPicPr>
            <a:picLocks noGrp="1" noChangeAspect="1"/>
          </p:cNvPicPr>
          <p:nvPr>
            <p:ph idx="1"/>
          </p:nvPr>
        </p:nvPicPr>
        <p:blipFill>
          <a:blip r:embed="rId2"/>
          <a:stretch>
            <a:fillRect/>
          </a:stretch>
        </p:blipFill>
        <p:spPr>
          <a:xfrm>
            <a:off x="2732852" y="1193800"/>
            <a:ext cx="3754496" cy="4957763"/>
          </a:xfrm>
        </p:spPr>
      </p:pic>
      <p:sp>
        <p:nvSpPr>
          <p:cNvPr id="6" name="TextBox 5">
            <a:extLst>
              <a:ext uri="{FF2B5EF4-FFF2-40B4-BE49-F238E27FC236}">
                <a16:creationId xmlns:a16="http://schemas.microsoft.com/office/drawing/2014/main" id="{7610E78F-813D-4429-8DE4-F67B201843F6}"/>
              </a:ext>
            </a:extLst>
          </p:cNvPr>
          <p:cNvSpPr txBox="1"/>
          <p:nvPr/>
        </p:nvSpPr>
        <p:spPr>
          <a:xfrm>
            <a:off x="685800" y="1905000"/>
            <a:ext cx="2047052" cy="1200329"/>
          </a:xfrm>
          <a:prstGeom prst="rect">
            <a:avLst/>
          </a:prstGeom>
          <a:noFill/>
        </p:spPr>
        <p:txBody>
          <a:bodyPr wrap="square" rtlCol="0">
            <a:spAutoFit/>
          </a:bodyPr>
          <a:lstStyle/>
          <a:p>
            <a:r>
              <a:rPr lang="en-US" sz="2400" dirty="0"/>
              <a:t>Riverside Boulevard to South Parkway</a:t>
            </a:r>
          </a:p>
        </p:txBody>
      </p:sp>
    </p:spTree>
    <p:extLst>
      <p:ext uri="{BB962C8B-B14F-4D97-AF65-F5344CB8AC3E}">
        <p14:creationId xmlns:p14="http://schemas.microsoft.com/office/powerpoint/2010/main" val="416178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3" name="Content Placeholder 2">
            <a:extLst>
              <a:ext uri="{FF2B5EF4-FFF2-40B4-BE49-F238E27FC236}">
                <a16:creationId xmlns:a16="http://schemas.microsoft.com/office/drawing/2014/main" id="{9CA374BA-558F-49E3-B843-DC17FBAF459F}"/>
              </a:ext>
            </a:extLst>
          </p:cNvPr>
          <p:cNvPicPr>
            <a:picLocks noGrp="1" noChangeAspect="1"/>
          </p:cNvPicPr>
          <p:nvPr>
            <p:ph idx="1"/>
          </p:nvPr>
        </p:nvPicPr>
        <p:blipFill>
          <a:blip r:embed="rId2"/>
          <a:stretch>
            <a:fillRect/>
          </a:stretch>
        </p:blipFill>
        <p:spPr>
          <a:xfrm>
            <a:off x="3200400" y="1041403"/>
            <a:ext cx="3680534" cy="4957763"/>
          </a:xfrm>
        </p:spPr>
      </p:pic>
      <p:sp>
        <p:nvSpPr>
          <p:cNvPr id="6" name="TextBox 5">
            <a:extLst>
              <a:ext uri="{FF2B5EF4-FFF2-40B4-BE49-F238E27FC236}">
                <a16:creationId xmlns:a16="http://schemas.microsoft.com/office/drawing/2014/main" id="{FC067BDD-1FE3-420E-A969-7CF9CAD21184}"/>
              </a:ext>
            </a:extLst>
          </p:cNvPr>
          <p:cNvSpPr txBox="1"/>
          <p:nvPr/>
        </p:nvSpPr>
        <p:spPr>
          <a:xfrm>
            <a:off x="685800" y="1295400"/>
            <a:ext cx="2667000" cy="3416320"/>
          </a:xfrm>
          <a:prstGeom prst="rect">
            <a:avLst/>
          </a:prstGeom>
          <a:noFill/>
        </p:spPr>
        <p:txBody>
          <a:bodyPr wrap="square" rtlCol="0">
            <a:spAutoFit/>
          </a:bodyPr>
          <a:lstStyle/>
          <a:p>
            <a:r>
              <a:rPr lang="en-US" sz="2400" dirty="0"/>
              <a:t>Presidents Island Detour:</a:t>
            </a:r>
          </a:p>
          <a:p>
            <a:endParaRPr lang="en-US" sz="2400" dirty="0"/>
          </a:p>
          <a:p>
            <a:r>
              <a:rPr lang="en-US" sz="2400" dirty="0"/>
              <a:t>Riverside Boulevard to </a:t>
            </a:r>
          </a:p>
          <a:p>
            <a:r>
              <a:rPr lang="en-US" sz="2400" dirty="0"/>
              <a:t>Trigg Avenue </a:t>
            </a:r>
          </a:p>
          <a:p>
            <a:r>
              <a:rPr lang="en-US" sz="2400" dirty="0"/>
              <a:t>to </a:t>
            </a:r>
          </a:p>
          <a:p>
            <a:r>
              <a:rPr lang="en-US" sz="2400" dirty="0"/>
              <a:t>Jack Carley Causeway</a:t>
            </a:r>
          </a:p>
        </p:txBody>
      </p:sp>
    </p:spTree>
    <p:extLst>
      <p:ext uri="{BB962C8B-B14F-4D97-AF65-F5344CB8AC3E}">
        <p14:creationId xmlns:p14="http://schemas.microsoft.com/office/powerpoint/2010/main" val="1319896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Local Street Detours</a:t>
            </a:r>
          </a:p>
        </p:txBody>
      </p:sp>
      <p:pic>
        <p:nvPicPr>
          <p:cNvPr id="3" name="Content Placeholder 2">
            <a:extLst>
              <a:ext uri="{FF2B5EF4-FFF2-40B4-BE49-F238E27FC236}">
                <a16:creationId xmlns:a16="http://schemas.microsoft.com/office/drawing/2014/main" id="{48837DCA-33CD-4774-8946-B4EE8748908E}"/>
              </a:ext>
            </a:extLst>
          </p:cNvPr>
          <p:cNvPicPr>
            <a:picLocks noGrp="1" noChangeAspect="1"/>
          </p:cNvPicPr>
          <p:nvPr>
            <p:ph idx="1"/>
          </p:nvPr>
        </p:nvPicPr>
        <p:blipFill>
          <a:blip r:embed="rId2"/>
          <a:stretch>
            <a:fillRect/>
          </a:stretch>
        </p:blipFill>
        <p:spPr>
          <a:xfrm>
            <a:off x="2057400" y="1219200"/>
            <a:ext cx="6735115" cy="3791479"/>
          </a:xfrm>
        </p:spPr>
      </p:pic>
      <p:sp>
        <p:nvSpPr>
          <p:cNvPr id="6" name="TextBox 5">
            <a:extLst>
              <a:ext uri="{FF2B5EF4-FFF2-40B4-BE49-F238E27FC236}">
                <a16:creationId xmlns:a16="http://schemas.microsoft.com/office/drawing/2014/main" id="{B21241F8-6F85-4CD5-A5C0-61B60955045E}"/>
              </a:ext>
            </a:extLst>
          </p:cNvPr>
          <p:cNvSpPr txBox="1"/>
          <p:nvPr/>
        </p:nvSpPr>
        <p:spPr>
          <a:xfrm>
            <a:off x="685800" y="1739897"/>
            <a:ext cx="1447800" cy="1938992"/>
          </a:xfrm>
          <a:prstGeom prst="rect">
            <a:avLst/>
          </a:prstGeom>
          <a:noFill/>
        </p:spPr>
        <p:txBody>
          <a:bodyPr wrap="square" rtlCol="0">
            <a:spAutoFit/>
          </a:bodyPr>
          <a:lstStyle/>
          <a:p>
            <a:r>
              <a:rPr lang="en-US" sz="2400" dirty="0"/>
              <a:t>Crump Blvd.</a:t>
            </a:r>
          </a:p>
          <a:p>
            <a:r>
              <a:rPr lang="en-US" sz="2400" dirty="0"/>
              <a:t>to</a:t>
            </a:r>
          </a:p>
          <a:p>
            <a:r>
              <a:rPr lang="en-US" sz="2400" dirty="0"/>
              <a:t>Metal Museum</a:t>
            </a:r>
          </a:p>
        </p:txBody>
      </p:sp>
    </p:spTree>
    <p:extLst>
      <p:ext uri="{BB962C8B-B14F-4D97-AF65-F5344CB8AC3E}">
        <p14:creationId xmlns:p14="http://schemas.microsoft.com/office/powerpoint/2010/main" val="2187206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2</a:t>
            </a:r>
          </a:p>
        </p:txBody>
      </p:sp>
      <p:pic>
        <p:nvPicPr>
          <p:cNvPr id="3" name="Content Placeholder 2" descr="A close-up of a document&#10;&#10;Description automatically generated with medium confidence">
            <a:extLst>
              <a:ext uri="{FF2B5EF4-FFF2-40B4-BE49-F238E27FC236}">
                <a16:creationId xmlns:a16="http://schemas.microsoft.com/office/drawing/2014/main" id="{984DD88B-C656-43ED-9685-35F7C5A82A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7274" y="1003303"/>
            <a:ext cx="4389452" cy="4957763"/>
          </a:xfrm>
        </p:spPr>
      </p:pic>
    </p:spTree>
    <p:extLst>
      <p:ext uri="{BB962C8B-B14F-4D97-AF65-F5344CB8AC3E}">
        <p14:creationId xmlns:p14="http://schemas.microsoft.com/office/powerpoint/2010/main" val="191082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2</a:t>
            </a:r>
          </a:p>
        </p:txBody>
      </p:sp>
      <p:pic>
        <p:nvPicPr>
          <p:cNvPr id="3" name="Content Placeholder 2" descr="Diagram&#10;&#10;Description automatically generated">
            <a:extLst>
              <a:ext uri="{FF2B5EF4-FFF2-40B4-BE49-F238E27FC236}">
                <a16:creationId xmlns:a16="http://schemas.microsoft.com/office/drawing/2014/main" id="{8EE6DA4C-455B-41A6-BDFF-AA449C6615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7684" y="1193800"/>
            <a:ext cx="4364831" cy="4957763"/>
          </a:xfrm>
        </p:spPr>
      </p:pic>
    </p:spTree>
    <p:extLst>
      <p:ext uri="{BB962C8B-B14F-4D97-AF65-F5344CB8AC3E}">
        <p14:creationId xmlns:p14="http://schemas.microsoft.com/office/powerpoint/2010/main" val="2966786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2</a:t>
            </a:r>
          </a:p>
        </p:txBody>
      </p:sp>
      <p:pic>
        <p:nvPicPr>
          <p:cNvPr id="7" name="Content Placeholder 6" descr="Diagram&#10;&#10;Description automatically generated">
            <a:extLst>
              <a:ext uri="{FF2B5EF4-FFF2-40B4-BE49-F238E27FC236}">
                <a16:creationId xmlns:a16="http://schemas.microsoft.com/office/drawing/2014/main" id="{1F8654C5-E194-4496-8964-0A0134AE3F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3348" y="1193800"/>
            <a:ext cx="4093504" cy="4957763"/>
          </a:xfrm>
        </p:spPr>
      </p:pic>
    </p:spTree>
    <p:extLst>
      <p:ext uri="{BB962C8B-B14F-4D97-AF65-F5344CB8AC3E}">
        <p14:creationId xmlns:p14="http://schemas.microsoft.com/office/powerpoint/2010/main" val="201115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Proposed Construction</a:t>
            </a:r>
          </a:p>
        </p:txBody>
      </p:sp>
      <p:pic>
        <p:nvPicPr>
          <p:cNvPr id="3" name="Content Placeholder 2">
            <a:extLst>
              <a:ext uri="{FF2B5EF4-FFF2-40B4-BE49-F238E27FC236}">
                <a16:creationId xmlns:a16="http://schemas.microsoft.com/office/drawing/2014/main" id="{70DCD0CD-7A03-4780-8A4C-013D1DF1D0A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366663" y="1295400"/>
            <a:ext cx="4486873" cy="4486873"/>
          </a:xfrm>
        </p:spPr>
      </p:pic>
    </p:spTree>
    <p:extLst>
      <p:ext uri="{BB962C8B-B14F-4D97-AF65-F5344CB8AC3E}">
        <p14:creationId xmlns:p14="http://schemas.microsoft.com/office/powerpoint/2010/main" val="11919469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2  Crossover B</a:t>
            </a:r>
          </a:p>
        </p:txBody>
      </p:sp>
      <p:pic>
        <p:nvPicPr>
          <p:cNvPr id="6" name="Content Placeholder 5">
            <a:extLst>
              <a:ext uri="{FF2B5EF4-FFF2-40B4-BE49-F238E27FC236}">
                <a16:creationId xmlns:a16="http://schemas.microsoft.com/office/drawing/2014/main" id="{F78B823A-9132-40C9-B4DC-B8AC35DE12BF}"/>
              </a:ext>
            </a:extLst>
          </p:cNvPr>
          <p:cNvPicPr>
            <a:picLocks noGrp="1" noChangeAspect="1"/>
          </p:cNvPicPr>
          <p:nvPr>
            <p:ph idx="1"/>
          </p:nvPr>
        </p:nvPicPr>
        <p:blipFill>
          <a:blip r:embed="rId2"/>
          <a:stretch>
            <a:fillRect/>
          </a:stretch>
        </p:blipFill>
        <p:spPr>
          <a:xfrm rot="16200000">
            <a:off x="1935855" y="1201049"/>
            <a:ext cx="5353254" cy="4957763"/>
          </a:xfrm>
        </p:spPr>
      </p:pic>
    </p:spTree>
    <p:extLst>
      <p:ext uri="{BB962C8B-B14F-4D97-AF65-F5344CB8AC3E}">
        <p14:creationId xmlns:p14="http://schemas.microsoft.com/office/powerpoint/2010/main" val="1411414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3</a:t>
            </a:r>
          </a:p>
        </p:txBody>
      </p:sp>
      <p:pic>
        <p:nvPicPr>
          <p:cNvPr id="5" name="Content Placeholder 4" descr="Text, letter&#10;&#10;Description automatically generated">
            <a:extLst>
              <a:ext uri="{FF2B5EF4-FFF2-40B4-BE49-F238E27FC236}">
                <a16:creationId xmlns:a16="http://schemas.microsoft.com/office/drawing/2014/main" id="{26DF697C-7BAF-4875-993D-F9994345EB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5798" y="1193800"/>
            <a:ext cx="5828604" cy="4957763"/>
          </a:xfrm>
        </p:spPr>
      </p:pic>
    </p:spTree>
    <p:extLst>
      <p:ext uri="{BB962C8B-B14F-4D97-AF65-F5344CB8AC3E}">
        <p14:creationId xmlns:p14="http://schemas.microsoft.com/office/powerpoint/2010/main" val="3580220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3</a:t>
            </a:r>
          </a:p>
        </p:txBody>
      </p:sp>
      <p:pic>
        <p:nvPicPr>
          <p:cNvPr id="5" name="Content Placeholder 4" descr="Diagram&#10;&#10;Description automatically generated">
            <a:extLst>
              <a:ext uri="{FF2B5EF4-FFF2-40B4-BE49-F238E27FC236}">
                <a16:creationId xmlns:a16="http://schemas.microsoft.com/office/drawing/2014/main" id="{03490428-C265-458E-8CCE-053B0FE528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3073" y="1193800"/>
            <a:ext cx="4414054" cy="4957763"/>
          </a:xfrm>
        </p:spPr>
      </p:pic>
    </p:spTree>
    <p:extLst>
      <p:ext uri="{BB962C8B-B14F-4D97-AF65-F5344CB8AC3E}">
        <p14:creationId xmlns:p14="http://schemas.microsoft.com/office/powerpoint/2010/main" val="1135337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3</a:t>
            </a:r>
          </a:p>
        </p:txBody>
      </p:sp>
      <p:pic>
        <p:nvPicPr>
          <p:cNvPr id="7" name="Content Placeholder 6" descr="Diagram&#10;&#10;Description automatically generated">
            <a:extLst>
              <a:ext uri="{FF2B5EF4-FFF2-40B4-BE49-F238E27FC236}">
                <a16:creationId xmlns:a16="http://schemas.microsoft.com/office/drawing/2014/main" id="{5C5EC94B-1502-4012-9FA5-F4600DDBCD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1003303"/>
            <a:ext cx="3967781" cy="4957763"/>
          </a:xfrm>
        </p:spPr>
      </p:pic>
    </p:spTree>
    <p:extLst>
      <p:ext uri="{BB962C8B-B14F-4D97-AF65-F5344CB8AC3E}">
        <p14:creationId xmlns:p14="http://schemas.microsoft.com/office/powerpoint/2010/main" val="3965819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3</a:t>
            </a:r>
          </a:p>
        </p:txBody>
      </p:sp>
      <p:pic>
        <p:nvPicPr>
          <p:cNvPr id="6" name="Content Placeholder 5" descr="Diagram&#10;&#10;Description automatically generated">
            <a:extLst>
              <a:ext uri="{FF2B5EF4-FFF2-40B4-BE49-F238E27FC236}">
                <a16:creationId xmlns:a16="http://schemas.microsoft.com/office/drawing/2014/main" id="{5A7735E7-CE50-4408-B3CD-044EF528A7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409700"/>
            <a:ext cx="4295775" cy="4038600"/>
          </a:xfrm>
        </p:spPr>
      </p:pic>
      <p:pic>
        <p:nvPicPr>
          <p:cNvPr id="9" name="Picture 8">
            <a:extLst>
              <a:ext uri="{FF2B5EF4-FFF2-40B4-BE49-F238E27FC236}">
                <a16:creationId xmlns:a16="http://schemas.microsoft.com/office/drawing/2014/main" id="{2415244D-2AA0-4233-849B-43DC812ADC70}"/>
              </a:ext>
            </a:extLst>
          </p:cNvPr>
          <p:cNvPicPr>
            <a:picLocks noChangeAspect="1"/>
          </p:cNvPicPr>
          <p:nvPr/>
        </p:nvPicPr>
        <p:blipFill>
          <a:blip r:embed="rId3"/>
          <a:stretch>
            <a:fillRect/>
          </a:stretch>
        </p:blipFill>
        <p:spPr>
          <a:xfrm>
            <a:off x="4572000" y="1524001"/>
            <a:ext cx="4572000" cy="2613480"/>
          </a:xfrm>
          <a:prstGeom prst="rect">
            <a:avLst/>
          </a:prstGeom>
        </p:spPr>
      </p:pic>
    </p:spTree>
    <p:extLst>
      <p:ext uri="{BB962C8B-B14F-4D97-AF65-F5344CB8AC3E}">
        <p14:creationId xmlns:p14="http://schemas.microsoft.com/office/powerpoint/2010/main" val="1669010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3</a:t>
            </a:r>
          </a:p>
        </p:txBody>
      </p:sp>
      <p:pic>
        <p:nvPicPr>
          <p:cNvPr id="7" name="Content Placeholder 6">
            <a:extLst>
              <a:ext uri="{FF2B5EF4-FFF2-40B4-BE49-F238E27FC236}">
                <a16:creationId xmlns:a16="http://schemas.microsoft.com/office/drawing/2014/main" id="{A4EB63EB-4455-4EE6-A27E-87863B283CA7}"/>
              </a:ext>
            </a:extLst>
          </p:cNvPr>
          <p:cNvPicPr>
            <a:picLocks noGrp="1" noChangeAspect="1"/>
          </p:cNvPicPr>
          <p:nvPr>
            <p:ph idx="1"/>
          </p:nvPr>
        </p:nvPicPr>
        <p:blipFill>
          <a:blip r:embed="rId2"/>
          <a:stretch>
            <a:fillRect/>
          </a:stretch>
        </p:blipFill>
        <p:spPr>
          <a:xfrm>
            <a:off x="1680238" y="1193800"/>
            <a:ext cx="5859724" cy="4957763"/>
          </a:xfrm>
        </p:spPr>
      </p:pic>
    </p:spTree>
    <p:extLst>
      <p:ext uri="{BB962C8B-B14F-4D97-AF65-F5344CB8AC3E}">
        <p14:creationId xmlns:p14="http://schemas.microsoft.com/office/powerpoint/2010/main" val="2518772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3   two-way loop</a:t>
            </a:r>
          </a:p>
        </p:txBody>
      </p:sp>
      <p:pic>
        <p:nvPicPr>
          <p:cNvPr id="6" name="Content Placeholder 5">
            <a:extLst>
              <a:ext uri="{FF2B5EF4-FFF2-40B4-BE49-F238E27FC236}">
                <a16:creationId xmlns:a16="http://schemas.microsoft.com/office/drawing/2014/main" id="{ED946BA8-ED1A-4806-A252-1CF1265F6051}"/>
              </a:ext>
            </a:extLst>
          </p:cNvPr>
          <p:cNvPicPr>
            <a:picLocks noGrp="1" noChangeAspect="1"/>
          </p:cNvPicPr>
          <p:nvPr>
            <p:ph idx="1"/>
          </p:nvPr>
        </p:nvPicPr>
        <p:blipFill>
          <a:blip r:embed="rId2"/>
          <a:stretch>
            <a:fillRect/>
          </a:stretch>
        </p:blipFill>
        <p:spPr>
          <a:xfrm>
            <a:off x="1905000" y="1066800"/>
            <a:ext cx="5514424" cy="4957763"/>
          </a:xfrm>
        </p:spPr>
      </p:pic>
    </p:spTree>
    <p:extLst>
      <p:ext uri="{BB962C8B-B14F-4D97-AF65-F5344CB8AC3E}">
        <p14:creationId xmlns:p14="http://schemas.microsoft.com/office/powerpoint/2010/main" val="2087213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4A</a:t>
            </a:r>
          </a:p>
        </p:txBody>
      </p:sp>
      <p:pic>
        <p:nvPicPr>
          <p:cNvPr id="3" name="Content Placeholder 2" descr="Text&#10;&#10;Description automatically generated">
            <a:extLst>
              <a:ext uri="{FF2B5EF4-FFF2-40B4-BE49-F238E27FC236}">
                <a16:creationId xmlns:a16="http://schemas.microsoft.com/office/drawing/2014/main" id="{752E4C1D-A3B5-498A-9B5E-EBBF71DE6E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1371600"/>
            <a:ext cx="4819650" cy="3724275"/>
          </a:xfrm>
        </p:spPr>
      </p:pic>
    </p:spTree>
    <p:extLst>
      <p:ext uri="{BB962C8B-B14F-4D97-AF65-F5344CB8AC3E}">
        <p14:creationId xmlns:p14="http://schemas.microsoft.com/office/powerpoint/2010/main" val="3016683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4A</a:t>
            </a:r>
          </a:p>
        </p:txBody>
      </p:sp>
      <p:pic>
        <p:nvPicPr>
          <p:cNvPr id="3" name="Content Placeholder 2" descr="Diagram&#10;&#10;Description automatically generated">
            <a:extLst>
              <a:ext uri="{FF2B5EF4-FFF2-40B4-BE49-F238E27FC236}">
                <a16:creationId xmlns:a16="http://schemas.microsoft.com/office/drawing/2014/main" id="{8D4B6FB4-BC0D-4183-8313-649246DEBA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9583" y="1193800"/>
            <a:ext cx="4721034" cy="4957763"/>
          </a:xfrm>
        </p:spPr>
      </p:pic>
    </p:spTree>
    <p:extLst>
      <p:ext uri="{BB962C8B-B14F-4D97-AF65-F5344CB8AC3E}">
        <p14:creationId xmlns:p14="http://schemas.microsoft.com/office/powerpoint/2010/main" val="671764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4A</a:t>
            </a:r>
          </a:p>
        </p:txBody>
      </p:sp>
      <p:pic>
        <p:nvPicPr>
          <p:cNvPr id="7" name="Content Placeholder 6" descr="Diagram&#10;&#10;Description automatically generated">
            <a:extLst>
              <a:ext uri="{FF2B5EF4-FFF2-40B4-BE49-F238E27FC236}">
                <a16:creationId xmlns:a16="http://schemas.microsoft.com/office/drawing/2014/main" id="{47353087-F169-44D7-A298-6F28C20300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8695" y="1193800"/>
            <a:ext cx="6282810" cy="4957763"/>
          </a:xfrm>
        </p:spPr>
      </p:pic>
    </p:spTree>
    <p:extLst>
      <p:ext uri="{BB962C8B-B14F-4D97-AF65-F5344CB8AC3E}">
        <p14:creationId xmlns:p14="http://schemas.microsoft.com/office/powerpoint/2010/main" val="2739011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 McLemore Avenue to Wisconsin Avenue</a:t>
            </a:r>
          </a:p>
        </p:txBody>
      </p:sp>
      <p:pic>
        <p:nvPicPr>
          <p:cNvPr id="3" name="Content Placeholder 2">
            <a:extLst>
              <a:ext uri="{FF2B5EF4-FFF2-40B4-BE49-F238E27FC236}">
                <a16:creationId xmlns:a16="http://schemas.microsoft.com/office/drawing/2014/main" id="{AC5A65E4-C2FB-453E-AEDB-92C20F8A82D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066800" y="1295400"/>
            <a:ext cx="7224486" cy="4572000"/>
          </a:xfrm>
        </p:spPr>
      </p:pic>
    </p:spTree>
    <p:extLst>
      <p:ext uri="{BB962C8B-B14F-4D97-AF65-F5344CB8AC3E}">
        <p14:creationId xmlns:p14="http://schemas.microsoft.com/office/powerpoint/2010/main" val="2272475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4B</a:t>
            </a:r>
          </a:p>
        </p:txBody>
      </p:sp>
      <p:pic>
        <p:nvPicPr>
          <p:cNvPr id="3" name="Content Placeholder 2" descr="Text&#10;&#10;Description automatically generated">
            <a:extLst>
              <a:ext uri="{FF2B5EF4-FFF2-40B4-BE49-F238E27FC236}">
                <a16:creationId xmlns:a16="http://schemas.microsoft.com/office/drawing/2014/main" id="{D46D5AA8-CA80-4962-B198-6F66624B67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8375" y="1752600"/>
            <a:ext cx="4667250" cy="2019300"/>
          </a:xfrm>
        </p:spPr>
      </p:pic>
    </p:spTree>
    <p:extLst>
      <p:ext uri="{BB962C8B-B14F-4D97-AF65-F5344CB8AC3E}">
        <p14:creationId xmlns:p14="http://schemas.microsoft.com/office/powerpoint/2010/main" val="2866703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4B</a:t>
            </a:r>
          </a:p>
        </p:txBody>
      </p:sp>
      <p:pic>
        <p:nvPicPr>
          <p:cNvPr id="3" name="Content Placeholder 2" descr="Diagram&#10;&#10;Description automatically generated">
            <a:extLst>
              <a:ext uri="{FF2B5EF4-FFF2-40B4-BE49-F238E27FC236}">
                <a16:creationId xmlns:a16="http://schemas.microsoft.com/office/drawing/2014/main" id="{B1092595-D582-46EB-9FE8-DF6D49A3CA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361" y="1193800"/>
            <a:ext cx="4127477" cy="4957763"/>
          </a:xfrm>
        </p:spPr>
      </p:pic>
    </p:spTree>
    <p:extLst>
      <p:ext uri="{BB962C8B-B14F-4D97-AF65-F5344CB8AC3E}">
        <p14:creationId xmlns:p14="http://schemas.microsoft.com/office/powerpoint/2010/main" val="2697599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4C</a:t>
            </a:r>
          </a:p>
        </p:txBody>
      </p:sp>
      <p:pic>
        <p:nvPicPr>
          <p:cNvPr id="7" name="Content Placeholder 6" descr="Text&#10;&#10;Description automatically generated">
            <a:extLst>
              <a:ext uri="{FF2B5EF4-FFF2-40B4-BE49-F238E27FC236}">
                <a16:creationId xmlns:a16="http://schemas.microsoft.com/office/drawing/2014/main" id="{7A09985A-9A1A-4FFE-AF0D-55ECC85702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0" y="2062956"/>
            <a:ext cx="5715000" cy="3219450"/>
          </a:xfrm>
        </p:spPr>
      </p:pic>
    </p:spTree>
    <p:extLst>
      <p:ext uri="{BB962C8B-B14F-4D97-AF65-F5344CB8AC3E}">
        <p14:creationId xmlns:p14="http://schemas.microsoft.com/office/powerpoint/2010/main" val="3879538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4C</a:t>
            </a:r>
          </a:p>
        </p:txBody>
      </p:sp>
      <p:pic>
        <p:nvPicPr>
          <p:cNvPr id="6" name="Content Placeholder 5" descr="Diagram&#10;&#10;Description automatically generated">
            <a:extLst>
              <a:ext uri="{FF2B5EF4-FFF2-40B4-BE49-F238E27FC236}">
                <a16:creationId xmlns:a16="http://schemas.microsoft.com/office/drawing/2014/main" id="{CFA44561-85FE-4A26-97A7-6D0140758F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2261" y="1193800"/>
            <a:ext cx="4295677" cy="4957763"/>
          </a:xfrm>
        </p:spPr>
      </p:pic>
    </p:spTree>
    <p:extLst>
      <p:ext uri="{BB962C8B-B14F-4D97-AF65-F5344CB8AC3E}">
        <p14:creationId xmlns:p14="http://schemas.microsoft.com/office/powerpoint/2010/main" val="4157198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4C   </a:t>
            </a:r>
            <a:r>
              <a:rPr lang="en-US" sz="2800" dirty="0"/>
              <a:t>Crossover C Mod</a:t>
            </a:r>
          </a:p>
        </p:txBody>
      </p:sp>
      <p:pic>
        <p:nvPicPr>
          <p:cNvPr id="5" name="Content Placeholder 4">
            <a:extLst>
              <a:ext uri="{FF2B5EF4-FFF2-40B4-BE49-F238E27FC236}">
                <a16:creationId xmlns:a16="http://schemas.microsoft.com/office/drawing/2014/main" id="{65E79727-0F31-4C3E-8360-A1D5EC7C2C8A}"/>
              </a:ext>
            </a:extLst>
          </p:cNvPr>
          <p:cNvPicPr>
            <a:picLocks noGrp="1" noChangeAspect="1"/>
          </p:cNvPicPr>
          <p:nvPr>
            <p:ph idx="1"/>
          </p:nvPr>
        </p:nvPicPr>
        <p:blipFill>
          <a:blip r:embed="rId2"/>
          <a:stretch>
            <a:fillRect/>
          </a:stretch>
        </p:blipFill>
        <p:spPr>
          <a:xfrm>
            <a:off x="890587" y="2024856"/>
            <a:ext cx="7439025" cy="3295650"/>
          </a:xfrm>
        </p:spPr>
      </p:pic>
      <p:sp>
        <p:nvSpPr>
          <p:cNvPr id="7" name="TextBox 6">
            <a:extLst>
              <a:ext uri="{FF2B5EF4-FFF2-40B4-BE49-F238E27FC236}">
                <a16:creationId xmlns:a16="http://schemas.microsoft.com/office/drawing/2014/main" id="{64EEE37F-885B-4AA5-A0C9-7B3EB265A369}"/>
              </a:ext>
            </a:extLst>
          </p:cNvPr>
          <p:cNvSpPr txBox="1"/>
          <p:nvPr/>
        </p:nvSpPr>
        <p:spPr>
          <a:xfrm>
            <a:off x="304800" y="2024856"/>
            <a:ext cx="1981200" cy="646331"/>
          </a:xfrm>
          <a:prstGeom prst="rect">
            <a:avLst/>
          </a:prstGeom>
          <a:noFill/>
        </p:spPr>
        <p:txBody>
          <a:bodyPr wrap="square">
            <a:spAutoFit/>
          </a:bodyPr>
          <a:lstStyle/>
          <a:p>
            <a:r>
              <a:rPr lang="en-US" dirty="0"/>
              <a:t>Memphis-Arkansas Bridge</a:t>
            </a:r>
          </a:p>
        </p:txBody>
      </p:sp>
      <p:sp>
        <p:nvSpPr>
          <p:cNvPr id="8" name="TextBox 7">
            <a:extLst>
              <a:ext uri="{FF2B5EF4-FFF2-40B4-BE49-F238E27FC236}">
                <a16:creationId xmlns:a16="http://schemas.microsoft.com/office/drawing/2014/main" id="{8CDFABA9-2288-4CD3-B9E2-3E7537DB6A55}"/>
              </a:ext>
            </a:extLst>
          </p:cNvPr>
          <p:cNvSpPr txBox="1"/>
          <p:nvPr/>
        </p:nvSpPr>
        <p:spPr>
          <a:xfrm>
            <a:off x="2438400" y="1295400"/>
            <a:ext cx="4267200" cy="523220"/>
          </a:xfrm>
          <a:prstGeom prst="rect">
            <a:avLst/>
          </a:prstGeom>
          <a:noFill/>
        </p:spPr>
        <p:txBody>
          <a:bodyPr wrap="square" rtlCol="0">
            <a:spAutoFit/>
          </a:bodyPr>
          <a:lstStyle/>
          <a:p>
            <a:r>
              <a:rPr lang="en-US" sz="2800" dirty="0"/>
              <a:t>“TWO-WEEK  SHUTDOWN”</a:t>
            </a:r>
          </a:p>
        </p:txBody>
      </p:sp>
    </p:spTree>
    <p:extLst>
      <p:ext uri="{BB962C8B-B14F-4D97-AF65-F5344CB8AC3E}">
        <p14:creationId xmlns:p14="http://schemas.microsoft.com/office/powerpoint/2010/main" val="1675058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4C   Detour</a:t>
            </a:r>
          </a:p>
        </p:txBody>
      </p:sp>
      <p:pic>
        <p:nvPicPr>
          <p:cNvPr id="7" name="Content Placeholder 6">
            <a:extLst>
              <a:ext uri="{FF2B5EF4-FFF2-40B4-BE49-F238E27FC236}">
                <a16:creationId xmlns:a16="http://schemas.microsoft.com/office/drawing/2014/main" id="{26C9E8D4-D2D8-4C18-8473-0B981CDB1839}"/>
              </a:ext>
            </a:extLst>
          </p:cNvPr>
          <p:cNvPicPr>
            <a:picLocks noGrp="1" noChangeAspect="1"/>
          </p:cNvPicPr>
          <p:nvPr>
            <p:ph idx="1"/>
          </p:nvPr>
        </p:nvPicPr>
        <p:blipFill>
          <a:blip r:embed="rId2"/>
          <a:stretch>
            <a:fillRect/>
          </a:stretch>
        </p:blipFill>
        <p:spPr>
          <a:xfrm>
            <a:off x="228600" y="1199327"/>
            <a:ext cx="8763000" cy="4946708"/>
          </a:xfrm>
        </p:spPr>
      </p:pic>
    </p:spTree>
    <p:extLst>
      <p:ext uri="{BB962C8B-B14F-4D97-AF65-F5344CB8AC3E}">
        <p14:creationId xmlns:p14="http://schemas.microsoft.com/office/powerpoint/2010/main" val="1652891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5</a:t>
            </a:r>
          </a:p>
        </p:txBody>
      </p:sp>
      <p:pic>
        <p:nvPicPr>
          <p:cNvPr id="3" name="Content Placeholder 2" descr="Text&#10;&#10;Description automatically generated with medium confidence">
            <a:extLst>
              <a:ext uri="{FF2B5EF4-FFF2-40B4-BE49-F238E27FC236}">
                <a16:creationId xmlns:a16="http://schemas.microsoft.com/office/drawing/2014/main" id="{D8B37FC0-4A63-476E-A7C9-18EE82DC42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0250" y="2291556"/>
            <a:ext cx="5219700" cy="2762250"/>
          </a:xfrm>
        </p:spPr>
      </p:pic>
    </p:spTree>
    <p:extLst>
      <p:ext uri="{BB962C8B-B14F-4D97-AF65-F5344CB8AC3E}">
        <p14:creationId xmlns:p14="http://schemas.microsoft.com/office/powerpoint/2010/main" val="678694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5</a:t>
            </a:r>
          </a:p>
        </p:txBody>
      </p:sp>
      <p:pic>
        <p:nvPicPr>
          <p:cNvPr id="7" name="Content Placeholder 6" descr="Diagram&#10;&#10;Description automatically generated">
            <a:extLst>
              <a:ext uri="{FF2B5EF4-FFF2-40B4-BE49-F238E27FC236}">
                <a16:creationId xmlns:a16="http://schemas.microsoft.com/office/drawing/2014/main" id="{45BE1ABB-0B9D-4AED-A976-FB0F02A698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9755" y="1143000"/>
            <a:ext cx="3764490" cy="4957763"/>
          </a:xfrm>
        </p:spPr>
      </p:pic>
    </p:spTree>
    <p:extLst>
      <p:ext uri="{BB962C8B-B14F-4D97-AF65-F5344CB8AC3E}">
        <p14:creationId xmlns:p14="http://schemas.microsoft.com/office/powerpoint/2010/main" val="1149979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6</a:t>
            </a:r>
          </a:p>
        </p:txBody>
      </p:sp>
      <p:pic>
        <p:nvPicPr>
          <p:cNvPr id="3" name="Content Placeholder 2" descr="Text&#10;&#10;Description automatically generated">
            <a:extLst>
              <a:ext uri="{FF2B5EF4-FFF2-40B4-BE49-F238E27FC236}">
                <a16:creationId xmlns:a16="http://schemas.microsoft.com/office/drawing/2014/main" id="{F0D59223-4DBC-4D89-A67E-A60CF4BCF2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9675" y="2301081"/>
            <a:ext cx="6800850" cy="2743200"/>
          </a:xfrm>
        </p:spPr>
      </p:pic>
      <p:sp>
        <p:nvSpPr>
          <p:cNvPr id="6" name="Rectangle 5">
            <a:extLst>
              <a:ext uri="{FF2B5EF4-FFF2-40B4-BE49-F238E27FC236}">
                <a16:creationId xmlns:a16="http://schemas.microsoft.com/office/drawing/2014/main" id="{C0009518-4C65-4C2A-B8C2-940DE18C9D2B}"/>
              </a:ext>
            </a:extLst>
          </p:cNvPr>
          <p:cNvSpPr/>
          <p:nvPr/>
        </p:nvSpPr>
        <p:spPr>
          <a:xfrm>
            <a:off x="1209674" y="2743200"/>
            <a:ext cx="534352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10944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Stage 6</a:t>
            </a:r>
          </a:p>
        </p:txBody>
      </p:sp>
      <p:pic>
        <p:nvPicPr>
          <p:cNvPr id="3" name="Content Placeholder 2" descr="Diagram&#10;&#10;Description automatically generated">
            <a:extLst>
              <a:ext uri="{FF2B5EF4-FFF2-40B4-BE49-F238E27FC236}">
                <a16:creationId xmlns:a16="http://schemas.microsoft.com/office/drawing/2014/main" id="{D167FD81-970C-45FC-BC7D-E5E63872F5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1889" y="1193800"/>
            <a:ext cx="3936421" cy="4957763"/>
          </a:xfrm>
        </p:spPr>
      </p:pic>
    </p:spTree>
    <p:extLst>
      <p:ext uri="{BB962C8B-B14F-4D97-AF65-F5344CB8AC3E}">
        <p14:creationId xmlns:p14="http://schemas.microsoft.com/office/powerpoint/2010/main" val="320894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Wisconsin Avenue to South of Crump Boulevard</a:t>
            </a:r>
          </a:p>
        </p:txBody>
      </p:sp>
      <p:pic>
        <p:nvPicPr>
          <p:cNvPr id="3" name="Content Placeholder 2">
            <a:extLst>
              <a:ext uri="{FF2B5EF4-FFF2-40B4-BE49-F238E27FC236}">
                <a16:creationId xmlns:a16="http://schemas.microsoft.com/office/drawing/2014/main" id="{3FDF2B05-AB3F-4A84-BA02-81D621AF88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1616678" y="1138237"/>
            <a:ext cx="5986844" cy="4957763"/>
          </a:xfrm>
        </p:spPr>
      </p:pic>
    </p:spTree>
    <p:extLst>
      <p:ext uri="{BB962C8B-B14F-4D97-AF65-F5344CB8AC3E}">
        <p14:creationId xmlns:p14="http://schemas.microsoft.com/office/powerpoint/2010/main" val="3956157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Construction Sequence  Completed project</a:t>
            </a:r>
          </a:p>
        </p:txBody>
      </p:sp>
      <p:pic>
        <p:nvPicPr>
          <p:cNvPr id="3" name="Content Placeholder 2" descr="Diagram&#10;&#10;Description automatically generated">
            <a:extLst>
              <a:ext uri="{FF2B5EF4-FFF2-40B4-BE49-F238E27FC236}">
                <a16:creationId xmlns:a16="http://schemas.microsoft.com/office/drawing/2014/main" id="{709F303F-69CF-450F-8B89-39F861B12B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6170" y="1193800"/>
            <a:ext cx="4127860" cy="4957763"/>
          </a:xfrm>
        </p:spPr>
      </p:pic>
    </p:spTree>
    <p:extLst>
      <p:ext uri="{BB962C8B-B14F-4D97-AF65-F5344CB8AC3E}">
        <p14:creationId xmlns:p14="http://schemas.microsoft.com/office/powerpoint/2010/main" val="12763174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Overview</a:t>
            </a:r>
          </a:p>
        </p:txBody>
      </p:sp>
      <p:sp>
        <p:nvSpPr>
          <p:cNvPr id="4" name="Content Placeholder 3"/>
          <p:cNvSpPr>
            <a:spLocks noGrp="1"/>
          </p:cNvSpPr>
          <p:nvPr>
            <p:ph idx="1"/>
          </p:nvPr>
        </p:nvSpPr>
        <p:spPr/>
        <p:txBody>
          <a:bodyPr/>
          <a:lstStyle/>
          <a:p>
            <a:r>
              <a:rPr lang="en-US" dirty="0"/>
              <a:t>Letting Date: March 25, 2022 (A+B bidding)</a:t>
            </a:r>
          </a:p>
          <a:p>
            <a:r>
              <a:rPr lang="en-US" dirty="0"/>
              <a:t>Interchange Modification on I-55 at Crump Boulevard (PIN 101742.00) and the repair of the bridge on I-55 over the Mississippi River (PIN 120685.00)</a:t>
            </a:r>
          </a:p>
          <a:p>
            <a:r>
              <a:rPr lang="en-US" dirty="0"/>
              <a:t>ADT: 49,310</a:t>
            </a:r>
          </a:p>
          <a:p>
            <a:r>
              <a:rPr lang="en-US" dirty="0"/>
              <a:t>Designer: Parsons Transportation Group (101742.00)</a:t>
            </a:r>
          </a:p>
          <a:p>
            <a:pPr marL="0" indent="0">
              <a:buNone/>
            </a:pPr>
            <a:r>
              <a:rPr lang="en-US" dirty="0"/>
              <a:t>                       Garver, LLC (120685.00)</a:t>
            </a:r>
          </a:p>
        </p:txBody>
      </p:sp>
    </p:spTree>
    <p:extLst>
      <p:ext uri="{BB962C8B-B14F-4D97-AF65-F5344CB8AC3E}">
        <p14:creationId xmlns:p14="http://schemas.microsoft.com/office/powerpoint/2010/main" val="1801933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A+B Bidding; No Excuse Bonus/Disincentive</a:t>
            </a:r>
          </a:p>
        </p:txBody>
      </p:sp>
      <p:sp>
        <p:nvSpPr>
          <p:cNvPr id="4" name="Content Placeholder 3"/>
          <p:cNvSpPr>
            <a:spLocks noGrp="1"/>
          </p:cNvSpPr>
          <p:nvPr>
            <p:ph idx="1"/>
          </p:nvPr>
        </p:nvSpPr>
        <p:spPr/>
        <p:txBody>
          <a:bodyPr/>
          <a:lstStyle/>
          <a:p>
            <a:r>
              <a:rPr lang="en-US" dirty="0"/>
              <a:t>Calendar Day (B) is $30,000.00</a:t>
            </a:r>
          </a:p>
          <a:p>
            <a:r>
              <a:rPr lang="en-US" dirty="0"/>
              <a:t>Minimum: 935 calendar days</a:t>
            </a:r>
          </a:p>
          <a:p>
            <a:r>
              <a:rPr lang="en-US" dirty="0"/>
              <a:t>Maximum: 1,665 calendar days</a:t>
            </a:r>
          </a:p>
          <a:p>
            <a:r>
              <a:rPr lang="en-US" dirty="0"/>
              <a:t>Bonus of $30,000/Day for maximum of 100 days that project is finished before the completion date accepted by TDOT</a:t>
            </a:r>
          </a:p>
          <a:p>
            <a:r>
              <a:rPr lang="en-US" dirty="0"/>
              <a:t>Disincentive of $30,000/Day for each day after the completion date accepted by TDOT</a:t>
            </a:r>
          </a:p>
          <a:p>
            <a:r>
              <a:rPr lang="en-US" dirty="0"/>
              <a:t>No Excuse Bonus waived if the Contractor on any Subcontractors or Suppliers experience a fatality arising from the performance of work on the project</a:t>
            </a:r>
          </a:p>
          <a:p>
            <a:endParaRPr lang="en-US" dirty="0"/>
          </a:p>
        </p:txBody>
      </p:sp>
    </p:spTree>
    <p:extLst>
      <p:ext uri="{BB962C8B-B14F-4D97-AF65-F5344CB8AC3E}">
        <p14:creationId xmlns:p14="http://schemas.microsoft.com/office/powerpoint/2010/main" val="25440944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No Excuse Bonus</a:t>
            </a:r>
          </a:p>
        </p:txBody>
      </p:sp>
      <p:sp>
        <p:nvSpPr>
          <p:cNvPr id="4" name="Content Placeholder 3"/>
          <p:cNvSpPr>
            <a:spLocks noGrp="1"/>
          </p:cNvSpPr>
          <p:nvPr>
            <p:ph idx="1"/>
          </p:nvPr>
        </p:nvSpPr>
        <p:spPr/>
        <p:txBody>
          <a:bodyPr/>
          <a:lstStyle/>
          <a:p>
            <a:r>
              <a:rPr lang="en-US" dirty="0"/>
              <a:t>Project must be completed in substantial conformity with the plans, including punch list, ITS Burn-In and corrective action items.</a:t>
            </a:r>
          </a:p>
          <a:p>
            <a:r>
              <a:rPr lang="en-US" dirty="0"/>
              <a:t>No Excuse Bonus Completion Date will not be extended except for catastrophic events as described in SP108B</a:t>
            </a:r>
          </a:p>
        </p:txBody>
      </p:sp>
    </p:spTree>
    <p:extLst>
      <p:ext uri="{BB962C8B-B14F-4D97-AF65-F5344CB8AC3E}">
        <p14:creationId xmlns:p14="http://schemas.microsoft.com/office/powerpoint/2010/main" val="3241728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Restrictions</a:t>
            </a:r>
          </a:p>
        </p:txBody>
      </p:sp>
      <p:sp>
        <p:nvSpPr>
          <p:cNvPr id="4" name="Content Placeholder 3"/>
          <p:cNvSpPr>
            <a:spLocks noGrp="1"/>
          </p:cNvSpPr>
          <p:nvPr>
            <p:ph idx="1"/>
          </p:nvPr>
        </p:nvSpPr>
        <p:spPr/>
        <p:txBody>
          <a:bodyPr/>
          <a:lstStyle/>
          <a:p>
            <a:r>
              <a:rPr lang="en-US" dirty="0"/>
              <a:t>Temporary lane closures only allowed nightly from 8:00 P.M. to 6:00 A.M. $2,500 per hour (or portion thereof) per lane for impeding traffic outside these limits</a:t>
            </a:r>
          </a:p>
          <a:p>
            <a:r>
              <a:rPr lang="en-US" dirty="0"/>
              <a:t>Noise Wall 1 and Noise Wall 2 south of Sta 119+00 must occur in Traffic Control Stage 1A (sheet T3 of plans)</a:t>
            </a:r>
          </a:p>
          <a:p>
            <a:r>
              <a:rPr lang="en-US" dirty="0"/>
              <a:t>No pile driving shall occur until these noise walls are complete</a:t>
            </a:r>
          </a:p>
        </p:txBody>
      </p:sp>
    </p:spTree>
    <p:extLst>
      <p:ext uri="{BB962C8B-B14F-4D97-AF65-F5344CB8AC3E}">
        <p14:creationId xmlns:p14="http://schemas.microsoft.com/office/powerpoint/2010/main" val="38570315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Restrictions</a:t>
            </a:r>
          </a:p>
        </p:txBody>
      </p:sp>
      <p:sp>
        <p:nvSpPr>
          <p:cNvPr id="4" name="Content Placeholder 3"/>
          <p:cNvSpPr>
            <a:spLocks noGrp="1"/>
          </p:cNvSpPr>
          <p:nvPr>
            <p:ph idx="1"/>
          </p:nvPr>
        </p:nvSpPr>
        <p:spPr/>
        <p:txBody>
          <a:bodyPr/>
          <a:lstStyle/>
          <a:p>
            <a:r>
              <a:rPr lang="en-US" dirty="0"/>
              <a:t>Maximum of eight (8) weekend closures, 8:00 P.M. Friday to 6:00 A.M. Monday, allowed for work that cannot be performed while maintaining traffic through the worksite</a:t>
            </a:r>
          </a:p>
          <a:p>
            <a:r>
              <a:rPr lang="en-US" dirty="0"/>
              <a:t>Maximum of two (2) two-weeks closures will be allowed for work that cannot be performed while maintaining traffic through worksite (Bridge Deck overlay over river and bridge over Metal Museum and to remove asphalt pavement and install concrete pavement)</a:t>
            </a:r>
          </a:p>
          <a:p>
            <a:r>
              <a:rPr lang="en-US" dirty="0"/>
              <a:t>Time frame is part of NEPA document, so it must be adhered to</a:t>
            </a:r>
          </a:p>
        </p:txBody>
      </p:sp>
    </p:spTree>
    <p:extLst>
      <p:ext uri="{BB962C8B-B14F-4D97-AF65-F5344CB8AC3E}">
        <p14:creationId xmlns:p14="http://schemas.microsoft.com/office/powerpoint/2010/main" val="3488714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Commitments</a:t>
            </a:r>
          </a:p>
        </p:txBody>
      </p:sp>
      <p:sp>
        <p:nvSpPr>
          <p:cNvPr id="4" name="Content Placeholder 3"/>
          <p:cNvSpPr>
            <a:spLocks noGrp="1"/>
          </p:cNvSpPr>
          <p:nvPr>
            <p:ph idx="1"/>
          </p:nvPr>
        </p:nvSpPr>
        <p:spPr/>
        <p:txBody>
          <a:bodyPr/>
          <a:lstStyle/>
          <a:p>
            <a:r>
              <a:rPr lang="en-US" dirty="0"/>
              <a:t>2 access points will be maintained to the French Fort neighborhood during construction</a:t>
            </a:r>
          </a:p>
          <a:p>
            <a:r>
              <a:rPr lang="en-US" dirty="0"/>
              <a:t>No partial opening of the roundabout</a:t>
            </a:r>
          </a:p>
          <a:p>
            <a:r>
              <a:rPr lang="en-US" dirty="0"/>
              <a:t>Maintain BNSF access to RR bridges during construction phases 5 &amp; 6</a:t>
            </a:r>
          </a:p>
          <a:p>
            <a:r>
              <a:rPr lang="en-US" dirty="0"/>
              <a:t>Property owner of tract 22 given two weeks notice prior to starting construction along frontage of Wisconsin Ave &amp; Arkansas St. so fence can be moved outside of easement and one week notice at end of construction to move fence back. Contact Mark Cooper (901) 775-5007</a:t>
            </a:r>
          </a:p>
          <a:p>
            <a:endParaRPr lang="en-US" dirty="0"/>
          </a:p>
        </p:txBody>
      </p:sp>
    </p:spTree>
    <p:extLst>
      <p:ext uri="{BB962C8B-B14F-4D97-AF65-F5344CB8AC3E}">
        <p14:creationId xmlns:p14="http://schemas.microsoft.com/office/powerpoint/2010/main" val="29971693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Commitments</a:t>
            </a:r>
          </a:p>
        </p:txBody>
      </p:sp>
      <p:sp>
        <p:nvSpPr>
          <p:cNvPr id="4" name="Content Placeholder 3"/>
          <p:cNvSpPr>
            <a:spLocks noGrp="1"/>
          </p:cNvSpPr>
          <p:nvPr>
            <p:ph idx="1"/>
          </p:nvPr>
        </p:nvSpPr>
        <p:spPr/>
        <p:txBody>
          <a:bodyPr/>
          <a:lstStyle/>
          <a:p>
            <a:r>
              <a:rPr lang="en-US" dirty="0"/>
              <a:t>Complete Noise Wall Construction during Phase 1</a:t>
            </a:r>
          </a:p>
          <a:p>
            <a:r>
              <a:rPr lang="en-US" dirty="0"/>
              <a:t>Pile driving operations are prohibited at night (108B)</a:t>
            </a:r>
          </a:p>
          <a:p>
            <a:r>
              <a:rPr lang="en-US" dirty="0"/>
              <a:t>Pile driving equipment shall be surrounded with noise shrouds</a:t>
            </a:r>
          </a:p>
          <a:p>
            <a:r>
              <a:rPr lang="en-US" dirty="0">
                <a:highlight>
                  <a:srgbClr val="FFFF00"/>
                </a:highlight>
              </a:rPr>
              <a:t>Cannot start work on Crump Blvd. east of roundabout until RR agreement is signed</a:t>
            </a:r>
          </a:p>
          <a:p>
            <a:endParaRPr lang="en-US" dirty="0"/>
          </a:p>
          <a:p>
            <a:endParaRPr lang="en-US" dirty="0"/>
          </a:p>
          <a:p>
            <a:endParaRPr lang="en-US" dirty="0"/>
          </a:p>
        </p:txBody>
      </p:sp>
    </p:spTree>
    <p:extLst>
      <p:ext uri="{BB962C8B-B14F-4D97-AF65-F5344CB8AC3E}">
        <p14:creationId xmlns:p14="http://schemas.microsoft.com/office/powerpoint/2010/main" val="1194364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Commitments</a:t>
            </a:r>
          </a:p>
        </p:txBody>
      </p:sp>
      <p:sp>
        <p:nvSpPr>
          <p:cNvPr id="4" name="Content Placeholder 3"/>
          <p:cNvSpPr>
            <a:spLocks noGrp="1"/>
          </p:cNvSpPr>
          <p:nvPr>
            <p:ph idx="1"/>
          </p:nvPr>
        </p:nvSpPr>
        <p:spPr/>
        <p:txBody>
          <a:bodyPr/>
          <a:lstStyle/>
          <a:p>
            <a:r>
              <a:rPr lang="en-US" dirty="0"/>
              <a:t>Temporary Construction Easement from E.H. Crump Park</a:t>
            </a:r>
          </a:p>
          <a:p>
            <a:pPr lvl="1"/>
            <a:r>
              <a:rPr lang="en-US" dirty="0"/>
              <a:t>Short-term staging of construction equipment limited to two-week increments</a:t>
            </a:r>
          </a:p>
          <a:p>
            <a:pPr lvl="1"/>
            <a:r>
              <a:rPr lang="en-US" dirty="0"/>
              <a:t>Short-term parking of construction equipment and vehicles limited to two-week increments</a:t>
            </a:r>
          </a:p>
          <a:p>
            <a:pPr lvl="1"/>
            <a:r>
              <a:rPr lang="en-US" dirty="0"/>
              <a:t>Equipment fluids/Petroleum products or hazardous waste not allowed to be stored in limits of temporary easement</a:t>
            </a:r>
          </a:p>
          <a:p>
            <a:pPr lvl="1"/>
            <a:r>
              <a:rPr lang="en-US" dirty="0"/>
              <a:t>Storage and/or deposit of construction/demolition debris not allowed within limits of temporary easement</a:t>
            </a:r>
          </a:p>
          <a:p>
            <a:pPr lvl="1"/>
            <a:r>
              <a:rPr lang="en-US" dirty="0"/>
              <a:t>Mowing and Maintenance of temporary easement within E.H. Crump Park will comply with interstate mowing and maintenance standards</a:t>
            </a:r>
          </a:p>
          <a:p>
            <a:pPr lvl="1"/>
            <a:endParaRPr lang="en-US" dirty="0"/>
          </a:p>
          <a:p>
            <a:pPr lvl="1"/>
            <a:endParaRPr lang="en-US" dirty="0"/>
          </a:p>
          <a:p>
            <a:endParaRPr lang="en-US" dirty="0"/>
          </a:p>
        </p:txBody>
      </p:sp>
    </p:spTree>
    <p:extLst>
      <p:ext uri="{BB962C8B-B14F-4D97-AF65-F5344CB8AC3E}">
        <p14:creationId xmlns:p14="http://schemas.microsoft.com/office/powerpoint/2010/main" val="38360251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Commitments</a:t>
            </a:r>
          </a:p>
        </p:txBody>
      </p:sp>
      <p:sp>
        <p:nvSpPr>
          <p:cNvPr id="4" name="Content Placeholder 3"/>
          <p:cNvSpPr>
            <a:spLocks noGrp="1"/>
          </p:cNvSpPr>
          <p:nvPr>
            <p:ph idx="1"/>
          </p:nvPr>
        </p:nvSpPr>
        <p:spPr/>
        <p:txBody>
          <a:bodyPr/>
          <a:lstStyle/>
          <a:p>
            <a:r>
              <a:rPr lang="en-US" dirty="0"/>
              <a:t>Noise Barriers</a:t>
            </a:r>
          </a:p>
          <a:p>
            <a:pPr lvl="1"/>
            <a:r>
              <a:rPr lang="en-US" dirty="0"/>
              <a:t>Community side form liners shall be Random Cut Stone #1106 by Custom Rock, with color Federal Spec. No. 36373</a:t>
            </a:r>
          </a:p>
          <a:p>
            <a:pPr lvl="1"/>
            <a:r>
              <a:rPr lang="en-US" dirty="0"/>
              <a:t>Panels shall include 12-inch-wide smooth band across top of each panel on both sides</a:t>
            </a:r>
          </a:p>
          <a:p>
            <a:pPr lvl="1"/>
            <a:r>
              <a:rPr lang="en-US" dirty="0"/>
              <a:t>Posts shall be cut flush with the panel tops</a:t>
            </a:r>
          </a:p>
          <a:p>
            <a:pPr lvl="1"/>
            <a:endParaRPr lang="en-US" dirty="0"/>
          </a:p>
          <a:p>
            <a:pPr lvl="1"/>
            <a:endParaRPr lang="en-US" dirty="0"/>
          </a:p>
          <a:p>
            <a:endParaRPr lang="en-US" dirty="0"/>
          </a:p>
        </p:txBody>
      </p:sp>
    </p:spTree>
    <p:extLst>
      <p:ext uri="{BB962C8B-B14F-4D97-AF65-F5344CB8AC3E}">
        <p14:creationId xmlns:p14="http://schemas.microsoft.com/office/powerpoint/2010/main" val="39181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Crump/Roundabout</a:t>
            </a:r>
          </a:p>
        </p:txBody>
      </p:sp>
      <p:pic>
        <p:nvPicPr>
          <p:cNvPr id="3" name="Content Placeholder 2">
            <a:extLst>
              <a:ext uri="{FF2B5EF4-FFF2-40B4-BE49-F238E27FC236}">
                <a16:creationId xmlns:a16="http://schemas.microsoft.com/office/drawing/2014/main" id="{7142FD0C-C8F3-4BD4-8D42-CE35B182B0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265837" y="1676400"/>
            <a:ext cx="8688525" cy="3865704"/>
          </a:xfrm>
        </p:spPr>
      </p:pic>
    </p:spTree>
    <p:extLst>
      <p:ext uri="{BB962C8B-B14F-4D97-AF65-F5344CB8AC3E}">
        <p14:creationId xmlns:p14="http://schemas.microsoft.com/office/powerpoint/2010/main" val="18442602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Commitments</a:t>
            </a:r>
          </a:p>
        </p:txBody>
      </p:sp>
      <p:sp>
        <p:nvSpPr>
          <p:cNvPr id="4" name="Content Placeholder 3"/>
          <p:cNvSpPr>
            <a:spLocks noGrp="1"/>
          </p:cNvSpPr>
          <p:nvPr>
            <p:ph idx="1"/>
          </p:nvPr>
        </p:nvSpPr>
        <p:spPr/>
        <p:txBody>
          <a:bodyPr/>
          <a:lstStyle/>
          <a:p>
            <a:r>
              <a:rPr lang="en-US" dirty="0"/>
              <a:t>Asbestos Abatement</a:t>
            </a:r>
          </a:p>
          <a:p>
            <a:pPr lvl="1"/>
            <a:r>
              <a:rPr lang="en-US" dirty="0"/>
              <a:t>Wisconsin Avenue over I-55 (Br. No. 79100550093) – Deck drains, beam pipe wrap, and one bent</a:t>
            </a:r>
          </a:p>
          <a:p>
            <a:pPr lvl="1"/>
            <a:r>
              <a:rPr lang="en-US" dirty="0"/>
              <a:t>Beams should be removed intact</a:t>
            </a:r>
          </a:p>
          <a:p>
            <a:pPr lvl="1"/>
            <a:r>
              <a:rPr lang="en-US" dirty="0"/>
              <a:t>Abatement accomplished per SP202ACM</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295878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Retaining Walls</a:t>
            </a:r>
          </a:p>
        </p:txBody>
      </p:sp>
      <p:sp>
        <p:nvSpPr>
          <p:cNvPr id="4" name="Content Placeholder 3"/>
          <p:cNvSpPr>
            <a:spLocks noGrp="1"/>
          </p:cNvSpPr>
          <p:nvPr>
            <p:ph idx="1"/>
          </p:nvPr>
        </p:nvSpPr>
        <p:spPr/>
        <p:txBody>
          <a:bodyPr>
            <a:normAutofit fontScale="85000" lnSpcReduction="20000"/>
          </a:bodyPr>
          <a:lstStyle/>
          <a:p>
            <a:pPr marL="0" indent="0">
              <a:buNone/>
            </a:pPr>
            <a:r>
              <a:rPr lang="en-US" dirty="0"/>
              <a:t>Retaining Wall 1A (Alt’s AB1 &amp; AB1) </a:t>
            </a:r>
            <a:endParaRPr lang="en-US" dirty="0">
              <a:highlight>
                <a:srgbClr val="FFFF00"/>
              </a:highlight>
            </a:endParaRPr>
          </a:p>
          <a:p>
            <a:pPr marL="0" indent="0">
              <a:buNone/>
            </a:pPr>
            <a:r>
              <a:rPr lang="en-US" dirty="0"/>
              <a:t>	AB1- Cantilever Wall bearing on piles</a:t>
            </a:r>
          </a:p>
          <a:p>
            <a:pPr marL="0" indent="0">
              <a:buNone/>
            </a:pPr>
            <a:r>
              <a:rPr lang="en-US" dirty="0"/>
              <a:t>	AB2- Soldier Pile</a:t>
            </a:r>
          </a:p>
          <a:p>
            <a:pPr marL="0" indent="0">
              <a:buNone/>
            </a:pPr>
            <a:r>
              <a:rPr lang="en-US" dirty="0"/>
              <a:t>Retaining Wall 1B – Soldier </a:t>
            </a:r>
          </a:p>
          <a:p>
            <a:pPr marL="0" indent="0">
              <a:buNone/>
            </a:pPr>
            <a:r>
              <a:rPr lang="en-US" dirty="0"/>
              <a:t>R-1C – CIP Cantilever or MSE</a:t>
            </a:r>
          </a:p>
          <a:p>
            <a:pPr marL="0" indent="0">
              <a:buNone/>
            </a:pPr>
            <a:r>
              <a:rPr lang="en-US" dirty="0"/>
              <a:t>R-2 – CIP Cantilever or MSE</a:t>
            </a:r>
          </a:p>
          <a:p>
            <a:pPr marL="0" indent="0">
              <a:buNone/>
            </a:pPr>
            <a:r>
              <a:rPr lang="en-US" dirty="0"/>
              <a:t>R-3 – CIP Cantilever or MSE</a:t>
            </a:r>
          </a:p>
          <a:p>
            <a:pPr marL="0" indent="0">
              <a:buNone/>
            </a:pPr>
            <a:r>
              <a:rPr lang="en-US" dirty="0"/>
              <a:t>Retaining Wall 4 – Cantilever Wall bearing on piles</a:t>
            </a:r>
            <a:endParaRPr lang="en-US" dirty="0">
              <a:highlight>
                <a:srgbClr val="FFFF00"/>
              </a:highlight>
            </a:endParaRPr>
          </a:p>
          <a:p>
            <a:pPr marL="0" indent="0">
              <a:buNone/>
            </a:pPr>
            <a:r>
              <a:rPr lang="en-US" dirty="0"/>
              <a:t>R-5 – CIP Cantilever or MSE</a:t>
            </a:r>
          </a:p>
          <a:p>
            <a:pPr marL="0" indent="0">
              <a:buNone/>
            </a:pPr>
            <a:r>
              <a:rPr lang="en-US" dirty="0"/>
              <a:t>Retaining Wall 6 – Soldier Pile</a:t>
            </a:r>
          </a:p>
          <a:p>
            <a:pPr marL="0" indent="0">
              <a:buNone/>
            </a:pPr>
            <a:r>
              <a:rPr lang="en-US" dirty="0"/>
              <a:t>R-7 – MSE</a:t>
            </a:r>
          </a:p>
          <a:p>
            <a:pPr marL="0" indent="0">
              <a:buNone/>
            </a:pPr>
            <a:r>
              <a:rPr lang="en-US" dirty="0"/>
              <a:t>R-10 – CIP Cantilever or MSE</a:t>
            </a:r>
          </a:p>
          <a:p>
            <a:pPr marL="0" indent="0">
              <a:buNone/>
            </a:pPr>
            <a:r>
              <a:rPr lang="en-US" dirty="0"/>
              <a:t>Retaining Wall 11– Cantilever Wall bearing on piles</a:t>
            </a:r>
          </a:p>
          <a:p>
            <a:pPr marL="0" indent="0">
              <a:buNone/>
            </a:pPr>
            <a:r>
              <a:rPr lang="en-US" dirty="0"/>
              <a:t>R-12 – CIP Cantilever or MSE</a:t>
            </a:r>
          </a:p>
          <a:p>
            <a:pPr marL="0" indent="0">
              <a:buNone/>
            </a:pPr>
            <a:r>
              <a:rPr lang="en-US" dirty="0"/>
              <a:t>R-13 – CIP Cantilever or MSE</a:t>
            </a:r>
          </a:p>
          <a:p>
            <a:pPr marL="0" indent="0">
              <a:buNone/>
            </a:pPr>
            <a:r>
              <a:rPr lang="en-US" dirty="0"/>
              <a:t>Retaining Wall 14 – Soldier Pile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58877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All Subcontractors &amp; DBE’s</a:t>
            </a:r>
          </a:p>
        </p:txBody>
      </p:sp>
      <p:sp>
        <p:nvSpPr>
          <p:cNvPr id="4" name="Content Placeholder 3"/>
          <p:cNvSpPr>
            <a:spLocks noGrp="1"/>
          </p:cNvSpPr>
          <p:nvPr>
            <p:ph idx="1"/>
          </p:nvPr>
        </p:nvSpPr>
        <p:spPr/>
        <p:txBody>
          <a:bodyPr>
            <a:normAutofit/>
          </a:bodyPr>
          <a:lstStyle/>
          <a:p>
            <a:pPr marL="0" marR="0">
              <a:spcBef>
                <a:spcPts val="0"/>
              </a:spcBef>
              <a:spcAft>
                <a:spcPts val="0"/>
              </a:spcAft>
            </a:pPr>
            <a:r>
              <a:rPr lang="en-US" dirty="0">
                <a:latin typeface="Calibri" panose="020F0502020204030204" pitchFamily="34" charset="0"/>
                <a:ea typeface="Calibri" panose="020F0502020204030204" pitchFamily="34" charset="0"/>
              </a:rPr>
              <a:t>All Subcontractors must be prequalified in Tennessee</a:t>
            </a:r>
          </a:p>
          <a:p>
            <a:pPr marL="0" marR="0">
              <a:spcBef>
                <a:spcPts val="0"/>
              </a:spcBef>
              <a:spcAft>
                <a:spcPts val="0"/>
              </a:spcAft>
            </a:pPr>
            <a:r>
              <a:rPr lang="en-US" dirty="0">
                <a:latin typeface="Calibri" panose="020F0502020204030204" pitchFamily="34" charset="0"/>
                <a:ea typeface="Calibri" panose="020F0502020204030204" pitchFamily="34" charset="0"/>
              </a:rPr>
              <a:t>DBE subcontractors should</a:t>
            </a:r>
            <a:r>
              <a:rPr lang="en-US" sz="2400" dirty="0">
                <a:effectLst/>
                <a:latin typeface="Calibri" panose="020F0502020204030204" pitchFamily="34" charset="0"/>
                <a:ea typeface="Calibri" panose="020F0502020204030204" pitchFamily="34" charset="0"/>
              </a:rPr>
              <a:t> be TNUCP prequalified so we can count toward the overall goal here in TN.  </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60270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ROW Availability</a:t>
            </a:r>
          </a:p>
        </p:txBody>
      </p:sp>
      <p:sp>
        <p:nvSpPr>
          <p:cNvPr id="4" name="Content Placeholder 3"/>
          <p:cNvSpPr>
            <a:spLocks noGrp="1"/>
          </p:cNvSpPr>
          <p:nvPr>
            <p:ph idx="1"/>
          </p:nvPr>
        </p:nvSpPr>
        <p:spPr/>
        <p:txBody>
          <a:bodyPr>
            <a:normAutofit/>
          </a:bodyPr>
          <a:lstStyle/>
          <a:p>
            <a:pPr marL="0" marR="0">
              <a:spcBef>
                <a:spcPts val="0"/>
              </a:spcBef>
              <a:spcAft>
                <a:spcPts val="0"/>
              </a:spcAft>
            </a:pPr>
            <a:r>
              <a:rPr lang="en-US" dirty="0">
                <a:latin typeface="Calibri" panose="020F0502020204030204" pitchFamily="34" charset="0"/>
                <a:ea typeface="Calibri" panose="020F0502020204030204" pitchFamily="34" charset="0"/>
              </a:rPr>
              <a:t>Special Note in 105C(R)</a:t>
            </a:r>
          </a:p>
          <a:p>
            <a:pPr marL="0" marR="0" indent="0">
              <a:spcBef>
                <a:spcPts val="0"/>
              </a:spcBef>
              <a:spcAft>
                <a:spcPts val="0"/>
              </a:spcAft>
              <a:buNone/>
            </a:pPr>
            <a:r>
              <a:rPr lang="en-US" dirty="0">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6647E803-3014-4CBC-A73D-A39C01855176}"/>
              </a:ext>
            </a:extLst>
          </p:cNvPr>
          <p:cNvPicPr>
            <a:picLocks noChangeAspect="1"/>
          </p:cNvPicPr>
          <p:nvPr/>
        </p:nvPicPr>
        <p:blipFill>
          <a:blip r:embed="rId2"/>
          <a:stretch>
            <a:fillRect/>
          </a:stretch>
        </p:blipFill>
        <p:spPr>
          <a:xfrm>
            <a:off x="533400" y="2307406"/>
            <a:ext cx="7302168" cy="2243188"/>
          </a:xfrm>
          <a:prstGeom prst="rect">
            <a:avLst/>
          </a:prstGeom>
        </p:spPr>
      </p:pic>
    </p:spTree>
    <p:extLst>
      <p:ext uri="{BB962C8B-B14F-4D97-AF65-F5344CB8AC3E}">
        <p14:creationId xmlns:p14="http://schemas.microsoft.com/office/powerpoint/2010/main" val="3048277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Contract Special Provisions</a:t>
            </a:r>
          </a:p>
        </p:txBody>
      </p:sp>
      <p:sp>
        <p:nvSpPr>
          <p:cNvPr id="4" name="Content Placeholder 3"/>
          <p:cNvSpPr>
            <a:spLocks noGrp="1"/>
          </p:cNvSpPr>
          <p:nvPr>
            <p:ph idx="1"/>
          </p:nvPr>
        </p:nvSpPr>
        <p:spPr/>
        <p:txBody>
          <a:bodyPr>
            <a:normAutofit fontScale="77500" lnSpcReduction="20000"/>
          </a:bodyPr>
          <a:lstStyle/>
          <a:p>
            <a:pPr marL="0" marR="0">
              <a:spcBef>
                <a:spcPts val="0"/>
              </a:spcBef>
              <a:spcAft>
                <a:spcPts val="0"/>
              </a:spcAft>
            </a:pPr>
            <a:r>
              <a:rPr lang="en-US" dirty="0">
                <a:latin typeface="Calibri" panose="020F0502020204030204" pitchFamily="34" charset="0"/>
                <a:ea typeface="Calibri" panose="020F0502020204030204" pitchFamily="34" charset="0"/>
              </a:rPr>
              <a:t>102AP – Arkansas Prequalification and Licensing Requirements</a:t>
            </a:r>
          </a:p>
          <a:p>
            <a:pPr marL="0" marR="0">
              <a:spcBef>
                <a:spcPts val="0"/>
              </a:spcBef>
              <a:spcAft>
                <a:spcPts val="0"/>
              </a:spcAft>
            </a:pPr>
            <a:r>
              <a:rPr lang="en-US" dirty="0">
                <a:latin typeface="Calibri" panose="020F0502020204030204" pitchFamily="34" charset="0"/>
                <a:ea typeface="Calibri" panose="020F0502020204030204" pitchFamily="34" charset="0"/>
              </a:rPr>
              <a:t>105C(R) – RR Special Provision</a:t>
            </a:r>
          </a:p>
          <a:p>
            <a:pPr marL="0" marR="0">
              <a:spcBef>
                <a:spcPts val="0"/>
              </a:spcBef>
              <a:spcAft>
                <a:spcPts val="0"/>
              </a:spcAft>
            </a:pPr>
            <a:r>
              <a:rPr lang="en-US" dirty="0">
                <a:latin typeface="Calibri" panose="020F0502020204030204" pitchFamily="34" charset="0"/>
                <a:ea typeface="Calibri" panose="020F0502020204030204" pitchFamily="34" charset="0"/>
              </a:rPr>
              <a:t>SP108B </a:t>
            </a:r>
          </a:p>
          <a:p>
            <a:pPr marL="0" marR="0">
              <a:spcBef>
                <a:spcPts val="0"/>
              </a:spcBef>
              <a:spcAft>
                <a:spcPts val="0"/>
              </a:spcAft>
            </a:pPr>
            <a:r>
              <a:rPr lang="en-US" dirty="0">
                <a:latin typeface="Calibri" panose="020F0502020204030204" pitchFamily="34" charset="0"/>
                <a:ea typeface="Calibri" panose="020F0502020204030204" pitchFamily="34" charset="0"/>
              </a:rPr>
              <a:t>202ACM – Removal of ACM</a:t>
            </a:r>
          </a:p>
          <a:p>
            <a:pPr marL="0" marR="0">
              <a:spcBef>
                <a:spcPts val="0"/>
              </a:spcBef>
              <a:spcAft>
                <a:spcPts val="0"/>
              </a:spcAft>
            </a:pPr>
            <a:r>
              <a:rPr lang="en-US" dirty="0">
                <a:latin typeface="Calibri" panose="020F0502020204030204" pitchFamily="34" charset="0"/>
                <a:ea typeface="Calibri" panose="020F0502020204030204" pitchFamily="34" charset="0"/>
              </a:rPr>
              <a:t>204DC – Drilled Caissons</a:t>
            </a:r>
          </a:p>
          <a:p>
            <a:pPr marL="0" marR="0">
              <a:spcBef>
                <a:spcPts val="0"/>
              </a:spcBef>
              <a:spcAft>
                <a:spcPts val="0"/>
              </a:spcAft>
            </a:pPr>
            <a:r>
              <a:rPr lang="en-US" dirty="0">
                <a:latin typeface="Calibri" panose="020F0502020204030204" pitchFamily="34" charset="0"/>
                <a:ea typeface="Calibri" panose="020F0502020204030204" pitchFamily="34" charset="0"/>
              </a:rPr>
              <a:t>205A – Embankment (Compacted in Place)</a:t>
            </a:r>
          </a:p>
          <a:p>
            <a:pPr marL="0" marR="0">
              <a:spcBef>
                <a:spcPts val="0"/>
              </a:spcBef>
              <a:spcAft>
                <a:spcPts val="0"/>
              </a:spcAft>
            </a:pPr>
            <a:r>
              <a:rPr lang="en-US" dirty="0">
                <a:latin typeface="Calibri" panose="020F0502020204030204" pitchFamily="34" charset="0"/>
                <a:ea typeface="Calibri" panose="020F0502020204030204" pitchFamily="34" charset="0"/>
              </a:rPr>
              <a:t>407IC – Intelligent Compaction (HMA)</a:t>
            </a:r>
          </a:p>
          <a:p>
            <a:pPr marL="0" marR="0">
              <a:spcBef>
                <a:spcPts val="0"/>
              </a:spcBef>
              <a:spcAft>
                <a:spcPts val="0"/>
              </a:spcAft>
            </a:pPr>
            <a:r>
              <a:rPr lang="en-US" dirty="0">
                <a:latin typeface="Calibri" panose="020F0502020204030204" pitchFamily="34" charset="0"/>
                <a:ea typeface="Calibri" panose="020F0502020204030204" pitchFamily="34" charset="0"/>
              </a:rPr>
              <a:t>602 – Steel Structure Inspection</a:t>
            </a:r>
          </a:p>
          <a:p>
            <a:pPr marL="0" marR="0">
              <a:spcBef>
                <a:spcPts val="0"/>
              </a:spcBef>
              <a:spcAft>
                <a:spcPts val="0"/>
              </a:spcAft>
            </a:pPr>
            <a:r>
              <a:rPr lang="en-US" dirty="0">
                <a:latin typeface="Calibri" panose="020F0502020204030204" pitchFamily="34" charset="0"/>
                <a:ea typeface="Calibri" panose="020F0502020204030204" pitchFamily="34" charset="0"/>
              </a:rPr>
              <a:t>604HD – Bridge Deck repair using </a:t>
            </a:r>
            <a:r>
              <a:rPr lang="en-US" dirty="0" err="1">
                <a:latin typeface="Calibri" panose="020F0502020204030204" pitchFamily="34" charset="0"/>
                <a:ea typeface="Calibri" panose="020F0502020204030204" pitchFamily="34" charset="0"/>
              </a:rPr>
              <a:t>Hydrodemolition</a:t>
            </a:r>
            <a:endParaRPr lang="en-US" dirty="0">
              <a:latin typeface="Calibri" panose="020F0502020204030204" pitchFamily="34" charset="0"/>
              <a:ea typeface="Calibri" panose="020F0502020204030204" pitchFamily="34" charset="0"/>
            </a:endParaRPr>
          </a:p>
          <a:p>
            <a:pPr marL="0" marR="0">
              <a:spcBef>
                <a:spcPts val="0"/>
              </a:spcBef>
              <a:spcAft>
                <a:spcPts val="0"/>
              </a:spcAft>
            </a:pPr>
            <a:r>
              <a:rPr lang="en-US" dirty="0">
                <a:latin typeface="Calibri" panose="020F0502020204030204" pitchFamily="34" charset="0"/>
                <a:ea typeface="Calibri" panose="020F0502020204030204" pitchFamily="34" charset="0"/>
              </a:rPr>
              <a:t>624 – Retaining walls</a:t>
            </a:r>
          </a:p>
          <a:p>
            <a:pPr marL="0" marR="0">
              <a:spcBef>
                <a:spcPts val="0"/>
              </a:spcBef>
              <a:spcAft>
                <a:spcPts val="0"/>
              </a:spcAft>
            </a:pPr>
            <a:r>
              <a:rPr lang="en-US" dirty="0">
                <a:latin typeface="Calibri" panose="020F0502020204030204" pitchFamily="34" charset="0"/>
                <a:ea typeface="Calibri" panose="020F0502020204030204" pitchFamily="34" charset="0"/>
              </a:rPr>
              <a:t>714M – Roadway and Structure Lighting</a:t>
            </a:r>
          </a:p>
          <a:p>
            <a:pPr marL="0" marR="0">
              <a:spcBef>
                <a:spcPts val="0"/>
              </a:spcBef>
              <a:spcAft>
                <a:spcPts val="0"/>
              </a:spcAft>
            </a:pPr>
            <a:r>
              <a:rPr lang="en-US" dirty="0">
                <a:latin typeface="Calibri" panose="020F0502020204030204" pitchFamily="34" charset="0"/>
                <a:ea typeface="Calibri" panose="020F0502020204030204" pitchFamily="34" charset="0"/>
              </a:rPr>
              <a:t>716CPM – Contrast Pavement Marking</a:t>
            </a:r>
          </a:p>
          <a:p>
            <a:pPr marL="0" marR="0">
              <a:spcBef>
                <a:spcPts val="0"/>
              </a:spcBef>
              <a:spcAft>
                <a:spcPts val="0"/>
              </a:spcAft>
            </a:pPr>
            <a:r>
              <a:rPr lang="en-US" dirty="0">
                <a:latin typeface="Calibri" panose="020F0502020204030204" pitchFamily="34" charset="0"/>
                <a:ea typeface="Calibri" panose="020F0502020204030204" pitchFamily="34" charset="0"/>
              </a:rPr>
              <a:t>718NB – Sound Absorbing Noise Barrier</a:t>
            </a:r>
          </a:p>
          <a:p>
            <a:pPr marL="0" marR="0">
              <a:spcBef>
                <a:spcPts val="0"/>
              </a:spcBef>
              <a:spcAft>
                <a:spcPts val="0"/>
              </a:spcAft>
            </a:pPr>
            <a:r>
              <a:rPr lang="en-US" dirty="0">
                <a:latin typeface="Calibri" panose="020F0502020204030204" pitchFamily="34" charset="0"/>
                <a:ea typeface="Calibri" panose="020F0502020204030204" pitchFamily="34" charset="0"/>
              </a:rPr>
              <a:t>725 – ITS Technical Provision</a:t>
            </a:r>
          </a:p>
          <a:p>
            <a:pPr marL="0" marR="0">
              <a:spcBef>
                <a:spcPts val="0"/>
              </a:spcBef>
              <a:spcAft>
                <a:spcPts val="0"/>
              </a:spcAft>
            </a:pPr>
            <a:r>
              <a:rPr lang="en-US" dirty="0">
                <a:latin typeface="Calibri" panose="020F0502020204030204" pitchFamily="34" charset="0"/>
                <a:ea typeface="Calibri" panose="020F0502020204030204" pitchFamily="34" charset="0"/>
              </a:rPr>
              <a:t>Arkansas Federal Wage Rates as well as </a:t>
            </a:r>
            <a:r>
              <a:rPr lang="en-US">
                <a:latin typeface="Calibri" panose="020F0502020204030204" pitchFamily="34" charset="0"/>
                <a:ea typeface="Calibri" panose="020F0502020204030204" pitchFamily="34" charset="0"/>
              </a:rPr>
              <a:t>Tennessee Federal and State Wage Rates</a:t>
            </a:r>
            <a:endParaRPr lang="en-US" dirty="0">
              <a:latin typeface="Calibri" panose="020F0502020204030204" pitchFamily="34" charset="0"/>
              <a:ea typeface="Calibri" panose="020F0502020204030204" pitchFamily="34" charset="0"/>
            </a:endParaRPr>
          </a:p>
          <a:p>
            <a:pPr marL="0" marR="0">
              <a:spcBef>
                <a:spcPts val="0"/>
              </a:spcBef>
              <a:spcAft>
                <a:spcPts val="0"/>
              </a:spcAft>
            </a:pP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2400" dirty="0">
                <a:effectLst/>
                <a:latin typeface="Calibri" panose="020F0502020204030204" pitchFamily="34" charset="0"/>
                <a:ea typeface="Calibri" panose="020F0502020204030204" pitchFamily="34" charset="0"/>
              </a:rPr>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16526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sp>
        <p:nvSpPr>
          <p:cNvPr id="4" name="Content Placeholder 3"/>
          <p:cNvSpPr>
            <a:spLocks noGrp="1"/>
          </p:cNvSpPr>
          <p:nvPr>
            <p:ph idx="1"/>
          </p:nvPr>
        </p:nvSpPr>
        <p:spPr/>
        <p:txBody>
          <a:bodyPr/>
          <a:lstStyle/>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srgbClr val="1D1D1D"/>
                </a:solidFill>
                <a:effectLst/>
                <a:uLnTx/>
                <a:uFillTx/>
                <a:latin typeface="Arial"/>
                <a:ea typeface="+mn-ea"/>
                <a:cs typeface="+mn-cs"/>
              </a:rPr>
              <a:t>Please submit RFIs by email to </a:t>
            </a:r>
            <a:r>
              <a:rPr kumimoji="0" lang="en-US" sz="2000" b="0" i="0" u="none" strike="noStrike" kern="1200" cap="none" spc="0" normalizeH="0" baseline="0" noProof="0" dirty="0">
                <a:ln>
                  <a:noFill/>
                </a:ln>
                <a:solidFill>
                  <a:srgbClr val="1D1D1D"/>
                </a:solidFill>
                <a:effectLst/>
                <a:uLnTx/>
                <a:uFillTx/>
                <a:latin typeface="Arial"/>
                <a:ea typeface="+mn-ea"/>
                <a:cs typeface="+mn-cs"/>
                <a:hlinkClick r:id="rId2">
                  <a:extLst>
                    <a:ext uri="{A12FA001-AC4F-418D-AE19-62706E023703}">
                      <ahyp:hlinkClr xmlns:ahyp="http://schemas.microsoft.com/office/drawing/2018/hyperlinkcolor" val="tx"/>
                    </a:ext>
                  </a:extLst>
                </a:hlinkClick>
              </a:rPr>
              <a:t>Jamie.Fitzpatrick@tn.gov</a:t>
            </a:r>
            <a:r>
              <a:rPr kumimoji="0" lang="en-US" sz="2000" b="0" i="0" u="none" strike="noStrike" kern="1200" cap="none" spc="0" normalizeH="0" baseline="0" noProof="0" dirty="0">
                <a:ln>
                  <a:noFill/>
                </a:ln>
                <a:solidFill>
                  <a:srgbClr val="1D1D1D"/>
                </a:solidFill>
                <a:effectLst/>
                <a:uLnTx/>
                <a:uFillTx/>
                <a:latin typeface="Arial"/>
                <a:ea typeface="+mn-ea"/>
                <a:cs typeface="+mn-cs"/>
              </a:rPr>
              <a:t>. </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srgbClr val="1D1D1D"/>
                </a:solidFill>
                <a:effectLst/>
                <a:uLnTx/>
                <a:uFillTx/>
                <a:latin typeface="Arial"/>
                <a:ea typeface="+mn-ea"/>
                <a:cs typeface="+mn-cs"/>
              </a:rPr>
              <a:t>Please submit with subject line as, “CNW055 Shelby RFI”</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srgbClr val="1D1D1D"/>
                </a:solidFill>
                <a:effectLst/>
                <a:uLnTx/>
                <a:uFillTx/>
                <a:latin typeface="Arial"/>
                <a:ea typeface="+mn-ea"/>
                <a:cs typeface="+mn-cs"/>
              </a:rPr>
              <a:t>RFIs will be accepted up until Friday, March 18, at 4:00 p.m. CDT.</a:t>
            </a:r>
          </a:p>
          <a:p>
            <a:pPr marL="0" marR="0" lvl="0" indent="0" algn="l" defTabSz="914400" rtl="0" eaLnBrk="1" fontAlgn="auto" latinLnBrk="0" hangingPunct="1">
              <a:lnSpc>
                <a:spcPct val="90000"/>
              </a:lnSpc>
              <a:spcBef>
                <a:spcPts val="600"/>
              </a:spcBef>
              <a:spcAft>
                <a:spcPts val="1200"/>
              </a:spcAft>
              <a:buClr>
                <a:srgbClr val="E4610F"/>
              </a:buClr>
              <a:buSzTx/>
              <a:buFont typeface="Arial" panose="020B0604020202020204" pitchFamily="34" charset="0"/>
              <a:buNone/>
              <a:tabLst/>
              <a:defRPr/>
            </a:pPr>
            <a:r>
              <a:rPr kumimoji="0" lang="en-US" sz="2000" b="0" i="0" u="none" strike="noStrike" kern="1200" cap="none" spc="0" normalizeH="0" baseline="0" noProof="0" dirty="0">
                <a:ln>
                  <a:noFill/>
                </a:ln>
                <a:solidFill>
                  <a:srgbClr val="1D1D1D"/>
                </a:solidFill>
                <a:effectLst/>
                <a:uLnTx/>
                <a:uFillTx/>
                <a:latin typeface="Arial"/>
                <a:ea typeface="+mn-ea"/>
                <a:cs typeface="+mn-cs"/>
              </a:rPr>
              <a:t>Responses will be posted on TDOT Construction website as informational addendums</a:t>
            </a:r>
            <a:r>
              <a:rPr kumimoji="0" lang="en-US" sz="2000" b="0" i="0" u="none" strike="noStrike" kern="1200" cap="none" spc="0" normalizeH="0" baseline="0" noProof="0" dirty="0">
                <a:ln>
                  <a:noFill/>
                </a:ln>
                <a:solidFill>
                  <a:srgbClr val="1D1D1D"/>
                </a:solidFill>
                <a:effectLst>
                  <a:outerShdw blurRad="38100" dist="38100" dir="2700000" algn="tl">
                    <a:srgbClr val="000000">
                      <a:alpha val="43137"/>
                    </a:srgbClr>
                  </a:outerShdw>
                </a:effectLst>
                <a:uLnTx/>
                <a:uFillTx/>
                <a:latin typeface="Arial"/>
                <a:ea typeface="+mn-ea"/>
                <a:cs typeface="+mn-cs"/>
              </a:rPr>
              <a:t>.</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2332206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Mainline Pavement Section – Alternate AA1</a:t>
            </a:r>
          </a:p>
        </p:txBody>
      </p:sp>
      <p:pic>
        <p:nvPicPr>
          <p:cNvPr id="3" name="Content Placeholder 2" descr="Diagram&#10;&#10;Description automatically generated">
            <a:extLst>
              <a:ext uri="{FF2B5EF4-FFF2-40B4-BE49-F238E27FC236}">
                <a16:creationId xmlns:a16="http://schemas.microsoft.com/office/drawing/2014/main" id="{86D512A0-478F-42DD-977F-5089DC883C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074" y="1193800"/>
            <a:ext cx="7834052" cy="4957763"/>
          </a:xfrm>
        </p:spPr>
      </p:pic>
    </p:spTree>
    <p:extLst>
      <p:ext uri="{BB962C8B-B14F-4D97-AF65-F5344CB8AC3E}">
        <p14:creationId xmlns:p14="http://schemas.microsoft.com/office/powerpoint/2010/main" val="798571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Mainline Pavement Section – Alternate AA2</a:t>
            </a:r>
          </a:p>
        </p:txBody>
      </p:sp>
      <p:pic>
        <p:nvPicPr>
          <p:cNvPr id="7" name="Content Placeholder 6" descr="Diagram&#10;&#10;Description automatically generated">
            <a:extLst>
              <a:ext uri="{FF2B5EF4-FFF2-40B4-BE49-F238E27FC236}">
                <a16:creationId xmlns:a16="http://schemas.microsoft.com/office/drawing/2014/main" id="{69C547E6-2986-4C75-A850-12B7BB0A1E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074" y="1193800"/>
            <a:ext cx="7834052" cy="4957763"/>
          </a:xfrm>
        </p:spPr>
      </p:pic>
    </p:spTree>
    <p:extLst>
      <p:ext uri="{BB962C8B-B14F-4D97-AF65-F5344CB8AC3E}">
        <p14:creationId xmlns:p14="http://schemas.microsoft.com/office/powerpoint/2010/main" val="3742256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Mainline Temp. Pavement Section – Alternate AA1</a:t>
            </a:r>
          </a:p>
        </p:txBody>
      </p:sp>
      <p:pic>
        <p:nvPicPr>
          <p:cNvPr id="7" name="Content Placeholder 6">
            <a:extLst>
              <a:ext uri="{FF2B5EF4-FFF2-40B4-BE49-F238E27FC236}">
                <a16:creationId xmlns:a16="http://schemas.microsoft.com/office/drawing/2014/main" id="{69C547E6-2986-4C75-A850-12B7BB0A1E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p:blipFill>
        <p:spPr>
          <a:xfrm>
            <a:off x="693074" y="1193800"/>
            <a:ext cx="7834052" cy="4957762"/>
          </a:xfrm>
        </p:spPr>
      </p:pic>
    </p:spTree>
    <p:extLst>
      <p:ext uri="{BB962C8B-B14F-4D97-AF65-F5344CB8AC3E}">
        <p14:creationId xmlns:p14="http://schemas.microsoft.com/office/powerpoint/2010/main" val="2930779029"/>
      </p:ext>
    </p:extLst>
  </p:cSld>
  <p:clrMapOvr>
    <a:masterClrMapping/>
  </p:clrMapOvr>
</p:sld>
</file>

<file path=ppt/theme/theme1.xml><?xml version="1.0" encoding="utf-8"?>
<a:theme xmlns:a="http://schemas.openxmlformats.org/drawingml/2006/main" name="PowerPoint B">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3945</TotalTime>
  <Words>1304</Words>
  <Application>Microsoft Office PowerPoint</Application>
  <PresentationFormat>On-screen Show (4:3)</PresentationFormat>
  <Paragraphs>209</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Calibri</vt:lpstr>
      <vt:lpstr>Open Sans</vt:lpstr>
      <vt:lpstr>PermianSlabSerifTypeface</vt:lpstr>
      <vt:lpstr>PowerPoint B</vt:lpstr>
      <vt:lpstr>CNW055 Shelby County Mandatory Pre-bid Meeting</vt:lpstr>
      <vt:lpstr>Presentation Order:  Proposed Construction Mainline Pavement Section Construction Sequence </vt:lpstr>
      <vt:lpstr>Proposed Construction</vt:lpstr>
      <vt:lpstr>W. McLemore Avenue to Wisconsin Avenue</vt:lpstr>
      <vt:lpstr>Wisconsin Avenue to South of Crump Boulevard</vt:lpstr>
      <vt:lpstr>Crump/Roundabout</vt:lpstr>
      <vt:lpstr>Mainline Pavement Section – Alternate AA1</vt:lpstr>
      <vt:lpstr>Mainline Pavement Section – Alternate AA2</vt:lpstr>
      <vt:lpstr>Mainline Temp. Pavement Section – Alternate AA1</vt:lpstr>
      <vt:lpstr>Mainline Temp. Pavement Section – Alternate AA2</vt:lpstr>
      <vt:lpstr> Traffic Control/ Maintenance Of Traffic</vt:lpstr>
      <vt:lpstr>  Construction Sequence – existing interchange</vt:lpstr>
      <vt:lpstr>  Construction Sequence  Stage 1A</vt:lpstr>
      <vt:lpstr>  Construction Sequence  Stage 1A</vt:lpstr>
      <vt:lpstr>  Construction Sequence  Stage  1B</vt:lpstr>
      <vt:lpstr>  Construction Sequence  Stage  1B</vt:lpstr>
      <vt:lpstr>  Construction Sequence  Alternate Route </vt:lpstr>
      <vt:lpstr>  Construction Sequence   Alternate Route</vt:lpstr>
      <vt:lpstr>  Construction Sequence   Alternate Route</vt:lpstr>
      <vt:lpstr>  Construction Sequence   Local Street Detours</vt:lpstr>
      <vt:lpstr>  Construction Sequence   Local Street Detours</vt:lpstr>
      <vt:lpstr>  Construction Sequence   Local Street Detours</vt:lpstr>
      <vt:lpstr>  Construction Sequence   Local Street Detours</vt:lpstr>
      <vt:lpstr>  Construction Sequence   Local Street Detours</vt:lpstr>
      <vt:lpstr>  Construction Sequence   Local Street Detours</vt:lpstr>
      <vt:lpstr>  Construction Sequence   Local Street Detours</vt:lpstr>
      <vt:lpstr>  Construction Sequence   Stage 2</vt:lpstr>
      <vt:lpstr>  Construction Sequence   Stage 2</vt:lpstr>
      <vt:lpstr>  Construction Sequence   Stage 2</vt:lpstr>
      <vt:lpstr>  Construction Sequence   Stage 2  Crossover B</vt:lpstr>
      <vt:lpstr>  Construction Sequence   Stage 3</vt:lpstr>
      <vt:lpstr>  Construction Sequence   Stage 3</vt:lpstr>
      <vt:lpstr>  Construction Sequence   Stage 3</vt:lpstr>
      <vt:lpstr>  Construction Sequence   Stage 3</vt:lpstr>
      <vt:lpstr>  Construction Sequence   Stage 3</vt:lpstr>
      <vt:lpstr>  Construction Sequence   Stage 3   two-way loop</vt:lpstr>
      <vt:lpstr>  Construction Sequence   Stage 4A</vt:lpstr>
      <vt:lpstr>  Construction Sequence   Stage 4A</vt:lpstr>
      <vt:lpstr>  Construction Sequence   Stage 4A</vt:lpstr>
      <vt:lpstr>  Construction Sequence   Stage 4B</vt:lpstr>
      <vt:lpstr>  Construction Sequence   Stage 4B</vt:lpstr>
      <vt:lpstr>  Construction Sequence   Stage 4C</vt:lpstr>
      <vt:lpstr>  Construction Sequence   Stage 4C</vt:lpstr>
      <vt:lpstr>  Construction Sequence   Stage 4C   Crossover C Mod</vt:lpstr>
      <vt:lpstr>  Construction Sequence   Stage 4C   Detour</vt:lpstr>
      <vt:lpstr>  Construction Sequence  Stage 5</vt:lpstr>
      <vt:lpstr>  Construction Sequence  Stage 5</vt:lpstr>
      <vt:lpstr>  Construction Sequence  Stage 6</vt:lpstr>
      <vt:lpstr>  Construction Sequence  Stage 6</vt:lpstr>
      <vt:lpstr>  Construction Sequence  Completed project</vt:lpstr>
      <vt:lpstr>Project Overview</vt:lpstr>
      <vt:lpstr>A+B Bidding; No Excuse Bonus/Disincentive</vt:lpstr>
      <vt:lpstr>No Excuse Bonus</vt:lpstr>
      <vt:lpstr>Project Restrictions</vt:lpstr>
      <vt:lpstr>Project Restrictions</vt:lpstr>
      <vt:lpstr>Project Commitments</vt:lpstr>
      <vt:lpstr>Project Commitments</vt:lpstr>
      <vt:lpstr>Project Commitments</vt:lpstr>
      <vt:lpstr>Project Commitments</vt:lpstr>
      <vt:lpstr>Project Commitments</vt:lpstr>
      <vt:lpstr>Retaining Walls</vt:lpstr>
      <vt:lpstr>All Subcontractors &amp; DBE’s</vt:lpstr>
      <vt:lpstr>ROW Availability</vt:lpstr>
      <vt:lpstr>Contract Special Provisions</vt:lpstr>
      <vt:lpstr>Questions</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Wehlage</dc:creator>
  <cp:lastModifiedBy>Jamie Fitzpatrick</cp:lastModifiedBy>
  <cp:revision>40</cp:revision>
  <dcterms:created xsi:type="dcterms:W3CDTF">2015-04-20T20:04:50Z</dcterms:created>
  <dcterms:modified xsi:type="dcterms:W3CDTF">2022-03-08T18:44:40Z</dcterms:modified>
</cp:coreProperties>
</file>