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9" r:id="rId3"/>
    <p:sldId id="280" r:id="rId4"/>
    <p:sldId id="259" r:id="rId5"/>
    <p:sldId id="260" r:id="rId6"/>
    <p:sldId id="261" r:id="rId7"/>
    <p:sldId id="262" r:id="rId8"/>
    <p:sldId id="263" r:id="rId9"/>
    <p:sldId id="281" r:id="rId10"/>
    <p:sldId id="269" r:id="rId11"/>
    <p:sldId id="278"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varScale="1">
        <p:scale>
          <a:sx n="63" d="100"/>
          <a:sy n="63" d="100"/>
        </p:scale>
        <p:origin x="566"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2B25D-69EB-42BB-8C52-6B2A29AADC07}"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9BF69-9D6D-4971-BA87-81A50DCED842}" type="slidenum">
              <a:rPr lang="en-US" smtClean="0"/>
              <a:t>‹#›</a:t>
            </a:fld>
            <a:endParaRPr lang="en-US"/>
          </a:p>
        </p:txBody>
      </p:sp>
    </p:spTree>
    <p:extLst>
      <p:ext uri="{BB962C8B-B14F-4D97-AF65-F5344CB8AC3E}">
        <p14:creationId xmlns:p14="http://schemas.microsoft.com/office/powerpoint/2010/main" val="299518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r>
              <a:rPr lang="en-US" dirty="0"/>
              <a:t>That concludes our formal</a:t>
            </a:r>
            <a:r>
              <a:rPr lang="en-US" baseline="0" dirty="0"/>
              <a:t> presentation. This was very general, basic information. An now we can break up and if you have more specific questions concerning the process or your property, one our representatives will assist you. Make sure you pick up a brochure and fill out an information card </a:t>
            </a:r>
            <a:r>
              <a:rPr lang="en-US" baseline="0"/>
              <a:t>as well.</a:t>
            </a:r>
            <a:endParaRPr lang="en-US" baseline="0" dirty="0"/>
          </a:p>
          <a:p>
            <a:r>
              <a:rPr lang="en-US" baseline="0" dirty="0"/>
              <a:t>We appreciate your attendance and thank you so much for coming.</a:t>
            </a:r>
          </a:p>
          <a:p>
            <a:r>
              <a:rPr lang="en-US" baseline="0" dirty="0"/>
              <a:t>Contact information is listed here if you have questions at a later time.</a:t>
            </a:r>
          </a:p>
          <a:p>
            <a:endParaRPr lang="en-US" baseline="0" dirty="0"/>
          </a:p>
          <a:p>
            <a:endParaRPr lang="en-US" baseline="0" dirty="0"/>
          </a:p>
          <a:p>
            <a:r>
              <a:rPr lang="en-US" baseline="0" dirty="0"/>
              <a:t>Thank you again.</a:t>
            </a:r>
          </a:p>
          <a:p>
            <a:endParaRPr lang="en-US" dirty="0"/>
          </a:p>
        </p:txBody>
      </p:sp>
      <p:sp>
        <p:nvSpPr>
          <p:cNvPr id="4" name="Slide Number Placeholder 3"/>
          <p:cNvSpPr>
            <a:spLocks noGrp="1"/>
          </p:cNvSpPr>
          <p:nvPr>
            <p:ph type="sldNum" sz="quarter" idx="10"/>
          </p:nvPr>
        </p:nvSpPr>
        <p:spPr/>
        <p:txBody>
          <a:bodyPr/>
          <a:lstStyle/>
          <a:p>
            <a:fld id="{88073043-49B3-4229-8DEC-003A23CABDF6}" type="slidenum">
              <a:rPr lang="en-US" smtClean="0"/>
              <a:t>11</a:t>
            </a:fld>
            <a:endParaRPr lang="en-US" dirty="0"/>
          </a:p>
        </p:txBody>
      </p:sp>
    </p:spTree>
    <p:extLst>
      <p:ext uri="{BB962C8B-B14F-4D97-AF65-F5344CB8AC3E}">
        <p14:creationId xmlns:p14="http://schemas.microsoft.com/office/powerpoint/2010/main" val="169232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3028953"/>
            <a:ext cx="88392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4095751"/>
            <a:ext cx="88392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61950"/>
            <a:ext cx="6578600"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85750"/>
            <a:ext cx="2763012" cy="1194816"/>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95550"/>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304964"/>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Hawkins State Route 31</a:t>
            </a:r>
          </a:p>
        </p:txBody>
      </p:sp>
      <p:sp>
        <p:nvSpPr>
          <p:cNvPr id="3" name="Text Placeholder 2"/>
          <p:cNvSpPr>
            <a:spLocks noGrp="1"/>
          </p:cNvSpPr>
          <p:nvPr>
            <p:ph type="body" sz="quarter" idx="12"/>
          </p:nvPr>
        </p:nvSpPr>
        <p:spPr/>
        <p:txBody>
          <a:bodyPr/>
          <a:lstStyle/>
          <a:p>
            <a:r>
              <a:rPr lang="en-US" dirty="0"/>
              <a:t>Virtual Design Meeting</a:t>
            </a:r>
          </a:p>
        </p:txBody>
      </p:sp>
      <p:sp>
        <p:nvSpPr>
          <p:cNvPr id="4" name="Text Placeholder 3"/>
          <p:cNvSpPr>
            <a:spLocks noGrp="1"/>
          </p:cNvSpPr>
          <p:nvPr>
            <p:ph type="body" sz="quarter" idx="11"/>
          </p:nvPr>
        </p:nvSpPr>
        <p:spPr>
          <a:xfrm>
            <a:off x="-114300" y="4800600"/>
            <a:ext cx="9144000" cy="342900"/>
          </a:xfrm>
        </p:spPr>
        <p:txBody>
          <a:bodyPr>
            <a:normAutofit/>
          </a:bodyPr>
          <a:lstStyle/>
          <a:p>
            <a:r>
              <a:rPr lang="en-US" sz="1400" b="1" dirty="0"/>
              <a:t>September 8, 2020</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Development Process</a:t>
            </a:r>
          </a:p>
        </p:txBody>
      </p:sp>
      <p:pic>
        <p:nvPicPr>
          <p:cNvPr id="4" name="Content Placeholder 1">
            <a:extLst>
              <a:ext uri="{FF2B5EF4-FFF2-40B4-BE49-F238E27FC236}">
                <a16:creationId xmlns:a16="http://schemas.microsoft.com/office/drawing/2014/main" id="{F2BCD116-BE71-4221-8E85-E6DD2F465D2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25529" y="2597327"/>
            <a:ext cx="350093" cy="314369"/>
          </a:xfrm>
          <a:prstGeom prst="rect">
            <a:avLst/>
          </a:prstGeom>
        </p:spPr>
      </p:pic>
      <p:sp>
        <p:nvSpPr>
          <p:cNvPr id="6" name="Flowchart: Alternate Process 5">
            <a:extLst>
              <a:ext uri="{FF2B5EF4-FFF2-40B4-BE49-F238E27FC236}">
                <a16:creationId xmlns:a16="http://schemas.microsoft.com/office/drawing/2014/main" id="{EDA4DFC9-8C65-4BFE-B444-FF5666A79778}"/>
              </a:ext>
            </a:extLst>
          </p:cNvPr>
          <p:cNvSpPr/>
          <p:nvPr/>
        </p:nvSpPr>
        <p:spPr>
          <a:xfrm>
            <a:off x="3543300" y="1115198"/>
            <a:ext cx="2057400" cy="400050"/>
          </a:xfrm>
          <a:prstGeom prst="flowChartAlternateProcess">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Planning</a:t>
            </a:r>
          </a:p>
        </p:txBody>
      </p:sp>
      <p:sp>
        <p:nvSpPr>
          <p:cNvPr id="7" name="Down Arrow 7">
            <a:extLst>
              <a:ext uri="{FF2B5EF4-FFF2-40B4-BE49-F238E27FC236}">
                <a16:creationId xmlns:a16="http://schemas.microsoft.com/office/drawing/2014/main" id="{28172A5A-A681-4C3C-8FAF-FAA05E81DFD3}"/>
              </a:ext>
            </a:extLst>
          </p:cNvPr>
          <p:cNvSpPr/>
          <p:nvPr/>
        </p:nvSpPr>
        <p:spPr>
          <a:xfrm>
            <a:off x="4434840" y="1538726"/>
            <a:ext cx="274320" cy="274320"/>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own Arrow 9">
            <a:extLst>
              <a:ext uri="{FF2B5EF4-FFF2-40B4-BE49-F238E27FC236}">
                <a16:creationId xmlns:a16="http://schemas.microsoft.com/office/drawing/2014/main" id="{06DA863B-EA5B-4B21-88AB-63DAF308D139}"/>
              </a:ext>
            </a:extLst>
          </p:cNvPr>
          <p:cNvSpPr/>
          <p:nvPr/>
        </p:nvSpPr>
        <p:spPr>
          <a:xfrm>
            <a:off x="4549140" y="1653026"/>
            <a:ext cx="274320" cy="274320"/>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wn Arrow 10">
            <a:extLst>
              <a:ext uri="{FF2B5EF4-FFF2-40B4-BE49-F238E27FC236}">
                <a16:creationId xmlns:a16="http://schemas.microsoft.com/office/drawing/2014/main" id="{5465F50D-A86D-49B1-B721-4CDDA39B8C2F}"/>
              </a:ext>
            </a:extLst>
          </p:cNvPr>
          <p:cNvSpPr/>
          <p:nvPr/>
        </p:nvSpPr>
        <p:spPr>
          <a:xfrm>
            <a:off x="4403261" y="1526986"/>
            <a:ext cx="274320" cy="274320"/>
          </a:xfrm>
          <a:prstGeom prst="downArrow">
            <a:avLst/>
          </a:prstGeom>
          <a:solidFill>
            <a:sysClr val="windowText" lastClr="000000"/>
          </a:solidFill>
          <a:ln w="38100" cap="flat" cmpd="sng" algn="ctr">
            <a:solidFill>
              <a:sysClr val="windowText" lastClr="000000"/>
            </a:solidFill>
            <a:prstDash val="solid"/>
          </a:ln>
          <a:effectLst/>
        </p:spPr>
        <p:txBody>
          <a:bodyPr rtlCol="0" anchor="ctr"/>
          <a:lstStyle/>
          <a:p>
            <a:pPr algn="ctr" defTabSz="685800">
              <a:defRPr/>
            </a:pPr>
            <a:endParaRPr lang="en-US" sz="1350" kern="0">
              <a:solidFill>
                <a:prstClr val="white"/>
              </a:solidFill>
              <a:latin typeface="Arial Narrow"/>
            </a:endParaRPr>
          </a:p>
        </p:txBody>
      </p:sp>
      <p:sp>
        <p:nvSpPr>
          <p:cNvPr id="10" name="Flowchart: Alternate Process 9">
            <a:extLst>
              <a:ext uri="{FF2B5EF4-FFF2-40B4-BE49-F238E27FC236}">
                <a16:creationId xmlns:a16="http://schemas.microsoft.com/office/drawing/2014/main" id="{03B528E8-A205-463D-A055-35DBE94866F9}"/>
              </a:ext>
            </a:extLst>
          </p:cNvPr>
          <p:cNvSpPr/>
          <p:nvPr/>
        </p:nvSpPr>
        <p:spPr>
          <a:xfrm>
            <a:off x="3543300" y="1795080"/>
            <a:ext cx="2057400" cy="411480"/>
          </a:xfrm>
          <a:prstGeom prst="flowChartAlternateProcess">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Environmenta</a:t>
            </a:r>
            <a:r>
              <a:rPr lang="en-US" sz="2100" b="1" dirty="0">
                <a:latin typeface="Arial" panose="020B0604020202020204" pitchFamily="34" charset="0"/>
                <a:cs typeface="Arial" panose="020B0604020202020204" pitchFamily="34" charset="0"/>
              </a:rPr>
              <a:t>l</a:t>
            </a:r>
          </a:p>
        </p:txBody>
      </p:sp>
      <p:sp>
        <p:nvSpPr>
          <p:cNvPr id="11" name="Flowchart: Alternate Process 10">
            <a:extLst>
              <a:ext uri="{FF2B5EF4-FFF2-40B4-BE49-F238E27FC236}">
                <a16:creationId xmlns:a16="http://schemas.microsoft.com/office/drawing/2014/main" id="{A61E2692-829C-4CB2-9F56-22D8D814F518}"/>
              </a:ext>
            </a:extLst>
          </p:cNvPr>
          <p:cNvSpPr/>
          <p:nvPr/>
        </p:nvSpPr>
        <p:spPr>
          <a:xfrm>
            <a:off x="3543300" y="2557850"/>
            <a:ext cx="2057400" cy="400050"/>
          </a:xfrm>
          <a:prstGeom prst="flowChartAlternateProcess">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Design</a:t>
            </a:r>
          </a:p>
        </p:txBody>
      </p:sp>
      <p:sp>
        <p:nvSpPr>
          <p:cNvPr id="12" name="Flowchart: Alternate Process 11">
            <a:extLst>
              <a:ext uri="{FF2B5EF4-FFF2-40B4-BE49-F238E27FC236}">
                <a16:creationId xmlns:a16="http://schemas.microsoft.com/office/drawing/2014/main" id="{F0B1BCEF-DA61-40EC-8C2F-210071E6FA00}"/>
              </a:ext>
            </a:extLst>
          </p:cNvPr>
          <p:cNvSpPr/>
          <p:nvPr/>
        </p:nvSpPr>
        <p:spPr>
          <a:xfrm>
            <a:off x="3543300" y="3279176"/>
            <a:ext cx="2057400" cy="400050"/>
          </a:xfrm>
          <a:prstGeom prst="flowChartAlternateProcess">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Right-of-Way</a:t>
            </a:r>
          </a:p>
        </p:txBody>
      </p:sp>
      <p:sp>
        <p:nvSpPr>
          <p:cNvPr id="13" name="Flowchart: Alternate Process 12">
            <a:extLst>
              <a:ext uri="{FF2B5EF4-FFF2-40B4-BE49-F238E27FC236}">
                <a16:creationId xmlns:a16="http://schemas.microsoft.com/office/drawing/2014/main" id="{E58AA98F-C4EC-445C-8B1C-BBF51B2F12A3}"/>
              </a:ext>
            </a:extLst>
          </p:cNvPr>
          <p:cNvSpPr/>
          <p:nvPr/>
        </p:nvSpPr>
        <p:spPr>
          <a:xfrm>
            <a:off x="3543300" y="4000500"/>
            <a:ext cx="2057400" cy="400050"/>
          </a:xfrm>
          <a:prstGeom prst="flowChartAlternateProcess">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Construction</a:t>
            </a:r>
          </a:p>
        </p:txBody>
      </p:sp>
      <p:sp>
        <p:nvSpPr>
          <p:cNvPr id="14" name="Down Arrow 16">
            <a:extLst>
              <a:ext uri="{FF2B5EF4-FFF2-40B4-BE49-F238E27FC236}">
                <a16:creationId xmlns:a16="http://schemas.microsoft.com/office/drawing/2014/main" id="{27BC2E06-B0B8-4697-AC88-F235B45BA3FB}"/>
              </a:ext>
            </a:extLst>
          </p:cNvPr>
          <p:cNvSpPr/>
          <p:nvPr/>
        </p:nvSpPr>
        <p:spPr>
          <a:xfrm>
            <a:off x="4434840" y="2260052"/>
            <a:ext cx="274320" cy="274320"/>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Down Arrow 17">
            <a:extLst>
              <a:ext uri="{FF2B5EF4-FFF2-40B4-BE49-F238E27FC236}">
                <a16:creationId xmlns:a16="http://schemas.microsoft.com/office/drawing/2014/main" id="{9E41ABCB-AFAE-483A-BEEE-2D4A143ED1B8}"/>
              </a:ext>
            </a:extLst>
          </p:cNvPr>
          <p:cNvSpPr/>
          <p:nvPr/>
        </p:nvSpPr>
        <p:spPr>
          <a:xfrm>
            <a:off x="4434840" y="2981378"/>
            <a:ext cx="274320" cy="274320"/>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Down Arrow 18">
            <a:extLst>
              <a:ext uri="{FF2B5EF4-FFF2-40B4-BE49-F238E27FC236}">
                <a16:creationId xmlns:a16="http://schemas.microsoft.com/office/drawing/2014/main" id="{29C202AB-5FC4-4849-AFFC-51AA11CB77E7}"/>
              </a:ext>
            </a:extLst>
          </p:cNvPr>
          <p:cNvSpPr/>
          <p:nvPr/>
        </p:nvSpPr>
        <p:spPr>
          <a:xfrm>
            <a:off x="4434840" y="3702704"/>
            <a:ext cx="274320" cy="274320"/>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Brace 16">
            <a:extLst>
              <a:ext uri="{FF2B5EF4-FFF2-40B4-BE49-F238E27FC236}">
                <a16:creationId xmlns:a16="http://schemas.microsoft.com/office/drawing/2014/main" id="{CF65525F-B6B2-4629-A483-B569CBBE4230}"/>
              </a:ext>
            </a:extLst>
          </p:cNvPr>
          <p:cNvSpPr/>
          <p:nvPr/>
        </p:nvSpPr>
        <p:spPr>
          <a:xfrm>
            <a:off x="5657849" y="2560320"/>
            <a:ext cx="171450" cy="411480"/>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Down Arrow 21">
            <a:extLst>
              <a:ext uri="{FF2B5EF4-FFF2-40B4-BE49-F238E27FC236}">
                <a16:creationId xmlns:a16="http://schemas.microsoft.com/office/drawing/2014/main" id="{87485AA8-EDB4-4A92-B035-AA22BC031933}"/>
              </a:ext>
            </a:extLst>
          </p:cNvPr>
          <p:cNvSpPr/>
          <p:nvPr/>
        </p:nvSpPr>
        <p:spPr>
          <a:xfrm>
            <a:off x="4434840" y="2977514"/>
            <a:ext cx="274320" cy="274320"/>
          </a:xfrm>
          <a:prstGeom prst="downArrow">
            <a:avLst/>
          </a:prstGeom>
          <a:solidFill>
            <a:sysClr val="windowText" lastClr="000000"/>
          </a:solidFill>
          <a:ln w="38100" cap="flat" cmpd="sng" algn="ctr">
            <a:solidFill>
              <a:sysClr val="windowText" lastClr="000000"/>
            </a:solidFill>
            <a:prstDash val="solid"/>
          </a:ln>
          <a:effectLst/>
        </p:spPr>
        <p:txBody>
          <a:bodyPr rtlCol="0" anchor="ctr"/>
          <a:lstStyle/>
          <a:p>
            <a:pPr algn="ctr" defTabSz="685800">
              <a:defRPr/>
            </a:pPr>
            <a:endParaRPr lang="en-US" sz="1350" kern="0">
              <a:solidFill>
                <a:prstClr val="white"/>
              </a:solidFill>
              <a:latin typeface="Arial Narrow"/>
            </a:endParaRPr>
          </a:p>
        </p:txBody>
      </p:sp>
      <p:sp>
        <p:nvSpPr>
          <p:cNvPr id="19" name="Down Arrow 22">
            <a:extLst>
              <a:ext uri="{FF2B5EF4-FFF2-40B4-BE49-F238E27FC236}">
                <a16:creationId xmlns:a16="http://schemas.microsoft.com/office/drawing/2014/main" id="{A6B1A75E-1350-4731-8716-861178AC5B31}"/>
              </a:ext>
            </a:extLst>
          </p:cNvPr>
          <p:cNvSpPr/>
          <p:nvPr/>
        </p:nvSpPr>
        <p:spPr>
          <a:xfrm>
            <a:off x="4413041" y="2235602"/>
            <a:ext cx="274320" cy="274320"/>
          </a:xfrm>
          <a:prstGeom prst="downArrow">
            <a:avLst/>
          </a:prstGeom>
          <a:solidFill>
            <a:sysClr val="windowText" lastClr="000000"/>
          </a:solidFill>
          <a:ln w="38100" cap="flat" cmpd="sng" algn="ctr">
            <a:solidFill>
              <a:sysClr val="windowText" lastClr="000000"/>
            </a:solidFill>
            <a:prstDash val="solid"/>
          </a:ln>
          <a:effectLst/>
        </p:spPr>
        <p:txBody>
          <a:bodyPr rtlCol="0" anchor="ctr"/>
          <a:lstStyle/>
          <a:p>
            <a:pPr algn="ctr" defTabSz="685800">
              <a:defRPr/>
            </a:pPr>
            <a:endParaRPr lang="en-US" sz="1350" kern="0">
              <a:solidFill>
                <a:prstClr val="white"/>
              </a:solidFill>
              <a:latin typeface="Arial Narrow"/>
            </a:endParaRPr>
          </a:p>
        </p:txBody>
      </p:sp>
      <p:sp>
        <p:nvSpPr>
          <p:cNvPr id="20" name="Down Arrow 23">
            <a:extLst>
              <a:ext uri="{FF2B5EF4-FFF2-40B4-BE49-F238E27FC236}">
                <a16:creationId xmlns:a16="http://schemas.microsoft.com/office/drawing/2014/main" id="{5592DA0C-4075-489B-A19D-99E8B9C94A00}"/>
              </a:ext>
            </a:extLst>
          </p:cNvPr>
          <p:cNvSpPr/>
          <p:nvPr/>
        </p:nvSpPr>
        <p:spPr>
          <a:xfrm>
            <a:off x="4444739" y="3702702"/>
            <a:ext cx="274320" cy="274320"/>
          </a:xfrm>
          <a:prstGeom prst="downArrow">
            <a:avLst/>
          </a:prstGeom>
          <a:solidFill>
            <a:sysClr val="windowText" lastClr="000000"/>
          </a:solidFill>
          <a:ln w="38100" cap="flat" cmpd="sng" algn="ctr">
            <a:solidFill>
              <a:sysClr val="windowText" lastClr="000000"/>
            </a:solidFill>
            <a:prstDash val="solid"/>
          </a:ln>
          <a:effectLst/>
        </p:spPr>
        <p:txBody>
          <a:bodyPr rtlCol="0" anchor="ctr"/>
          <a:lstStyle/>
          <a:p>
            <a:pPr algn="ctr" defTabSz="685800">
              <a:defRPr/>
            </a:pPr>
            <a:endParaRPr lang="en-US" sz="1350" kern="0">
              <a:solidFill>
                <a:prstClr val="white"/>
              </a:solidFill>
              <a:latin typeface="Arial Narrow"/>
            </a:endParaRPr>
          </a:p>
        </p:txBody>
      </p:sp>
      <p:sp>
        <p:nvSpPr>
          <p:cNvPr id="21" name="Right Brace 20">
            <a:extLst>
              <a:ext uri="{FF2B5EF4-FFF2-40B4-BE49-F238E27FC236}">
                <a16:creationId xmlns:a16="http://schemas.microsoft.com/office/drawing/2014/main" id="{64A35C1F-D25B-4F7E-B4BF-796B34944684}"/>
              </a:ext>
            </a:extLst>
          </p:cNvPr>
          <p:cNvSpPr/>
          <p:nvPr/>
        </p:nvSpPr>
        <p:spPr>
          <a:xfrm>
            <a:off x="5772149" y="2674620"/>
            <a:ext cx="171450" cy="411480"/>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2" name="Right Brace 21">
            <a:extLst>
              <a:ext uri="{FF2B5EF4-FFF2-40B4-BE49-F238E27FC236}">
                <a16:creationId xmlns:a16="http://schemas.microsoft.com/office/drawing/2014/main" id="{1B3BBE76-C686-4A98-B44A-6130877B383F}"/>
              </a:ext>
            </a:extLst>
          </p:cNvPr>
          <p:cNvSpPr/>
          <p:nvPr/>
        </p:nvSpPr>
        <p:spPr>
          <a:xfrm>
            <a:off x="5743574" y="2557850"/>
            <a:ext cx="171450" cy="411480"/>
          </a:xfrm>
          <a:prstGeom prst="rightBrace">
            <a:avLst/>
          </a:prstGeom>
          <a:noFill/>
          <a:ln w="19050" cap="flat" cmpd="sng" algn="ctr">
            <a:solidFill>
              <a:sysClr val="windowText" lastClr="000000"/>
            </a:solidFill>
            <a:prstDash val="solid"/>
          </a:ln>
          <a:effectLst/>
        </p:spPr>
        <p:txBody>
          <a:bodyPr rtlCol="0" anchor="ctr"/>
          <a:lstStyle/>
          <a:p>
            <a:pPr algn="ctr" defTabSz="685800">
              <a:defRPr/>
            </a:pPr>
            <a:endParaRPr lang="en-US" sz="1350" kern="0">
              <a:solidFill>
                <a:prstClr val="white"/>
              </a:solidFill>
              <a:latin typeface="Arial Narrow"/>
            </a:endParaRPr>
          </a:p>
        </p:txBody>
      </p:sp>
      <p:sp>
        <p:nvSpPr>
          <p:cNvPr id="23" name="TextBox 22">
            <a:extLst>
              <a:ext uri="{FF2B5EF4-FFF2-40B4-BE49-F238E27FC236}">
                <a16:creationId xmlns:a16="http://schemas.microsoft.com/office/drawing/2014/main" id="{B98154F1-D7B2-4737-9D31-4D2FAD613A70}"/>
              </a:ext>
            </a:extLst>
          </p:cNvPr>
          <p:cNvSpPr txBox="1"/>
          <p:nvPr/>
        </p:nvSpPr>
        <p:spPr>
          <a:xfrm>
            <a:off x="5960685" y="2372763"/>
            <a:ext cx="202882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Project is currently in the Design Phase</a:t>
            </a:r>
          </a:p>
        </p:txBody>
      </p:sp>
    </p:spTree>
    <p:extLst>
      <p:ext uri="{BB962C8B-B14F-4D97-AF65-F5344CB8AC3E}">
        <p14:creationId xmlns:p14="http://schemas.microsoft.com/office/powerpoint/2010/main" val="217582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sz="3000" b="1" dirty="0"/>
              <a:t>Contacts</a:t>
            </a:r>
            <a:endParaRPr lang="en-US" sz="1800" dirty="0"/>
          </a:p>
          <a:p>
            <a:pPr marL="411480" lvl="1" indent="0">
              <a:buNone/>
            </a:pPr>
            <a:endParaRPr lang="en-US" sz="1400" dirty="0"/>
          </a:p>
          <a:p>
            <a:pPr marL="174625" lvl="1" indent="0">
              <a:buNone/>
            </a:pPr>
            <a:r>
              <a:rPr lang="en-US" sz="1400" b="1" dirty="0"/>
              <a:t>	Mr. Dexter Justis, P.E.	                	Mr. Eric Wilson, P.E.		</a:t>
            </a:r>
          </a:p>
          <a:p>
            <a:pPr marL="174625" lvl="1" indent="0">
              <a:buNone/>
            </a:pPr>
            <a:r>
              <a:rPr lang="en-US" sz="1400" dirty="0"/>
              <a:t>	Director 	       			Civil Engineering Manager 1         	</a:t>
            </a:r>
          </a:p>
          <a:p>
            <a:pPr marL="174625" lvl="1" indent="0">
              <a:buNone/>
            </a:pPr>
            <a:r>
              <a:rPr lang="en-US" sz="1400" dirty="0"/>
              <a:t>	TDOT Region 1			TDOT Region 1</a:t>
            </a:r>
          </a:p>
          <a:p>
            <a:pPr marL="174625" lvl="1" indent="0">
              <a:buNone/>
            </a:pPr>
            <a:r>
              <a:rPr lang="en-US" sz="1400" dirty="0"/>
              <a:t>	Project Development			Project Development		               	</a:t>
            </a:r>
          </a:p>
          <a:p>
            <a:pPr marL="174625" lvl="1" indent="0">
              <a:buNone/>
            </a:pPr>
            <a:r>
              <a:rPr lang="en-US" sz="1400" dirty="0"/>
              <a:t>	Dexter.Justis@tn.gov			Eric.Wilson@tn.gov		</a:t>
            </a:r>
          </a:p>
          <a:p>
            <a:pPr marL="174625" lvl="1" indent="0">
              <a:buNone/>
            </a:pPr>
            <a:r>
              <a:rPr lang="en-US" sz="1400" dirty="0"/>
              <a:t>	865.594.2400			865.594.0742		</a:t>
            </a:r>
          </a:p>
        </p:txBody>
      </p:sp>
      <p:pic>
        <p:nvPicPr>
          <p:cNvPr id="4" name="Nettn Tdot Region 1 Knoxville 9.wav">
            <a:hlinkClick r:id="" action="ppaction://media"/>
          </p:cNvPr>
          <p:cNvPicPr>
            <a:picLocks noChangeAspect="1"/>
          </p:cNvPicPr>
          <p:nvPr>
            <a:audioFile r:link="rId1"/>
            <p:extLst>
              <p:ext uri="{DAA4B4D4-6D71-4841-9C94-3DE7FCFB9230}">
                <p14:media xmlns:p14="http://schemas.microsoft.com/office/powerpoint/2010/main" r:embed="rId2">
                  <p14:trim st="4460.6204" end="1274.4624"/>
                </p14:media>
              </p:ext>
            </p:extLst>
          </p:nvPr>
        </p:nvPicPr>
        <p:blipFill>
          <a:blip r:embed="rId5"/>
          <a:stretch>
            <a:fillRect/>
          </a:stretch>
        </p:blipFill>
        <p:spPr>
          <a:xfrm>
            <a:off x="4186376" y="-498584"/>
            <a:ext cx="609600" cy="457200"/>
          </a:xfrm>
          <a:prstGeom prst="rect">
            <a:avLst/>
          </a:prstGeom>
        </p:spPr>
      </p:pic>
    </p:spTree>
    <p:extLst>
      <p:ext uri="{BB962C8B-B14F-4D97-AF65-F5344CB8AC3E}">
        <p14:creationId xmlns:p14="http://schemas.microsoft.com/office/powerpoint/2010/main" val="294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9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Meeting Agenda</a:t>
            </a:r>
          </a:p>
        </p:txBody>
      </p:sp>
      <p:sp>
        <p:nvSpPr>
          <p:cNvPr id="4" name="Content Placeholder 3"/>
          <p:cNvSpPr>
            <a:spLocks noGrp="1"/>
          </p:cNvSpPr>
          <p:nvPr>
            <p:ph idx="1"/>
          </p:nvPr>
        </p:nvSpPr>
        <p:spPr/>
        <p:txBody>
          <a:bodyPr/>
          <a:lstStyle/>
          <a:p>
            <a:r>
              <a:rPr lang="en-US" dirty="0"/>
              <a:t>Presentation to begin at approximately 5:45 PM.</a:t>
            </a:r>
          </a:p>
          <a:p>
            <a:r>
              <a:rPr lang="en-US" dirty="0"/>
              <a:t>Project Overview by Stantec</a:t>
            </a:r>
          </a:p>
          <a:p>
            <a:r>
              <a:rPr lang="en-US" dirty="0"/>
              <a:t>Q and A session</a:t>
            </a:r>
          </a:p>
          <a:p>
            <a:r>
              <a:rPr lang="en-US" dirty="0"/>
              <a:t>Brief Overview for upcoming Right of Way Acquisition process.</a:t>
            </a:r>
          </a:p>
          <a:p>
            <a:r>
              <a:rPr lang="en-US" dirty="0"/>
              <a:t>Final Comments/Questions.  </a:t>
            </a:r>
          </a:p>
        </p:txBody>
      </p:sp>
    </p:spTree>
    <p:extLst>
      <p:ext uri="{BB962C8B-B14F-4D97-AF65-F5344CB8AC3E}">
        <p14:creationId xmlns:p14="http://schemas.microsoft.com/office/powerpoint/2010/main" val="14339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History</a:t>
            </a:r>
          </a:p>
        </p:txBody>
      </p:sp>
      <p:sp>
        <p:nvSpPr>
          <p:cNvPr id="4" name="Content Placeholder 3"/>
          <p:cNvSpPr>
            <a:spLocks noGrp="1"/>
          </p:cNvSpPr>
          <p:nvPr>
            <p:ph idx="1"/>
          </p:nvPr>
        </p:nvSpPr>
        <p:spPr/>
        <p:txBody>
          <a:bodyPr/>
          <a:lstStyle/>
          <a:p>
            <a:r>
              <a:rPr lang="en-US" dirty="0"/>
              <a:t>Work on project began in 2001</a:t>
            </a:r>
          </a:p>
          <a:p>
            <a:r>
              <a:rPr lang="en-US" dirty="0"/>
              <a:t>Public hearings held in 2009 and 2012 to share original proposal to widen to 5-lanes from State Route 1 to Adams Lane.  (4.3 miles)</a:t>
            </a:r>
          </a:p>
          <a:p>
            <a:r>
              <a:rPr lang="en-US" dirty="0"/>
              <a:t>Due to public comments and a re-evaluation by the Department, project was scaled down to more efficiently serve the purpose and need of the project. </a:t>
            </a:r>
          </a:p>
          <a:p>
            <a:pPr marL="0" indent="0">
              <a:buNone/>
            </a:pPr>
            <a:endParaRPr lang="en-US" dirty="0"/>
          </a:p>
        </p:txBody>
      </p:sp>
    </p:spTree>
    <p:extLst>
      <p:ext uri="{BB962C8B-B14F-4D97-AF65-F5344CB8AC3E}">
        <p14:creationId xmlns:p14="http://schemas.microsoft.com/office/powerpoint/2010/main" val="300124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Location</a:t>
            </a:r>
          </a:p>
        </p:txBody>
      </p:sp>
      <p:pic>
        <p:nvPicPr>
          <p:cNvPr id="5" name="Picture 4" descr="A close up of a map&#10;&#10;Description automatically generated">
            <a:extLst>
              <a:ext uri="{FF2B5EF4-FFF2-40B4-BE49-F238E27FC236}">
                <a16:creationId xmlns:a16="http://schemas.microsoft.com/office/drawing/2014/main" id="{2DC9DA11-61EA-4028-900F-3A1D4074F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344" y="771527"/>
            <a:ext cx="5709312" cy="3752784"/>
          </a:xfrm>
          <a:prstGeom prst="rect">
            <a:avLst/>
          </a:prstGeom>
        </p:spPr>
      </p:pic>
    </p:spTree>
    <p:extLst>
      <p:ext uri="{BB962C8B-B14F-4D97-AF65-F5344CB8AC3E}">
        <p14:creationId xmlns:p14="http://schemas.microsoft.com/office/powerpoint/2010/main" val="208218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49"/>
            <a:ext cx="8991600" cy="800100"/>
          </a:xfrm>
        </p:spPr>
        <p:txBody>
          <a:bodyPr/>
          <a:lstStyle/>
          <a:p>
            <a:r>
              <a:rPr lang="en-US" sz="2200" dirty="0"/>
              <a:t>Section 1 Typical – State Route 1 (US 11W) to Near Old SR 1</a:t>
            </a:r>
          </a:p>
        </p:txBody>
      </p:sp>
      <p:pic>
        <p:nvPicPr>
          <p:cNvPr id="3" name="Picture 2" descr="A picture containing table&#10;&#10;Description automatically generated">
            <a:extLst>
              <a:ext uri="{FF2B5EF4-FFF2-40B4-BE49-F238E27FC236}">
                <a16:creationId xmlns:a16="http://schemas.microsoft.com/office/drawing/2014/main" id="{FF1E4270-6290-4D27-8E07-C735E7A0C1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22" r="906" b="14636"/>
          <a:stretch/>
        </p:blipFill>
        <p:spPr>
          <a:xfrm>
            <a:off x="1790700" y="1200150"/>
            <a:ext cx="5562599" cy="2895600"/>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49"/>
            <a:ext cx="8991600" cy="800100"/>
          </a:xfrm>
        </p:spPr>
        <p:txBody>
          <a:bodyPr/>
          <a:lstStyle/>
          <a:p>
            <a:r>
              <a:rPr lang="en-US" sz="2200" dirty="0"/>
              <a:t>Section 1 Typical – From Near Old SR 1 to Near </a:t>
            </a:r>
            <a:r>
              <a:rPr lang="en-US" sz="2200" dirty="0" err="1"/>
              <a:t>Jarnigan</a:t>
            </a:r>
            <a:r>
              <a:rPr lang="en-US" sz="2200" dirty="0"/>
              <a:t> Road</a:t>
            </a:r>
          </a:p>
        </p:txBody>
      </p:sp>
      <p:pic>
        <p:nvPicPr>
          <p:cNvPr id="5" name="Picture 4" descr="A close up of a road&#10;&#10;Description automatically generated">
            <a:extLst>
              <a:ext uri="{FF2B5EF4-FFF2-40B4-BE49-F238E27FC236}">
                <a16:creationId xmlns:a16="http://schemas.microsoft.com/office/drawing/2014/main" id="{139744D5-4FCB-4672-B20F-E1766589D0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739" r="1693" b="11996"/>
          <a:stretch/>
        </p:blipFill>
        <p:spPr>
          <a:xfrm>
            <a:off x="1803362" y="933450"/>
            <a:ext cx="5537275" cy="3276600"/>
          </a:xfrm>
          <a:prstGeom prst="rect">
            <a:avLst/>
          </a:prstGeom>
        </p:spPr>
      </p:pic>
    </p:spTree>
    <p:extLst>
      <p:ext uri="{BB962C8B-B14F-4D97-AF65-F5344CB8AC3E}">
        <p14:creationId xmlns:p14="http://schemas.microsoft.com/office/powerpoint/2010/main" val="65274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49"/>
            <a:ext cx="8991600" cy="800100"/>
          </a:xfrm>
        </p:spPr>
        <p:txBody>
          <a:bodyPr/>
          <a:lstStyle/>
          <a:p>
            <a:r>
              <a:rPr lang="en-US" sz="2200" dirty="0"/>
              <a:t>Section 2 Typical –  State Route 31 Turn Lane at Helton Lane</a:t>
            </a:r>
          </a:p>
        </p:txBody>
      </p:sp>
      <p:pic>
        <p:nvPicPr>
          <p:cNvPr id="3" name="Picture 2">
            <a:extLst>
              <a:ext uri="{FF2B5EF4-FFF2-40B4-BE49-F238E27FC236}">
                <a16:creationId xmlns:a16="http://schemas.microsoft.com/office/drawing/2014/main" id="{41EB5DBE-4446-4BC8-AC51-1B0055192E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7641" y="819148"/>
            <a:ext cx="5770848" cy="3810001"/>
          </a:xfrm>
          <a:prstGeom prst="rect">
            <a:avLst/>
          </a:prstGeom>
        </p:spPr>
      </p:pic>
    </p:spTree>
    <p:extLst>
      <p:ext uri="{BB962C8B-B14F-4D97-AF65-F5344CB8AC3E}">
        <p14:creationId xmlns:p14="http://schemas.microsoft.com/office/powerpoint/2010/main" val="307526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49"/>
            <a:ext cx="8991600" cy="800100"/>
          </a:xfrm>
        </p:spPr>
        <p:txBody>
          <a:bodyPr/>
          <a:lstStyle/>
          <a:p>
            <a:r>
              <a:rPr lang="en-US" sz="2200" dirty="0"/>
              <a:t>Section 3 Typical – Bridge Replacement Over Poor Valley Creek</a:t>
            </a:r>
          </a:p>
        </p:txBody>
      </p:sp>
      <p:pic>
        <p:nvPicPr>
          <p:cNvPr id="3" name="Picture 2" descr="A picture containing table&#10;&#10;Description automatically generated">
            <a:extLst>
              <a:ext uri="{FF2B5EF4-FFF2-40B4-BE49-F238E27FC236}">
                <a16:creationId xmlns:a16="http://schemas.microsoft.com/office/drawing/2014/main" id="{8A8D15BE-4396-41DD-B9C1-AA249B8B55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317" r="4400" b="14671"/>
          <a:stretch/>
        </p:blipFill>
        <p:spPr>
          <a:xfrm>
            <a:off x="1879562" y="1200150"/>
            <a:ext cx="5384875" cy="2743200"/>
          </a:xfrm>
          <a:prstGeom prst="rect">
            <a:avLst/>
          </a:prstGeom>
        </p:spPr>
      </p:pic>
    </p:spTree>
    <p:extLst>
      <p:ext uri="{BB962C8B-B14F-4D97-AF65-F5344CB8AC3E}">
        <p14:creationId xmlns:p14="http://schemas.microsoft.com/office/powerpoint/2010/main" val="137947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06C7-CAC9-4EB0-AB6A-176E90A5CD9A}"/>
              </a:ext>
            </a:extLst>
          </p:cNvPr>
          <p:cNvSpPr>
            <a:spLocks noGrp="1"/>
          </p:cNvSpPr>
          <p:nvPr>
            <p:ph type="title"/>
          </p:nvPr>
        </p:nvSpPr>
        <p:spPr/>
        <p:txBody>
          <a:bodyPr/>
          <a:lstStyle/>
          <a:p>
            <a:r>
              <a:rPr lang="en-US" dirty="0"/>
              <a:t>Properties Affected</a:t>
            </a:r>
          </a:p>
        </p:txBody>
      </p:sp>
      <p:pic>
        <p:nvPicPr>
          <p:cNvPr id="6" name="Picture 5">
            <a:extLst>
              <a:ext uri="{FF2B5EF4-FFF2-40B4-BE49-F238E27FC236}">
                <a16:creationId xmlns:a16="http://schemas.microsoft.com/office/drawing/2014/main" id="{1E0A3BF2-557E-443A-9382-60F0A322F14A}"/>
              </a:ext>
            </a:extLst>
          </p:cNvPr>
          <p:cNvPicPr>
            <a:picLocks noChangeAspect="1"/>
          </p:cNvPicPr>
          <p:nvPr/>
        </p:nvPicPr>
        <p:blipFill>
          <a:blip r:embed="rId2"/>
          <a:stretch>
            <a:fillRect/>
          </a:stretch>
        </p:blipFill>
        <p:spPr>
          <a:xfrm>
            <a:off x="1143000" y="971550"/>
            <a:ext cx="6858000" cy="3492641"/>
          </a:xfrm>
          <a:prstGeom prst="rect">
            <a:avLst/>
          </a:prstGeom>
        </p:spPr>
      </p:pic>
    </p:spTree>
    <p:extLst>
      <p:ext uri="{BB962C8B-B14F-4D97-AF65-F5344CB8AC3E}">
        <p14:creationId xmlns:p14="http://schemas.microsoft.com/office/powerpoint/2010/main" val="129120348"/>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TotalTime>
  <Words>353</Words>
  <Application>Microsoft Office PowerPoint</Application>
  <PresentationFormat>On-screen Show (16:9)</PresentationFormat>
  <Paragraphs>42</Paragraphs>
  <Slides>11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Open Sans</vt:lpstr>
      <vt:lpstr>PermianSlabSerifTypeface</vt:lpstr>
      <vt:lpstr>PowerPoint B</vt:lpstr>
      <vt:lpstr>Hawkins State Route 31</vt:lpstr>
      <vt:lpstr>Meeting Agenda</vt:lpstr>
      <vt:lpstr>Project History</vt:lpstr>
      <vt:lpstr>Project Location</vt:lpstr>
      <vt:lpstr>Section 1 Typical – State Route 1 (US 11W) to Near Old SR 1</vt:lpstr>
      <vt:lpstr>Section 1 Typical – From Near Old SR 1 to Near Jarnigan Road</vt:lpstr>
      <vt:lpstr>Section 2 Typical –  State Route 31 Turn Lane at Helton Lane</vt:lpstr>
      <vt:lpstr>Section 3 Typical – Bridge Replacement Over Poor Valley Creek</vt:lpstr>
      <vt:lpstr>Properties Affected</vt:lpstr>
      <vt:lpstr>Project Development Process</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Eric Wilson</cp:lastModifiedBy>
  <cp:revision>16</cp:revision>
  <dcterms:created xsi:type="dcterms:W3CDTF">2015-04-20T20:04:50Z</dcterms:created>
  <dcterms:modified xsi:type="dcterms:W3CDTF">2020-09-02T12:47:45Z</dcterms:modified>
</cp:coreProperties>
</file>