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85" r:id="rId4"/>
    <p:sldId id="306" r:id="rId5"/>
    <p:sldId id="307" r:id="rId6"/>
    <p:sldId id="296" r:id="rId7"/>
    <p:sldId id="267" r:id="rId8"/>
    <p:sldId id="286" r:id="rId9"/>
    <p:sldId id="292" r:id="rId10"/>
    <p:sldId id="293" r:id="rId11"/>
    <p:sldId id="291" r:id="rId12"/>
    <p:sldId id="280" r:id="rId13"/>
    <p:sldId id="299" r:id="rId14"/>
    <p:sldId id="300" r:id="rId15"/>
    <p:sldId id="303" r:id="rId16"/>
    <p:sldId id="304" r:id="rId17"/>
    <p:sldId id="305" r:id="rId18"/>
    <p:sldId id="268" r:id="rId19"/>
    <p:sldId id="269" r:id="rId20"/>
    <p:sldId id="27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05D"/>
    <a:srgbClr val="FF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12" autoAdjust="0"/>
    <p:restoredTop sz="86334" autoAdjust="0"/>
  </p:normalViewPr>
  <p:slideViewPr>
    <p:cSldViewPr>
      <p:cViewPr>
        <p:scale>
          <a:sx n="90" d="100"/>
          <a:sy n="90" d="100"/>
        </p:scale>
        <p:origin x="-3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415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5DDE-C1B9-41FD-AF72-1C7A751311E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2012-2CAB-4BCA-B99D-41B4DE181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6A5B-5235-4373-823B-66456307A93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6A525-CBCA-4932-A257-FF6C060F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-Field entrances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-Field entrances</a:t>
            </a:r>
          </a:p>
          <a:p>
            <a:r>
              <a:rPr lang="en-US" dirty="0" smtClean="0"/>
              <a:t>-Pond</a:t>
            </a:r>
            <a:r>
              <a:rPr lang="en-US" baseline="0" dirty="0" smtClean="0"/>
              <a:t> impact</a:t>
            </a:r>
          </a:p>
          <a:p>
            <a:r>
              <a:rPr lang="en-US" baseline="0" dirty="0" smtClean="0"/>
              <a:t>-Begin Truck Climbing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New Whitesburg pike intersection and alignment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Beginning of Truck climbing lane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Stop controlled intersection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-Simpson Road Intersection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-Left turn lanes</a:t>
            </a:r>
          </a:p>
          <a:p>
            <a:r>
              <a:rPr lang="en-US" baseline="0" dirty="0" smtClean="0"/>
              <a:t>-Elevation change at intersection</a:t>
            </a:r>
            <a:endParaRPr lang="en-US" dirty="0" smtClean="0"/>
          </a:p>
          <a:p>
            <a:r>
              <a:rPr lang="en-US" dirty="0" smtClean="0"/>
              <a:t>-Driveways (relocated from intersection for</a:t>
            </a:r>
            <a:r>
              <a:rPr lang="en-US" baseline="0" dirty="0" smtClean="0"/>
              <a:t> safety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-Field entrances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-Tie-in</a:t>
            </a:r>
            <a:r>
              <a:rPr lang="en-US" baseline="0" dirty="0" smtClean="0"/>
              <a:t> ex SR34 to new alignment</a:t>
            </a:r>
          </a:p>
          <a:p>
            <a:r>
              <a:rPr lang="en-US" dirty="0" smtClean="0"/>
              <a:t>-Field entrances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-Tie-in</a:t>
            </a:r>
            <a:r>
              <a:rPr lang="en-US" baseline="0" dirty="0" smtClean="0"/>
              <a:t> to ex SR34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</a:t>
            </a:r>
            <a:r>
              <a:rPr lang="en-US" dirty="0" smtClean="0"/>
              <a:t>Tie-in Gulf 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-Potential uneconomic remnant</a:t>
            </a:r>
            <a:endParaRPr lang="en-US" dirty="0" smtClean="0"/>
          </a:p>
          <a:p>
            <a:r>
              <a:rPr lang="en-US" dirty="0" smtClean="0"/>
              <a:t>-Field entrances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6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8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-Left</a:t>
            </a:r>
            <a:r>
              <a:rPr lang="en-US" baseline="0" dirty="0" smtClean="0"/>
              <a:t> turn lane at Andrew Johnson Hwy</a:t>
            </a:r>
          </a:p>
          <a:p>
            <a:r>
              <a:rPr lang="en-US" baseline="0" dirty="0" smtClean="0"/>
              <a:t>-coordination with </a:t>
            </a:r>
            <a:r>
              <a:rPr lang="en-US" baseline="0" dirty="0" err="1" smtClean="0"/>
              <a:t>CDM</a:t>
            </a:r>
            <a:r>
              <a:rPr lang="en-US" baseline="0" dirty="0" smtClean="0"/>
              <a:t> Smith Project improvements (Project 2)</a:t>
            </a:r>
          </a:p>
          <a:p>
            <a:r>
              <a:rPr lang="en-US" baseline="0" dirty="0" smtClean="0"/>
              <a:t>-Purchasing ROW for Future Ultimate build</a:t>
            </a:r>
          </a:p>
          <a:p>
            <a:r>
              <a:rPr lang="en-US" baseline="0" dirty="0" smtClean="0"/>
              <a:t>-Slope limits shown for initial Super 2-lane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525-CBCA-4932-A257-FF6C060FB4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6252941"/>
            <a:ext cx="2041024" cy="5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oliver@tn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ric.wilson@t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4224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Public Information Meeting</a:t>
            </a:r>
            <a:r>
              <a:rPr 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State Route 34 (US 11E)</a:t>
            </a:r>
            <a:b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From West of Old Stagecoach Road near </a:t>
            </a:r>
            <a: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Russellville </a:t>
            </a:r>
            <a:r>
              <a:rPr lang="en-US" sz="27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 Steadman </a:t>
            </a:r>
            <a: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Road</a:t>
            </a:r>
            <a:br>
              <a:rPr lang="en-US" sz="27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endParaRPr lang="en-US" sz="27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5588000"/>
            <a:ext cx="9144000" cy="812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Hamblen County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15, 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15, 2016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TRUCK LANE DESIGN TEMPLATE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31274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Typical Section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 34 Truck Climbing Lane Cross Section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53" y="1600200"/>
            <a:ext cx="8911293" cy="23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:\Projects2\60345405_SR-34\400_Technical\406_Roadway\DesignHearing\COMBINED_snapshots_Page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6076"/>
          <a:stretch/>
        </p:blipFill>
        <p:spPr bwMode="auto">
          <a:xfrm>
            <a:off x="0" y="1049482"/>
            <a:ext cx="9144000" cy="50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295400" y="2080009"/>
            <a:ext cx="1752600" cy="457200"/>
          </a:xfrm>
          <a:prstGeom prst="wedgeRectCallout">
            <a:avLst>
              <a:gd name="adj1" fmla="val -53987"/>
              <a:gd name="adj2" fmla="val 36030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BEGIN PROJECT 3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END PROJECT 2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:\Projects2\60345405_SR-34\400_Technical\406_Roadway\DesignHearing\COMBINED_snapshots_Page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6256"/>
          <a:stretch/>
        </p:blipFill>
        <p:spPr bwMode="auto">
          <a:xfrm>
            <a:off x="0" y="1066800"/>
            <a:ext cx="9144000" cy="507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:\Projects2\60345405_SR-34\400_Technical\406_Roadway\DesignHearing\COMBINED_snapshots_Page_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5896"/>
          <a:stretch/>
        </p:blipFill>
        <p:spPr bwMode="auto">
          <a:xfrm>
            <a:off x="0" y="1049482"/>
            <a:ext cx="9144000" cy="508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295400" y="2080009"/>
            <a:ext cx="1752600" cy="457200"/>
          </a:xfrm>
          <a:prstGeom prst="wedgeRectCallout">
            <a:avLst>
              <a:gd name="adj1" fmla="val 50842"/>
              <a:gd name="adj2" fmla="val 33175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END WESTBOUND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TRUCK CLIMBING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LANE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:\Projects2\60345405_SR-34\400_Technical\406_Roadway\DesignHearing\COMBINED_snapshots_Page_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b="6136"/>
          <a:stretch/>
        </p:blipFill>
        <p:spPr bwMode="auto">
          <a:xfrm>
            <a:off x="0" y="1066800"/>
            <a:ext cx="9144000" cy="50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800600" y="1752600"/>
            <a:ext cx="1752600" cy="457200"/>
          </a:xfrm>
          <a:prstGeom prst="wedgeRectCallout">
            <a:avLst>
              <a:gd name="adj1" fmla="val -91660"/>
              <a:gd name="adj2" fmla="val 30982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BEGIN WESTBOUND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TRUCK CLIMBING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LANE</a:t>
            </a:r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P:\Projects2\60345405_SR-34\400_Technical\406_Roadway\DesignHearing\COMBINED_snapshots_Page_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6735"/>
          <a:stretch/>
        </p:blipFill>
        <p:spPr bwMode="auto">
          <a:xfrm>
            <a:off x="0" y="1066800"/>
            <a:ext cx="9144000" cy="50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rojects2\60345405_SR-34\400_Technical\406_Roadway\DesignHearing\COMBINED_snapshots_Page_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5838"/>
          <a:stretch/>
        </p:blipFill>
        <p:spPr bwMode="auto">
          <a:xfrm>
            <a:off x="0" y="1059872"/>
            <a:ext cx="9144000" cy="51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Projects2\60345405_SR-34\400_Technical\406_Roadway\DesignHearing\COMBINED_snapshots_Pag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b="5836"/>
          <a:stretch/>
        </p:blipFill>
        <p:spPr bwMode="auto">
          <a:xfrm>
            <a:off x="0" y="1070264"/>
            <a:ext cx="9144000" cy="51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 HIGHLIGHTS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553200" y="2175164"/>
            <a:ext cx="1752600" cy="457200"/>
          </a:xfrm>
          <a:prstGeom prst="wedgeRectCallout">
            <a:avLst>
              <a:gd name="adj1" fmla="val 80598"/>
              <a:gd name="adj2" fmla="val 21484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 Black" panose="020B0A040201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END PROJECT 3</a:t>
            </a:r>
          </a:p>
        </p:txBody>
      </p:sp>
    </p:spTree>
    <p:extLst>
      <p:ext uri="{BB962C8B-B14F-4D97-AF65-F5344CB8AC3E}">
        <p14:creationId xmlns:p14="http://schemas.microsoft.com/office/powerpoint/2010/main" val="37452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DEVELOPMENT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432" y="3465399"/>
            <a:ext cx="463336" cy="414564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200400" y="1486930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89120" y="2051634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41520" y="2204034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347014" y="2035981"/>
            <a:ext cx="365760" cy="365760"/>
          </a:xfrm>
          <a:prstGeom prst="downArrow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200400" y="2417392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200400" y="3410466"/>
            <a:ext cx="2743200" cy="53340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200400" y="4372234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Right-of-Way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200400" y="5334000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389120" y="3013402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389120" y="3975170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389120" y="4936938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6019799" y="3413760"/>
            <a:ext cx="228600" cy="54864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389120" y="3970019"/>
            <a:ext cx="365760" cy="365760"/>
          </a:xfrm>
          <a:prstGeom prst="downArrow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60054" y="2980803"/>
            <a:ext cx="365760" cy="365760"/>
          </a:xfrm>
          <a:prstGeom prst="downArrow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4402318" y="4936936"/>
            <a:ext cx="365760" cy="365760"/>
          </a:xfrm>
          <a:prstGeom prst="downArrow">
            <a:avLst/>
          </a:prstGeom>
          <a:solidFill>
            <a:sysClr val="windowText" lastClr="000000"/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6172199" y="3566160"/>
            <a:ext cx="228600" cy="54864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6134099" y="3410466"/>
            <a:ext cx="228600" cy="548640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3580" y="3163683"/>
            <a:ext cx="270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is currently in the Design Phase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8465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comments are important to us!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Written Comments on the Provided Comment Sheets</a:t>
            </a: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Mail Comment Sheets within 21 days, Thursday, October 6, 2016</a:t>
            </a:r>
          </a:p>
          <a:p>
            <a:pPr marL="457200" lvl="1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Verbal Comments to the Court Reporter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PURPOSE/FORMAT/PROJECT GOAL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to provide up-to-date proposed project information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Open House Format: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 located at displays to answer questions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comment cards and/or provide verbal comments to court reporter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Design Plans for: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SR 34 (US 11E)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From West of Old Stagecoach Road near Russellville</a:t>
            </a:r>
          </a:p>
          <a:p>
            <a:pPr marL="0" indent="0" algn="ctr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Steadman Road</a:t>
            </a:r>
          </a:p>
          <a:p>
            <a:pPr marL="0" indent="0" algn="ctr">
              <a:buNone/>
            </a:pPr>
            <a:endParaRPr lang="en-US" sz="1800" dirty="0" smtClean="0"/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Goal: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 safety and operations along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SR 34 (US 11E)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3829859"/>
            <a:ext cx="4419600" cy="1963122"/>
          </a:xfr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Daniel Oliver, P.E., R.L.S. | Director </a:t>
            </a:r>
          </a:p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TDOT Region 1, Project Development </a:t>
            </a:r>
          </a:p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Admin Bldg., 1</a:t>
            </a:r>
            <a:r>
              <a:rPr lang="en-US" sz="1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Floor  </a:t>
            </a:r>
          </a:p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7345 Region Lane </a:t>
            </a:r>
          </a:p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Knoxville, TN 37914 </a:t>
            </a:r>
          </a:p>
          <a:p>
            <a:pPr marL="0" indent="0" fontAlgn="ctr">
              <a:buNone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p. 865-594-2400</a:t>
            </a:r>
          </a:p>
          <a:p>
            <a:pPr marL="0" indent="0">
              <a:buNone/>
            </a:pPr>
            <a:r>
              <a:rPr lang="en-US" sz="1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daniel.oliver@tn.gov</a:t>
            </a:r>
            <a:r>
              <a:rPr lang="en-US" sz="1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19601" y="3829859"/>
            <a:ext cx="4724400" cy="196312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Eric Wilson, P.E. | Civil Engineering Manager 1 </a:t>
            </a:r>
          </a:p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TDOT Region 1, Project Development </a:t>
            </a:r>
          </a:p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Admin Bldg., 2</a:t>
            </a:r>
            <a:r>
              <a:rPr lang="en-US" sz="21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Floor  </a:t>
            </a:r>
          </a:p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7345 Region Lane </a:t>
            </a:r>
          </a:p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Knoxville, TN 37914 </a:t>
            </a:r>
          </a:p>
          <a:p>
            <a:pPr marL="0" indent="0" fontAlgn="ctr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865-594-0742 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0F00"/>
              </a:buClr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eric.wilson@tn.gov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9442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3200" b="1" dirty="0" smtClean="0">
              <a:latin typeface="Open Sans" panose="020B0606030504020204"/>
            </a:endParaRPr>
          </a:p>
          <a:p>
            <a:pPr lvl="1"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pPr lvl="1"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your attendance and participation in the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 11E)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West of Old Stagecoach Road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Russellville to Steadman Road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708" y="32450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365421"/>
            <a:ext cx="4419600" cy="1911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2955577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TDOT Region 1 Project Development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800" dirty="0" smtClean="0"/>
              <a:t>and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4572000"/>
            <a:ext cx="256032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Hamblen State Route 34 (Hwy 11E)   </a:t>
            </a:r>
            <a:b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Corridor Projects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\\JJ01WF01.tdot.state.tn.us\01Shared\SURVDES\DESIGN\PROJECTS\CONSULTANTS PROJECTS\HAMBLEN COUNTY\PIN 101419.02\Public Design Meeting 9-15-16\SR34 CORRIDOR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5" y="1295400"/>
            <a:ext cx="7543800" cy="48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Hamblen State Route 34 (Projects 1 and 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Environmental Document Signed 2009</a:t>
            </a:r>
          </a:p>
          <a:p>
            <a:r>
              <a:rPr lang="en-US" dirty="0" smtClean="0"/>
              <a:t>Design Meeting Held in 2010</a:t>
            </a:r>
          </a:p>
          <a:p>
            <a:r>
              <a:rPr lang="en-US" dirty="0" smtClean="0"/>
              <a:t>Project 1</a:t>
            </a:r>
          </a:p>
          <a:p>
            <a:pPr lvl="1"/>
            <a:r>
              <a:rPr lang="en-US" dirty="0" smtClean="0"/>
              <a:t>From SR 32 in Morristown to near Morris Blvd.</a:t>
            </a:r>
          </a:p>
          <a:p>
            <a:pPr lvl="2"/>
            <a:r>
              <a:rPr lang="en-US" dirty="0" smtClean="0"/>
              <a:t>Widening existing alignment from 2-lanes to 5-lanes with curb and gutter/sidewalk on both sides.</a:t>
            </a:r>
          </a:p>
          <a:p>
            <a:pPr lvl="2"/>
            <a:r>
              <a:rPr lang="en-US" dirty="0" smtClean="0"/>
              <a:t>Currently projected to begin Right-Of-Way Acquisition Process in Fall 2016.</a:t>
            </a:r>
          </a:p>
          <a:p>
            <a:pPr lvl="2"/>
            <a:endParaRPr lang="en-US" dirty="0"/>
          </a:p>
          <a:p>
            <a:r>
              <a:rPr lang="en-US" dirty="0" smtClean="0"/>
              <a:t>Project 2</a:t>
            </a:r>
          </a:p>
          <a:p>
            <a:pPr lvl="1"/>
            <a:r>
              <a:rPr lang="en-US" dirty="0" smtClean="0"/>
              <a:t>From near Morris Blvd to West of Old Stagecoach Road</a:t>
            </a:r>
          </a:p>
          <a:p>
            <a:pPr lvl="2"/>
            <a:r>
              <a:rPr lang="en-US" dirty="0" smtClean="0"/>
              <a:t>2-lane Super on new alignment (ultimate 5-lane)</a:t>
            </a:r>
          </a:p>
          <a:p>
            <a:pPr lvl="2"/>
            <a:r>
              <a:rPr lang="en-US" dirty="0" smtClean="0"/>
              <a:t>Currently projected to begin Right-Of-Way Acquisition Process in early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60" y="1138237"/>
            <a:ext cx="6309880" cy="4957762"/>
          </a:xfrm>
          <a:ln w="38100" cmpd="sng"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3: From West of Old Stagecoach Road to Steadman Road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181600"/>
            <a:ext cx="2953701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</a:rPr>
              <a:t>State Route 34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Hamblen County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From: West of Old Stagecoach Road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To: Steadman Road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60554" y="137159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Hamblen County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7760000">
            <a:off x="4860601" y="2392347"/>
            <a:ext cx="64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Simpson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 rot="23640000">
            <a:off x="3911503" y="2603319"/>
            <a:ext cx="88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Whitesburg</a:t>
            </a:r>
          </a:p>
          <a:p>
            <a:pPr algn="ctr"/>
            <a:r>
              <a:rPr lang="en-US" sz="1000" dirty="0" err="1" smtClean="0"/>
              <a:t>Pk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24300000">
            <a:off x="3919101" y="2032290"/>
            <a:ext cx="741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Needmore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 rot="19380000">
            <a:off x="3147023" y="3181153"/>
            <a:ext cx="773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St. Clair Rd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 rot="19800000">
            <a:off x="3492259" y="3505796"/>
            <a:ext cx="91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Andrew Johnson Hwy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 rot="19620000">
            <a:off x="3990833" y="3627515"/>
            <a:ext cx="998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Old Stagecoach 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073645"/>
            <a:ext cx="164070" cy="12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LOCATION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161" y="1143000"/>
            <a:ext cx="6309878" cy="4957762"/>
          </a:xfrm>
          <a:ln w="381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19620000">
            <a:off x="4027627" y="4121278"/>
            <a:ext cx="82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Stagecoach 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 rot="23640000">
            <a:off x="4063826" y="2649582"/>
            <a:ext cx="78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Whitesburg</a:t>
            </a:r>
          </a:p>
          <a:p>
            <a:pPr algn="ctr"/>
            <a:r>
              <a:rPr lang="en-US" sz="1000" dirty="0" err="1" smtClean="0"/>
              <a:t>Pk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 rot="17760000">
            <a:off x="5150547" y="3045082"/>
            <a:ext cx="647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Simpson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24300000">
            <a:off x="3797813" y="1581599"/>
            <a:ext cx="741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Needmore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smtClean="0"/>
              <a:t>Rd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 rot="19380000">
            <a:off x="2536360" y="3490492"/>
            <a:ext cx="773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St. Clair Rd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 rot="19800000">
            <a:off x="3295171" y="3889798"/>
            <a:ext cx="91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Andrew Johnson Hwy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073645"/>
            <a:ext cx="164070" cy="12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ULTIMATE DESIGN TEMPLATE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31274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Typical Section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 34 Ultimate Build Cross Section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53" y="1600200"/>
            <a:ext cx="8911293" cy="23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DESIGN TEMPLATE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31274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Typical Section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 34 Initial Build Cross Section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53" y="1600200"/>
            <a:ext cx="8911293" cy="22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531</Words>
  <Application>Microsoft Office PowerPoint</Application>
  <PresentationFormat>On-screen Show (4:3)</PresentationFormat>
  <Paragraphs>159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PowerPoint B</vt:lpstr>
      <vt:lpstr> Public Information Meeting State Route 34 (US 11E) From West of Old Stagecoach Road near  Russellville to Steadman Road </vt:lpstr>
      <vt:lpstr>MEETING PURPOSE/FORMAT/PROJECT GOAL</vt:lpstr>
      <vt:lpstr>PROJECT TEAM</vt:lpstr>
      <vt:lpstr>Hamblen State Route 34 (Hwy 11E)    Corridor Projects</vt:lpstr>
      <vt:lpstr>Hamblen State Route 34 (Projects 1 and 2)</vt:lpstr>
      <vt:lpstr>Project 3: From West of Old Stagecoach Road to Steadman Road</vt:lpstr>
      <vt:lpstr>PROJECT LOCATION</vt:lpstr>
      <vt:lpstr>ULTIMATE DESIGN TEMPLATE</vt:lpstr>
      <vt:lpstr>INITIAL DESIGN TEMPLATE</vt:lpstr>
      <vt:lpstr>TRUCK LANE DESIGN TEMPLATE</vt:lpstr>
      <vt:lpstr>DESIGN HIGHLIGHTS</vt:lpstr>
      <vt:lpstr>DESIGN HIGHLIGHTS</vt:lpstr>
      <vt:lpstr>DESIGN HIGHLIGHTS</vt:lpstr>
      <vt:lpstr>DESIGN HIGHLIGHTS</vt:lpstr>
      <vt:lpstr>DESIGN HIGHLIGHTS</vt:lpstr>
      <vt:lpstr>DESIGN HIGHLIGHTS</vt:lpstr>
      <vt:lpstr>DESIGN HIGHLIGHTS</vt:lpstr>
      <vt:lpstr>PROJECT DEVELOPMENT PROCESS</vt:lpstr>
      <vt:lpstr>COMMENTS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TDOT</cp:lastModifiedBy>
  <cp:revision>178</cp:revision>
  <cp:lastPrinted>2016-08-31T18:01:37Z</cp:lastPrinted>
  <dcterms:created xsi:type="dcterms:W3CDTF">2015-04-20T20:04:50Z</dcterms:created>
  <dcterms:modified xsi:type="dcterms:W3CDTF">2016-09-15T14:34:09Z</dcterms:modified>
</cp:coreProperties>
</file>