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97" r:id="rId3"/>
    <p:sldId id="293" r:id="rId4"/>
    <p:sldId id="299" r:id="rId5"/>
    <p:sldId id="286" r:id="rId6"/>
    <p:sldId id="301" r:id="rId7"/>
    <p:sldId id="319" r:id="rId8"/>
    <p:sldId id="283" r:id="rId9"/>
    <p:sldId id="321" r:id="rId10"/>
    <p:sldId id="322" r:id="rId11"/>
    <p:sldId id="304" r:id="rId12"/>
    <p:sldId id="305" r:id="rId13"/>
    <p:sldId id="306" r:id="rId14"/>
    <p:sldId id="312" r:id="rId15"/>
    <p:sldId id="317" r:id="rId16"/>
    <p:sldId id="316" r:id="rId17"/>
    <p:sldId id="318" r:id="rId18"/>
    <p:sldId id="310" r:id="rId19"/>
    <p:sldId id="298" r:id="rId20"/>
    <p:sldId id="257" r:id="rId21"/>
    <p:sldId id="320" r:id="rId22"/>
    <p:sldId id="285" r:id="rId23"/>
    <p:sldId id="308" r:id="rId24"/>
    <p:sldId id="259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88" autoAdjust="0"/>
    <p:restoredTop sz="85258" autoAdjust="0"/>
  </p:normalViewPr>
  <p:slideViewPr>
    <p:cSldViewPr>
      <p:cViewPr>
        <p:scale>
          <a:sx n="66" d="100"/>
          <a:sy n="66" d="100"/>
        </p:scale>
        <p:origin x="-180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A7EF2-B8A5-4F08-8552-0198C967E6AB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45980-D505-48F1-9D84-1FC115EC6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291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5980-D505-48F1-9D84-1FC115EC69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947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Burton</a:t>
            </a:r>
            <a:r>
              <a:rPr lang="en-US" baseline="0" dirty="0" smtClean="0"/>
              <a:t> Road: US-70&gt;Benders Ferry Road&gt;Davis Corner Road</a:t>
            </a:r>
          </a:p>
          <a:p>
            <a:r>
              <a:rPr lang="en-US" baseline="0" dirty="0" smtClean="0"/>
              <a:t>Northern Road (East portion of SR109): (NORTH) Double Log Cabin Road&gt;Old Laguardo Road E (SOUTH) Old Laguardo Road E</a:t>
            </a:r>
          </a:p>
          <a:p>
            <a:r>
              <a:rPr lang="en-US" baseline="0" dirty="0" smtClean="0"/>
              <a:t>Bloodworth Road: Creighton Lane&gt;Woods Ferry Road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Northern Road closes during phase 2</a:t>
            </a:r>
          </a:p>
          <a:p>
            <a:r>
              <a:rPr lang="en-US" baseline="0" dirty="0" smtClean="0"/>
              <a:t>	opens upon completion </a:t>
            </a:r>
          </a:p>
          <a:p>
            <a:r>
              <a:rPr lang="en-US" baseline="0" dirty="0" smtClean="0"/>
              <a:t>Burton closes during phase 1 and </a:t>
            </a:r>
          </a:p>
          <a:p>
            <a:r>
              <a:rPr lang="en-US" baseline="0" dirty="0" smtClean="0"/>
              <a:t>	opens in phase 2</a:t>
            </a:r>
          </a:p>
          <a:p>
            <a:r>
              <a:rPr lang="en-US" baseline="0" dirty="0" smtClean="0"/>
              <a:t>Bloodworth closes during phase 1A</a:t>
            </a:r>
          </a:p>
          <a:p>
            <a:r>
              <a:rPr lang="en-US" baseline="0" dirty="0" smtClean="0"/>
              <a:t>	opens in phase 2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5980-D505-48F1-9D84-1FC115EC69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749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CLOSES in</a:t>
            </a:r>
            <a:r>
              <a:rPr lang="en-US" baseline="0" dirty="0" smtClean="0"/>
              <a:t> phase 2 	OPENS upon completion		NO DETOUR ROUTES----- Take Old Laguardo Road </a:t>
            </a:r>
          </a:p>
          <a:p>
            <a:endParaRPr lang="en-US" baseline="0" dirty="0" smtClean="0"/>
          </a:p>
          <a:p>
            <a:r>
              <a:rPr lang="en-US" baseline="0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5980-D505-48F1-9D84-1FC115EC69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790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CLOSES</a:t>
            </a:r>
            <a:r>
              <a:rPr lang="en-US" baseline="0" dirty="0" smtClean="0"/>
              <a:t> in phase 1	OPENS in phase 2		DETOUR ROUTE is shown: Approximately 10.5 mile detour to SR109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5980-D505-48F1-9D84-1FC115EC69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818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CLOSES in phase 1A	OPENS</a:t>
            </a:r>
            <a:r>
              <a:rPr lang="en-US" baseline="0" dirty="0" smtClean="0"/>
              <a:t> in phase 2 		NO DETOUR ROUTE STATED: Approximately 2 mile detour to SR109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5980-D505-48F1-9D84-1FC115EC69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13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300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9CCF5-596C-46ED-AC9E-D81285EE50BD}" type="datetime1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 dirty="0"/>
          </a:p>
        </p:txBody>
      </p:sp>
      <p:pic>
        <p:nvPicPr>
          <p:cNvPr id="7" name="Picture 3" descr="C:\Users\jj08981\Desktop\TN-TDOT-ColorPMS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51"/>
          <a:stretch/>
        </p:blipFill>
        <p:spPr bwMode="auto">
          <a:xfrm>
            <a:off x="6785454" y="5610880"/>
            <a:ext cx="939099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7620000" y="586740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TDOT</a:t>
            </a:r>
            <a:endParaRPr lang="en-US" b="1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7620000" y="625858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Euphemia" panose="020B0503040102020104" pitchFamily="34" charset="0"/>
                <a:cs typeface="Consolas" panose="020B0609020204030204" pitchFamily="49" charset="0"/>
              </a:rPr>
              <a:t>Department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Euphemia" panose="020B0503040102020104" pitchFamily="34" charset="0"/>
              </a:rPr>
              <a:t> of </a:t>
            </a:r>
          </a:p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Euphemia" panose="020B0503040102020104" pitchFamily="34" charset="0"/>
              </a:rPr>
              <a:t>Transportation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14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9040A-B19B-4A49-9C99-861C6566C5C3}" type="datetime1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6A01-F61F-47D5-9D04-0B83E82EB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32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957E9-D823-40B1-8FC4-4D35663C3804}" type="datetime1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6A01-F61F-47D5-9D04-0B83E82EB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859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DA1D-0B8F-4CA7-B1B4-AC3452BAC129}" type="datetime1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6A01-F61F-47D5-9D04-0B83E82EB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30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52738-AD49-41E4-AC1D-7CBE6CAA4D90}" type="datetime1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6A01-F61F-47D5-9D04-0B83E82EB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20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33623-F4CC-4960-B2EC-4F82461CFE4D}" type="datetime1">
              <a:rPr lang="en-US" smtClean="0"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6A01-F61F-47D5-9D04-0B83E82EB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0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C1BA3-295F-4814-97F0-9B5B4627E1D6}" type="datetime1">
              <a:rPr lang="en-US" smtClean="0"/>
              <a:t>2/26/2018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6A01-F61F-47D5-9D04-0B83E82EB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697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B1F2E-BCE6-4193-B43B-798A8B3B551D}" type="datetime1">
              <a:rPr lang="en-US" smtClean="0"/>
              <a:t>2/26/2018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6A01-F61F-47D5-9D04-0B83E82EB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749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8E4FF-279F-4AE9-800D-9B7FF7D598E8}" type="datetime1">
              <a:rPr lang="en-US" smtClean="0"/>
              <a:t>2/26/2018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6A01-F61F-47D5-9D04-0B83E82EB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81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EEB68-521E-407B-B34B-84A6CFAABC34}" type="datetime1">
              <a:rPr lang="en-US" smtClean="0"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6A01-F61F-47D5-9D04-0B83E82EB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03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267F9-9042-4D56-BB16-5C1DE7207133}" type="datetime1">
              <a:rPr lang="en-US" smtClean="0"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6A01-F61F-47D5-9D04-0B83E82EB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21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0000"/>
                <a:satMod val="30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0B856-EF23-4A4E-879F-895AA7C52F78}" type="datetime1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1600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C6A01-F61F-47D5-9D04-0B83E82EB4C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3" descr="C:\Users\jj08981\Desktop\TN-TDOT-ColorPMS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51"/>
          <a:stretch/>
        </p:blipFill>
        <p:spPr bwMode="auto">
          <a:xfrm>
            <a:off x="6785454" y="5610880"/>
            <a:ext cx="939099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7620000" y="586740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TDOT</a:t>
            </a:r>
            <a:endParaRPr lang="en-US" b="1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7620000" y="625858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Euphemia" panose="020B0503040102020104" pitchFamily="34" charset="0"/>
                <a:cs typeface="Consolas" panose="020B0609020204030204" pitchFamily="49" charset="0"/>
              </a:rPr>
              <a:t>Department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Euphemia" panose="020B0503040102020104" pitchFamily="34" charset="0"/>
              </a:rPr>
              <a:t> of </a:t>
            </a:r>
          </a:p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Euphemia" panose="020B0503040102020104" pitchFamily="34" charset="0"/>
              </a:rPr>
              <a:t>Transportation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4410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0175"/>
            <a:ext cx="7772400" cy="1470025"/>
          </a:xfrm>
        </p:spPr>
        <p:txBody>
          <a:bodyPr/>
          <a:lstStyle/>
          <a:p>
            <a:r>
              <a:rPr lang="en-US" sz="5400" b="1" dirty="0" smtClean="0"/>
              <a:t>Wilson</a:t>
            </a:r>
            <a:r>
              <a:rPr lang="en-US" b="1" dirty="0" smtClean="0"/>
              <a:t> </a:t>
            </a:r>
            <a:r>
              <a:rPr lang="en-US" sz="5400" b="1" dirty="0" smtClean="0"/>
              <a:t>County</a:t>
            </a:r>
            <a:endParaRPr lang="en-US" sz="5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19600"/>
            <a:ext cx="6400800" cy="1752600"/>
          </a:xfrm>
        </p:spPr>
        <p:txBody>
          <a:bodyPr/>
          <a:lstStyle/>
          <a:p>
            <a:r>
              <a:rPr lang="en-US" dirty="0" smtClean="0"/>
              <a:t>S.R. 109 Road Widening </a:t>
            </a:r>
          </a:p>
          <a:p>
            <a:r>
              <a:rPr lang="en-US" sz="2000" dirty="0" smtClean="0"/>
              <a:t>From North of HWY 70 to South of Cumberland River</a:t>
            </a:r>
          </a:p>
          <a:p>
            <a:r>
              <a:rPr lang="en-US" sz="2000" dirty="0" smtClean="0"/>
              <a:t>Project Length: 6.88 miles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2438400" y="6324600"/>
            <a:ext cx="2133600" cy="365125"/>
          </a:xfrm>
        </p:spPr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3074" name="Picture 2" descr="File:Map of Tennessee highlighting Wilson County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43099"/>
            <a:ext cx="7620000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22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Intersection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7" t="24875" r="33951" b="19773"/>
          <a:stretch/>
        </p:blipFill>
        <p:spPr>
          <a:xfrm>
            <a:off x="1762974" y="1243820"/>
            <a:ext cx="5628426" cy="447118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6A01-F61F-47D5-9D04-0B83E82EB4C9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1573213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54956" y="2006877"/>
            <a:ext cx="1531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>
                  <a:solidFill>
                    <a:srgbClr val="FFFF00"/>
                  </a:solidFill>
                </a:ln>
              </a:rPr>
              <a:t>Existing SR109</a:t>
            </a:r>
            <a:endParaRPr lang="en-US" dirty="0">
              <a:ln>
                <a:solidFill>
                  <a:srgbClr val="FFFF00"/>
                </a:solidFill>
              </a:ln>
            </a:endParaRPr>
          </a:p>
        </p:txBody>
      </p:sp>
      <p:cxnSp>
        <p:nvCxnSpPr>
          <p:cNvPr id="8" name="Straight Arrow Connector 7"/>
          <p:cNvCxnSpPr>
            <a:stCxn id="7" idx="0"/>
          </p:cNvCxnSpPr>
          <p:nvPr/>
        </p:nvCxnSpPr>
        <p:spPr>
          <a:xfrm flipV="1">
            <a:off x="2720871" y="1600200"/>
            <a:ext cx="1165329" cy="40667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161229" y="4496441"/>
            <a:ext cx="1573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n>
                  <a:solidFill>
                    <a:srgbClr val="FFFF00"/>
                  </a:solidFill>
                </a:ln>
              </a:rPr>
              <a:t>Existing</a:t>
            </a:r>
          </a:p>
          <a:p>
            <a:pPr algn="ctr"/>
            <a:r>
              <a:rPr lang="en-US" dirty="0" smtClean="0">
                <a:ln>
                  <a:solidFill>
                    <a:srgbClr val="FFFF00"/>
                  </a:solidFill>
                </a:ln>
              </a:rPr>
              <a:t>Academy Road</a:t>
            </a:r>
            <a:endParaRPr lang="en-US" dirty="0">
              <a:ln>
                <a:solidFill>
                  <a:srgbClr val="FFFF00"/>
                </a:solidFill>
              </a:ln>
            </a:endParaRPr>
          </a:p>
        </p:txBody>
      </p:sp>
      <p:cxnSp>
        <p:nvCxnSpPr>
          <p:cNvPr id="10" name="Straight Arrow Connector 9"/>
          <p:cNvCxnSpPr>
            <a:stCxn id="9" idx="0"/>
          </p:cNvCxnSpPr>
          <p:nvPr/>
        </p:nvCxnSpPr>
        <p:spPr>
          <a:xfrm flipV="1">
            <a:off x="5947791" y="3727967"/>
            <a:ext cx="444919" cy="76847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886200" y="1219200"/>
            <a:ext cx="152400" cy="4495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518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Spencer Creek Bridge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Existing bridge: 85’ – 6” tee beams </a:t>
            </a:r>
          </a:p>
          <a:p>
            <a:pPr lvl="1"/>
            <a:r>
              <a:rPr lang="en-US" sz="2400" dirty="0" smtClean="0"/>
              <a:t>Proposed bridge: 140’ box beams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6A01-F61F-47D5-9D04-0B83E82EB4C9}" type="slidenum">
              <a:rPr lang="en-US" smtClean="0"/>
              <a:t>11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29"/>
          <a:stretch/>
        </p:blipFill>
        <p:spPr bwMode="auto">
          <a:xfrm>
            <a:off x="547688" y="2895600"/>
            <a:ext cx="8047037" cy="2776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593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Dry Fork Branch (Memorial Bridge)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Existing bridge: </a:t>
            </a:r>
            <a:r>
              <a:rPr lang="en-US" dirty="0"/>
              <a:t>85’ – </a:t>
            </a:r>
            <a:r>
              <a:rPr lang="en-US" dirty="0" smtClean="0"/>
              <a:t>9” and tee beams </a:t>
            </a:r>
          </a:p>
          <a:p>
            <a:pPr lvl="1"/>
            <a:r>
              <a:rPr lang="en-US" sz="2400" dirty="0" smtClean="0"/>
              <a:t>Proposed bridge: </a:t>
            </a:r>
            <a:r>
              <a:rPr lang="en-US" sz="2400" dirty="0"/>
              <a:t>200</a:t>
            </a:r>
            <a:r>
              <a:rPr lang="en-US" sz="2400" dirty="0" smtClean="0"/>
              <a:t>’ and box beams </a:t>
            </a:r>
            <a:endParaRPr lang="en-US" sz="2400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6A01-F61F-47D5-9D04-0B83E82EB4C9}" type="slidenum">
              <a:rPr lang="en-US" smtClean="0"/>
              <a:t>12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9"/>
          <a:stretch/>
        </p:blipFill>
        <p:spPr bwMode="auto">
          <a:xfrm>
            <a:off x="550863" y="2909463"/>
            <a:ext cx="8040687" cy="272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078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Traffic Control During 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 shift in traffic from S.R. 109 near Bloodworth Approximately 0.4 miles </a:t>
            </a:r>
          </a:p>
          <a:p>
            <a:r>
              <a:rPr lang="en-US" dirty="0" smtClean="0"/>
              <a:t>A few road closures will occur throughout the life of the project</a:t>
            </a:r>
          </a:p>
          <a:p>
            <a:pPr lvl="1"/>
            <a:r>
              <a:rPr lang="en-US" sz="2400" dirty="0" smtClean="0"/>
              <a:t>Burton Road</a:t>
            </a:r>
          </a:p>
          <a:p>
            <a:pPr lvl="1"/>
            <a:r>
              <a:rPr lang="en-US" sz="2400" dirty="0" smtClean="0"/>
              <a:t>Bloodworth Road</a:t>
            </a:r>
          </a:p>
          <a:p>
            <a:pPr lvl="1"/>
            <a:r>
              <a:rPr lang="en-US" sz="2400" dirty="0" smtClean="0"/>
              <a:t>Northern Road </a:t>
            </a:r>
            <a:endParaRPr lang="en-US" sz="2400" dirty="0"/>
          </a:p>
          <a:p>
            <a:pPr lvl="0"/>
            <a:r>
              <a:rPr lang="en-US" dirty="0" smtClean="0">
                <a:solidFill>
                  <a:prstClr val="white"/>
                </a:solidFill>
              </a:rPr>
              <a:t>Speed limit will be reduced by 10 mph</a:t>
            </a:r>
            <a:endParaRPr lang="en-US" dirty="0">
              <a:solidFill>
                <a:prstClr val="white"/>
              </a:solidFill>
            </a:endParaRP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6A01-F61F-47D5-9D04-0B83E82EB4C9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7" t="4823" r="10140" b="10627"/>
          <a:stretch/>
        </p:blipFill>
        <p:spPr>
          <a:xfrm>
            <a:off x="4165243" y="3505200"/>
            <a:ext cx="1828800" cy="14799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5" t="6364" r="17606"/>
          <a:stretch/>
        </p:blipFill>
        <p:spPr>
          <a:xfrm>
            <a:off x="6324600" y="3541127"/>
            <a:ext cx="2009104" cy="144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94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Traffic Shift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6A01-F61F-47D5-9D04-0B83E82EB4C9}" type="slidenum">
              <a:rPr lang="en-US" smtClean="0"/>
              <a:t>14</a:t>
            </a:fld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" y="1676400"/>
            <a:ext cx="8229600" cy="36133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  <a:extLst/>
        </p:spPr>
      </p:pic>
      <p:cxnSp>
        <p:nvCxnSpPr>
          <p:cNvPr id="6" name="Straight Connector 5"/>
          <p:cNvCxnSpPr/>
          <p:nvPr/>
        </p:nvCxnSpPr>
        <p:spPr>
          <a:xfrm flipH="1" flipV="1">
            <a:off x="2971800" y="3638550"/>
            <a:ext cx="1219200" cy="127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981200" y="3638550"/>
            <a:ext cx="990600" cy="190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267200" y="2305050"/>
            <a:ext cx="2133600" cy="2857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038600" y="4800600"/>
            <a:ext cx="1295400" cy="152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308836" y="2514599"/>
            <a:ext cx="1344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>
                  <a:solidFill>
                    <a:srgbClr val="FFFF00"/>
                  </a:solidFill>
                </a:ln>
              </a:rPr>
              <a:t>Bloodworth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>
                <a:ln>
                  <a:solidFill>
                    <a:srgbClr val="FFFF00"/>
                  </a:solidFill>
                </a:ln>
              </a:rPr>
              <a:t>Road</a:t>
            </a:r>
            <a:endParaRPr lang="en-US" dirty="0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65113" y="1718662"/>
            <a:ext cx="1335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>
                  <a:solidFill>
                    <a:srgbClr val="FFFF00"/>
                  </a:solidFill>
                </a:ln>
              </a:rPr>
              <a:t>Access</a:t>
            </a:r>
            <a:r>
              <a:rPr lang="en-US" dirty="0" smtClean="0"/>
              <a:t> </a:t>
            </a:r>
            <a:r>
              <a:rPr lang="en-US" dirty="0" smtClean="0">
                <a:ln>
                  <a:solidFill>
                    <a:srgbClr val="FFFF00"/>
                  </a:solidFill>
                </a:ln>
              </a:rPr>
              <a:t>Road</a:t>
            </a:r>
            <a:endParaRPr lang="en-US" dirty="0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22313" y="4191000"/>
            <a:ext cx="1335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>
                  <a:solidFill>
                    <a:srgbClr val="FFFF00"/>
                  </a:solidFill>
                </a:ln>
              </a:rPr>
              <a:t>Access</a:t>
            </a:r>
            <a:r>
              <a:rPr lang="en-US" dirty="0" smtClean="0"/>
              <a:t> </a:t>
            </a:r>
            <a:r>
              <a:rPr lang="en-US" dirty="0" smtClean="0">
                <a:ln>
                  <a:solidFill>
                    <a:srgbClr val="FFFF00"/>
                  </a:solidFill>
                </a:ln>
              </a:rPr>
              <a:t>Road</a:t>
            </a:r>
            <a:endParaRPr lang="en-US" dirty="0">
              <a:ln>
                <a:solidFill>
                  <a:srgbClr val="FFFF00"/>
                </a:solidFill>
              </a:ln>
            </a:endParaRPr>
          </a:p>
        </p:txBody>
      </p:sp>
      <p:cxnSp>
        <p:nvCxnSpPr>
          <p:cNvPr id="28" name="Straight Arrow Connector 27"/>
          <p:cNvCxnSpPr>
            <a:stCxn id="25" idx="2"/>
          </p:cNvCxnSpPr>
          <p:nvPr/>
        </p:nvCxnSpPr>
        <p:spPr>
          <a:xfrm flipH="1">
            <a:off x="5334000" y="2087994"/>
            <a:ext cx="398957" cy="35993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4" idx="2"/>
          </p:cNvCxnSpPr>
          <p:nvPr/>
        </p:nvCxnSpPr>
        <p:spPr>
          <a:xfrm>
            <a:off x="1981200" y="3160930"/>
            <a:ext cx="235104" cy="47762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9" name="Straight Arrow Connector 2048"/>
          <p:cNvCxnSpPr>
            <a:stCxn id="26" idx="2"/>
          </p:cNvCxnSpPr>
          <p:nvPr/>
        </p:nvCxnSpPr>
        <p:spPr>
          <a:xfrm flipH="1">
            <a:off x="5334000" y="4560332"/>
            <a:ext cx="856157" cy="31646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3" name="Freeform 2052"/>
          <p:cNvSpPr/>
          <p:nvPr/>
        </p:nvSpPr>
        <p:spPr>
          <a:xfrm>
            <a:off x="3924300" y="1676400"/>
            <a:ext cx="365760" cy="3566160"/>
          </a:xfrm>
          <a:custGeom>
            <a:avLst/>
            <a:gdLst>
              <a:gd name="connsiteX0" fmla="*/ 365760 w 365760"/>
              <a:gd name="connsiteY0" fmla="*/ 0 h 3566160"/>
              <a:gd name="connsiteX1" fmla="*/ 320040 w 365760"/>
              <a:gd name="connsiteY1" fmla="*/ 1363980 h 3566160"/>
              <a:gd name="connsiteX2" fmla="*/ 190500 w 365760"/>
              <a:gd name="connsiteY2" fmla="*/ 2583180 h 3566160"/>
              <a:gd name="connsiteX3" fmla="*/ 0 w 365760"/>
              <a:gd name="connsiteY3" fmla="*/ 3566160 h 356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760" h="3566160">
                <a:moveTo>
                  <a:pt x="365760" y="0"/>
                </a:moveTo>
                <a:cubicBezTo>
                  <a:pt x="357505" y="466725"/>
                  <a:pt x="349250" y="933450"/>
                  <a:pt x="320040" y="1363980"/>
                </a:cubicBezTo>
                <a:cubicBezTo>
                  <a:pt x="290830" y="1794510"/>
                  <a:pt x="243840" y="2216150"/>
                  <a:pt x="190500" y="2583180"/>
                </a:cubicBezTo>
                <a:cubicBezTo>
                  <a:pt x="137160" y="2950210"/>
                  <a:pt x="68580" y="3258185"/>
                  <a:pt x="0" y="3566160"/>
                </a:cubicBezTo>
              </a:path>
            </a:pathLst>
          </a:custGeom>
          <a:noFill/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2" name="Freeform 2051"/>
          <p:cNvSpPr/>
          <p:nvPr/>
        </p:nvSpPr>
        <p:spPr>
          <a:xfrm>
            <a:off x="4038600" y="2406650"/>
            <a:ext cx="402317" cy="2286000"/>
          </a:xfrm>
          <a:custGeom>
            <a:avLst/>
            <a:gdLst>
              <a:gd name="connsiteX0" fmla="*/ 0 w 402317"/>
              <a:gd name="connsiteY0" fmla="*/ 2286000 h 2286000"/>
              <a:gd name="connsiteX1" fmla="*/ 38100 w 402317"/>
              <a:gd name="connsiteY1" fmla="*/ 2152650 h 2286000"/>
              <a:gd name="connsiteX2" fmla="*/ 203200 w 402317"/>
              <a:gd name="connsiteY2" fmla="*/ 1968500 h 2286000"/>
              <a:gd name="connsiteX3" fmla="*/ 285750 w 402317"/>
              <a:gd name="connsiteY3" fmla="*/ 1739900 h 2286000"/>
              <a:gd name="connsiteX4" fmla="*/ 400050 w 402317"/>
              <a:gd name="connsiteY4" fmla="*/ 660400 h 2286000"/>
              <a:gd name="connsiteX5" fmla="*/ 355600 w 402317"/>
              <a:gd name="connsiteY5" fmla="*/ 342900 h 2286000"/>
              <a:gd name="connsiteX6" fmla="*/ 279400 w 402317"/>
              <a:gd name="connsiteY6" fmla="*/ 158750 h 2286000"/>
              <a:gd name="connsiteX7" fmla="*/ 222250 w 402317"/>
              <a:gd name="connsiteY7" fmla="*/ 50800 h 2286000"/>
              <a:gd name="connsiteX8" fmla="*/ 228600 w 402317"/>
              <a:gd name="connsiteY8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2317" h="2286000">
                <a:moveTo>
                  <a:pt x="0" y="2286000"/>
                </a:moveTo>
                <a:cubicBezTo>
                  <a:pt x="2116" y="2245783"/>
                  <a:pt x="4233" y="2205567"/>
                  <a:pt x="38100" y="2152650"/>
                </a:cubicBezTo>
                <a:cubicBezTo>
                  <a:pt x="71967" y="2099733"/>
                  <a:pt x="161925" y="2037292"/>
                  <a:pt x="203200" y="1968500"/>
                </a:cubicBezTo>
                <a:cubicBezTo>
                  <a:pt x="244475" y="1899708"/>
                  <a:pt x="252942" y="1957917"/>
                  <a:pt x="285750" y="1739900"/>
                </a:cubicBezTo>
                <a:cubicBezTo>
                  <a:pt x="318558" y="1521883"/>
                  <a:pt x="388408" y="893233"/>
                  <a:pt x="400050" y="660400"/>
                </a:cubicBezTo>
                <a:cubicBezTo>
                  <a:pt x="411692" y="427567"/>
                  <a:pt x="375708" y="426508"/>
                  <a:pt x="355600" y="342900"/>
                </a:cubicBezTo>
                <a:cubicBezTo>
                  <a:pt x="335492" y="259292"/>
                  <a:pt x="301625" y="207433"/>
                  <a:pt x="279400" y="158750"/>
                </a:cubicBezTo>
                <a:cubicBezTo>
                  <a:pt x="257175" y="110067"/>
                  <a:pt x="230717" y="77258"/>
                  <a:pt x="222250" y="50800"/>
                </a:cubicBezTo>
                <a:cubicBezTo>
                  <a:pt x="213783" y="24342"/>
                  <a:pt x="237067" y="20108"/>
                  <a:pt x="228600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4" name="TextBox 2053"/>
          <p:cNvSpPr txBox="1"/>
          <p:nvPr/>
        </p:nvSpPr>
        <p:spPr>
          <a:xfrm>
            <a:off x="2216304" y="4034135"/>
            <a:ext cx="1269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>
                  <a:solidFill>
                    <a:srgbClr val="FFFF00"/>
                  </a:solidFill>
                </a:ln>
              </a:rPr>
              <a:t>State</a:t>
            </a:r>
            <a:r>
              <a:rPr lang="en-US" dirty="0" smtClean="0"/>
              <a:t> </a:t>
            </a:r>
            <a:r>
              <a:rPr lang="en-US" dirty="0" smtClean="0">
                <a:ln>
                  <a:solidFill>
                    <a:srgbClr val="FFFF00"/>
                  </a:solidFill>
                </a:ln>
              </a:rPr>
              <a:t>Route</a:t>
            </a:r>
          </a:p>
          <a:p>
            <a:pPr algn="ctr"/>
            <a:r>
              <a:rPr lang="en-US" dirty="0" smtClean="0">
                <a:ln>
                  <a:solidFill>
                    <a:srgbClr val="FFFF00"/>
                  </a:solidFill>
                </a:ln>
              </a:rPr>
              <a:t>109</a:t>
            </a:r>
            <a:endParaRPr lang="en-US" dirty="0">
              <a:ln>
                <a:solidFill>
                  <a:srgbClr val="FFFF00"/>
                </a:solidFill>
              </a:ln>
            </a:endParaRPr>
          </a:p>
        </p:txBody>
      </p:sp>
      <p:cxnSp>
        <p:nvCxnSpPr>
          <p:cNvPr id="2056" name="Straight Arrow Connector 2055"/>
          <p:cNvCxnSpPr>
            <a:endCxn id="2053" idx="2"/>
          </p:cNvCxnSpPr>
          <p:nvPr/>
        </p:nvCxnSpPr>
        <p:spPr>
          <a:xfrm flipV="1">
            <a:off x="3489020" y="4259580"/>
            <a:ext cx="625780" cy="9300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7" name="TextBox 2056"/>
          <p:cNvSpPr txBox="1"/>
          <p:nvPr/>
        </p:nvSpPr>
        <p:spPr>
          <a:xfrm>
            <a:off x="5186038" y="3026430"/>
            <a:ext cx="2515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n>
                  <a:solidFill>
                    <a:srgbClr val="FFFF00"/>
                  </a:solidFill>
                </a:ln>
              </a:rPr>
              <a:t>Shift (0.4 miles)</a:t>
            </a:r>
            <a:endParaRPr lang="en-US" sz="2800" b="1" dirty="0">
              <a:ln>
                <a:solidFill>
                  <a:srgbClr val="FFFF00"/>
                </a:solidFill>
              </a:ln>
            </a:endParaRPr>
          </a:p>
        </p:txBody>
      </p:sp>
      <p:cxnSp>
        <p:nvCxnSpPr>
          <p:cNvPr id="2059" name="Straight Arrow Connector 2058"/>
          <p:cNvCxnSpPr>
            <a:stCxn id="2057" idx="1"/>
          </p:cNvCxnSpPr>
          <p:nvPr/>
        </p:nvCxnSpPr>
        <p:spPr>
          <a:xfrm flipH="1">
            <a:off x="4440918" y="3288040"/>
            <a:ext cx="745120" cy="26161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7" name="Picture 6" descr="Image result for north arrow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2" t="16942" r="9949" b="15930"/>
          <a:stretch/>
        </p:blipFill>
        <p:spPr bwMode="auto">
          <a:xfrm>
            <a:off x="7523705" y="4179332"/>
            <a:ext cx="829350" cy="77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8" name="TextBox 2067"/>
          <p:cNvSpPr txBox="1"/>
          <p:nvPr/>
        </p:nvSpPr>
        <p:spPr>
          <a:xfrm>
            <a:off x="7743454" y="3810000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7765095" y="4953000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133854" y="4375666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305800" y="4375666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2069" name="TextBox 2068"/>
          <p:cNvSpPr txBox="1"/>
          <p:nvPr/>
        </p:nvSpPr>
        <p:spPr>
          <a:xfrm>
            <a:off x="457200" y="5300990"/>
            <a:ext cx="11160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* NOT TO SCALE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41870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Northern Road Closure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6A01-F61F-47D5-9D04-0B83E82EB4C9}" type="slidenum">
              <a:rPr lang="en-US" smtClean="0"/>
              <a:t>15</a:t>
            </a:fld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89" t="48438" r="35139" b="21614"/>
          <a:stretch/>
        </p:blipFill>
        <p:spPr bwMode="auto">
          <a:xfrm>
            <a:off x="1085850" y="1461004"/>
            <a:ext cx="6991350" cy="4253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3905250" y="1461004"/>
            <a:ext cx="609600" cy="4101596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085850" y="2971800"/>
            <a:ext cx="4800600" cy="914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819650" y="1524000"/>
            <a:ext cx="1905000" cy="40386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495925" y="1828800"/>
            <a:ext cx="14350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n>
                  <a:solidFill>
                    <a:srgbClr val="FFFF00"/>
                  </a:solidFill>
                </a:ln>
              </a:rPr>
              <a:t>Old Laguardo</a:t>
            </a:r>
          </a:p>
          <a:p>
            <a:pPr algn="ctr"/>
            <a:r>
              <a:rPr lang="en-US" dirty="0" smtClean="0">
                <a:ln>
                  <a:solidFill>
                    <a:srgbClr val="FFFF00"/>
                  </a:solidFill>
                </a:ln>
              </a:rPr>
              <a:t> Road E</a:t>
            </a:r>
            <a:endParaRPr lang="en-US" dirty="0">
              <a:ln>
                <a:solidFill>
                  <a:srgbClr val="FFFF00"/>
                </a:solidFill>
              </a:ln>
            </a:endParaRPr>
          </a:p>
        </p:txBody>
      </p:sp>
      <p:cxnSp>
        <p:nvCxnSpPr>
          <p:cNvPr id="15" name="Straight Arrow Connector 14"/>
          <p:cNvCxnSpPr>
            <a:stCxn id="14" idx="2"/>
          </p:cNvCxnSpPr>
          <p:nvPr/>
        </p:nvCxnSpPr>
        <p:spPr>
          <a:xfrm flipH="1">
            <a:off x="5657850" y="2475131"/>
            <a:ext cx="555612" cy="57286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387754" y="4459069"/>
            <a:ext cx="1269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>
                  <a:solidFill>
                    <a:srgbClr val="FFFF00"/>
                  </a:solidFill>
                </a:ln>
              </a:rPr>
              <a:t>State</a:t>
            </a:r>
            <a:r>
              <a:rPr lang="en-US" dirty="0" smtClean="0"/>
              <a:t> </a:t>
            </a:r>
            <a:r>
              <a:rPr lang="en-US" dirty="0" smtClean="0">
                <a:ln>
                  <a:solidFill>
                    <a:srgbClr val="FFFF00"/>
                  </a:solidFill>
                </a:ln>
              </a:rPr>
              <a:t>Route</a:t>
            </a:r>
          </a:p>
          <a:p>
            <a:pPr algn="ctr"/>
            <a:r>
              <a:rPr lang="en-US" dirty="0" smtClean="0">
                <a:ln>
                  <a:solidFill>
                    <a:srgbClr val="FFFF00"/>
                  </a:solidFill>
                </a:ln>
              </a:rPr>
              <a:t>109</a:t>
            </a:r>
            <a:endParaRPr lang="en-US" dirty="0">
              <a:ln>
                <a:solidFill>
                  <a:srgbClr val="FFFF00"/>
                </a:solidFill>
              </a:ln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3660470" y="4684514"/>
            <a:ext cx="625780" cy="9300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591050" y="4191000"/>
            <a:ext cx="1051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n>
                  <a:solidFill>
                    <a:srgbClr val="FFFF00"/>
                  </a:solidFill>
                </a:ln>
              </a:rPr>
              <a:t>Northern</a:t>
            </a:r>
          </a:p>
          <a:p>
            <a:pPr algn="ctr"/>
            <a:r>
              <a:rPr lang="en-US" dirty="0" smtClean="0">
                <a:ln>
                  <a:solidFill>
                    <a:srgbClr val="FFFF00"/>
                  </a:solidFill>
                </a:ln>
              </a:rPr>
              <a:t>Road</a:t>
            </a:r>
          </a:p>
        </p:txBody>
      </p:sp>
      <p:cxnSp>
        <p:nvCxnSpPr>
          <p:cNvPr id="20" name="Straight Arrow Connector 19"/>
          <p:cNvCxnSpPr>
            <a:stCxn id="19" idx="0"/>
          </p:cNvCxnSpPr>
          <p:nvPr/>
        </p:nvCxnSpPr>
        <p:spPr>
          <a:xfrm flipH="1" flipV="1">
            <a:off x="5048253" y="3810000"/>
            <a:ext cx="68743" cy="381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673091" y="3733800"/>
            <a:ext cx="45719" cy="1821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5657850" y="3771106"/>
            <a:ext cx="76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657850" y="3886200"/>
            <a:ext cx="76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657850" y="3824883"/>
            <a:ext cx="76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6" descr="Image result for north arrow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1" t="16942" r="9949" b="15930"/>
          <a:stretch/>
        </p:blipFill>
        <p:spPr bwMode="auto">
          <a:xfrm>
            <a:off x="6672519" y="3339512"/>
            <a:ext cx="829351" cy="77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6892270" y="2970180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6913911" y="4113180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282670" y="3535846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467600" y="3535846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25133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Burton Road Closure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6A01-F61F-47D5-9D04-0B83E82EB4C9}" type="slidenum">
              <a:rPr lang="en-US" smtClean="0"/>
              <a:t>16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9" t="13932" r="25035" b="13913"/>
          <a:stretch/>
        </p:blipFill>
        <p:spPr bwMode="auto">
          <a:xfrm>
            <a:off x="2438400" y="1524000"/>
            <a:ext cx="4294833" cy="3855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H="1" flipV="1">
            <a:off x="3810000" y="2438400"/>
            <a:ext cx="1524000" cy="304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810000" y="2438400"/>
            <a:ext cx="0" cy="76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3048000" y="2438400"/>
            <a:ext cx="762000" cy="76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3031003" y="2429933"/>
            <a:ext cx="415617" cy="2709334"/>
          </a:xfrm>
          <a:custGeom>
            <a:avLst/>
            <a:gdLst>
              <a:gd name="connsiteX0" fmla="*/ 42397 w 415617"/>
              <a:gd name="connsiteY0" fmla="*/ 0 h 2709334"/>
              <a:gd name="connsiteX1" fmla="*/ 64 w 415617"/>
              <a:gd name="connsiteY1" fmla="*/ 118534 h 2709334"/>
              <a:gd name="connsiteX2" fmla="*/ 50864 w 415617"/>
              <a:gd name="connsiteY2" fmla="*/ 211667 h 2709334"/>
              <a:gd name="connsiteX3" fmla="*/ 110130 w 415617"/>
              <a:gd name="connsiteY3" fmla="*/ 372534 h 2709334"/>
              <a:gd name="connsiteX4" fmla="*/ 127064 w 415617"/>
              <a:gd name="connsiteY4" fmla="*/ 804334 h 2709334"/>
              <a:gd name="connsiteX5" fmla="*/ 127064 w 415617"/>
              <a:gd name="connsiteY5" fmla="*/ 956734 h 2709334"/>
              <a:gd name="connsiteX6" fmla="*/ 330264 w 415617"/>
              <a:gd name="connsiteY6" fmla="*/ 1320800 h 2709334"/>
              <a:gd name="connsiteX7" fmla="*/ 338730 w 415617"/>
              <a:gd name="connsiteY7" fmla="*/ 1625600 h 2709334"/>
              <a:gd name="connsiteX8" fmla="*/ 397997 w 415617"/>
              <a:gd name="connsiteY8" fmla="*/ 1811867 h 2709334"/>
              <a:gd name="connsiteX9" fmla="*/ 321797 w 415617"/>
              <a:gd name="connsiteY9" fmla="*/ 1955800 h 2709334"/>
              <a:gd name="connsiteX10" fmla="*/ 414930 w 415617"/>
              <a:gd name="connsiteY10" fmla="*/ 2269067 h 2709334"/>
              <a:gd name="connsiteX11" fmla="*/ 364130 w 415617"/>
              <a:gd name="connsiteY11" fmla="*/ 2709334 h 270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5617" h="2709334">
                <a:moveTo>
                  <a:pt x="42397" y="0"/>
                </a:moveTo>
                <a:cubicBezTo>
                  <a:pt x="20525" y="41628"/>
                  <a:pt x="-1347" y="83256"/>
                  <a:pt x="64" y="118534"/>
                </a:cubicBezTo>
                <a:cubicBezTo>
                  <a:pt x="1475" y="153812"/>
                  <a:pt x="32520" y="169334"/>
                  <a:pt x="50864" y="211667"/>
                </a:cubicBezTo>
                <a:cubicBezTo>
                  <a:pt x="69208" y="254000"/>
                  <a:pt x="97430" y="273756"/>
                  <a:pt x="110130" y="372534"/>
                </a:cubicBezTo>
                <a:cubicBezTo>
                  <a:pt x="122830" y="471312"/>
                  <a:pt x="124242" y="706967"/>
                  <a:pt x="127064" y="804334"/>
                </a:cubicBezTo>
                <a:cubicBezTo>
                  <a:pt x="129886" y="901701"/>
                  <a:pt x="93197" y="870656"/>
                  <a:pt x="127064" y="956734"/>
                </a:cubicBezTo>
                <a:cubicBezTo>
                  <a:pt x="160931" y="1042812"/>
                  <a:pt x="294986" y="1209322"/>
                  <a:pt x="330264" y="1320800"/>
                </a:cubicBezTo>
                <a:cubicBezTo>
                  <a:pt x="365542" y="1432278"/>
                  <a:pt x="327441" y="1543756"/>
                  <a:pt x="338730" y="1625600"/>
                </a:cubicBezTo>
                <a:cubicBezTo>
                  <a:pt x="350019" y="1707444"/>
                  <a:pt x="400819" y="1756834"/>
                  <a:pt x="397997" y="1811867"/>
                </a:cubicBezTo>
                <a:cubicBezTo>
                  <a:pt x="395175" y="1866900"/>
                  <a:pt x="318975" y="1879600"/>
                  <a:pt x="321797" y="1955800"/>
                </a:cubicBezTo>
                <a:cubicBezTo>
                  <a:pt x="324619" y="2032000"/>
                  <a:pt x="407875" y="2143478"/>
                  <a:pt x="414930" y="2269067"/>
                </a:cubicBezTo>
                <a:cubicBezTo>
                  <a:pt x="421985" y="2394656"/>
                  <a:pt x="372597" y="2655712"/>
                  <a:pt x="364130" y="2709334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3400425" y="4950181"/>
            <a:ext cx="2619375" cy="431444"/>
          </a:xfrm>
          <a:custGeom>
            <a:avLst/>
            <a:gdLst>
              <a:gd name="connsiteX0" fmla="*/ 0 w 2619375"/>
              <a:gd name="connsiteY0" fmla="*/ 164744 h 431444"/>
              <a:gd name="connsiteX1" fmla="*/ 533400 w 2619375"/>
              <a:gd name="connsiteY1" fmla="*/ 212369 h 431444"/>
              <a:gd name="connsiteX2" fmla="*/ 1295400 w 2619375"/>
              <a:gd name="connsiteY2" fmla="*/ 2819 h 431444"/>
              <a:gd name="connsiteX3" fmla="*/ 2247900 w 2619375"/>
              <a:gd name="connsiteY3" fmla="*/ 98069 h 431444"/>
              <a:gd name="connsiteX4" fmla="*/ 2543175 w 2619375"/>
              <a:gd name="connsiteY4" fmla="*/ 193319 h 431444"/>
              <a:gd name="connsiteX5" fmla="*/ 2619375 w 2619375"/>
              <a:gd name="connsiteY5" fmla="*/ 431444 h 431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9375" h="431444">
                <a:moveTo>
                  <a:pt x="0" y="164744"/>
                </a:moveTo>
                <a:cubicBezTo>
                  <a:pt x="158750" y="202050"/>
                  <a:pt x="317500" y="239357"/>
                  <a:pt x="533400" y="212369"/>
                </a:cubicBezTo>
                <a:cubicBezTo>
                  <a:pt x="749300" y="185381"/>
                  <a:pt x="1009650" y="21869"/>
                  <a:pt x="1295400" y="2819"/>
                </a:cubicBezTo>
                <a:cubicBezTo>
                  <a:pt x="1581150" y="-16231"/>
                  <a:pt x="2039938" y="66319"/>
                  <a:pt x="2247900" y="98069"/>
                </a:cubicBezTo>
                <a:cubicBezTo>
                  <a:pt x="2455863" y="129819"/>
                  <a:pt x="2481263" y="137756"/>
                  <a:pt x="2543175" y="193319"/>
                </a:cubicBezTo>
                <a:cubicBezTo>
                  <a:pt x="2605088" y="248882"/>
                  <a:pt x="2603500" y="388582"/>
                  <a:pt x="2619375" y="431444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829692" y="1770125"/>
            <a:ext cx="1357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>
                  <a:solidFill>
                    <a:srgbClr val="FFFF00"/>
                  </a:solidFill>
                </a:ln>
              </a:rPr>
              <a:t>Burton Road</a:t>
            </a:r>
            <a:endParaRPr lang="en-US" dirty="0">
              <a:ln>
                <a:solidFill>
                  <a:srgbClr val="FFFF00"/>
                </a:solidFill>
              </a:ln>
            </a:endParaRPr>
          </a:p>
        </p:txBody>
      </p:sp>
      <p:cxnSp>
        <p:nvCxnSpPr>
          <p:cNvPr id="21" name="Straight Arrow Connector 20"/>
          <p:cNvCxnSpPr>
            <a:stCxn id="20" idx="2"/>
          </p:cNvCxnSpPr>
          <p:nvPr/>
        </p:nvCxnSpPr>
        <p:spPr>
          <a:xfrm>
            <a:off x="4508436" y="2139457"/>
            <a:ext cx="63564" cy="37514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433341" y="1589428"/>
            <a:ext cx="1376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n>
                  <a:solidFill>
                    <a:srgbClr val="FFFF00"/>
                  </a:solidFill>
                </a:ln>
              </a:rPr>
              <a:t>Davis Corner</a:t>
            </a:r>
          </a:p>
          <a:p>
            <a:pPr algn="ctr"/>
            <a:r>
              <a:rPr lang="en-US" dirty="0" smtClean="0">
                <a:ln>
                  <a:solidFill>
                    <a:srgbClr val="FFFF00"/>
                  </a:solidFill>
                </a:ln>
              </a:rPr>
              <a:t>Road</a:t>
            </a:r>
            <a:endParaRPr lang="en-US" dirty="0">
              <a:ln>
                <a:solidFill>
                  <a:srgbClr val="FFFF00"/>
                </a:solidFill>
              </a:ln>
            </a:endParaRPr>
          </a:p>
        </p:txBody>
      </p:sp>
      <p:cxnSp>
        <p:nvCxnSpPr>
          <p:cNvPr id="24" name="Straight Arrow Connector 23"/>
          <p:cNvCxnSpPr>
            <a:stCxn id="23" idx="2"/>
          </p:cNvCxnSpPr>
          <p:nvPr/>
        </p:nvCxnSpPr>
        <p:spPr>
          <a:xfrm>
            <a:off x="3121671" y="2235759"/>
            <a:ext cx="278754" cy="19417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400425" y="2777756"/>
            <a:ext cx="10030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n>
                  <a:solidFill>
                    <a:srgbClr val="FFFF00"/>
                  </a:solidFill>
                </a:ln>
              </a:rPr>
              <a:t>Benders </a:t>
            </a:r>
            <a:endParaRPr lang="en-US" dirty="0">
              <a:ln>
                <a:solidFill>
                  <a:srgbClr val="FFFF00"/>
                </a:solidFill>
              </a:ln>
            </a:endParaRPr>
          </a:p>
          <a:p>
            <a:pPr algn="ctr"/>
            <a:r>
              <a:rPr lang="en-US" dirty="0" smtClean="0">
                <a:ln>
                  <a:solidFill>
                    <a:srgbClr val="FFFF00"/>
                  </a:solidFill>
                </a:ln>
              </a:rPr>
              <a:t>Ferry</a:t>
            </a:r>
          </a:p>
          <a:p>
            <a:pPr algn="ctr"/>
            <a:r>
              <a:rPr lang="en-US" dirty="0" smtClean="0">
                <a:ln>
                  <a:solidFill>
                    <a:srgbClr val="FFFF00"/>
                  </a:solidFill>
                </a:ln>
              </a:rPr>
              <a:t>Road</a:t>
            </a:r>
            <a:endParaRPr lang="en-US" dirty="0">
              <a:ln>
                <a:solidFill>
                  <a:srgbClr val="FFFF00"/>
                </a:solidFill>
              </a:ln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3446620" y="3701086"/>
            <a:ext cx="256951" cy="26131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168962" y="425461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>
                  <a:solidFill>
                    <a:srgbClr val="FFFF00"/>
                  </a:solidFill>
                </a:ln>
              </a:rPr>
              <a:t>US-70</a:t>
            </a:r>
            <a:endParaRPr lang="en-US" dirty="0">
              <a:ln>
                <a:solidFill>
                  <a:srgbClr val="FFFF00"/>
                </a:solidFill>
              </a:ln>
            </a:endParaRPr>
          </a:p>
        </p:txBody>
      </p:sp>
      <p:cxnSp>
        <p:nvCxnSpPr>
          <p:cNvPr id="33" name="Straight Arrow Connector 32"/>
          <p:cNvCxnSpPr>
            <a:stCxn id="32" idx="2"/>
          </p:cNvCxnSpPr>
          <p:nvPr/>
        </p:nvCxnSpPr>
        <p:spPr>
          <a:xfrm flipH="1">
            <a:off x="4437850" y="4623950"/>
            <a:ext cx="102368" cy="35993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610072" y="3005523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>
                  <a:solidFill>
                    <a:srgbClr val="FFFF00"/>
                  </a:solidFill>
                </a:ln>
              </a:rPr>
              <a:t>SR 109</a:t>
            </a:r>
            <a:endParaRPr lang="en-US" dirty="0">
              <a:ln>
                <a:solidFill>
                  <a:srgbClr val="FFFF00"/>
                </a:solidFill>
              </a:ln>
            </a:endParaRPr>
          </a:p>
        </p:txBody>
      </p:sp>
      <p:cxnSp>
        <p:nvCxnSpPr>
          <p:cNvPr id="35" name="Straight Arrow Connector 34"/>
          <p:cNvCxnSpPr>
            <a:stCxn id="34" idx="2"/>
          </p:cNvCxnSpPr>
          <p:nvPr/>
        </p:nvCxnSpPr>
        <p:spPr>
          <a:xfrm flipH="1">
            <a:off x="5562600" y="3374855"/>
            <a:ext cx="457200" cy="17996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5196841" y="2629694"/>
            <a:ext cx="45719" cy="1821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>
            <a:off x="5181600" y="2667000"/>
            <a:ext cx="76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181600" y="2782094"/>
            <a:ext cx="76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5181600" y="2720777"/>
            <a:ext cx="76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4649153" y="2514600"/>
            <a:ext cx="45719" cy="1821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/>
          <p:cNvCxnSpPr/>
          <p:nvPr/>
        </p:nvCxnSpPr>
        <p:spPr>
          <a:xfrm>
            <a:off x="4633912" y="2551906"/>
            <a:ext cx="76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4633912" y="2667000"/>
            <a:ext cx="76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633912" y="2605683"/>
            <a:ext cx="76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reeform 44"/>
          <p:cNvSpPr/>
          <p:nvPr/>
        </p:nvSpPr>
        <p:spPr>
          <a:xfrm>
            <a:off x="5353050" y="2733675"/>
            <a:ext cx="628650" cy="2514600"/>
          </a:xfrm>
          <a:custGeom>
            <a:avLst/>
            <a:gdLst>
              <a:gd name="connsiteX0" fmla="*/ 0 w 628650"/>
              <a:gd name="connsiteY0" fmla="*/ 0 h 2514600"/>
              <a:gd name="connsiteX1" fmla="*/ 123825 w 628650"/>
              <a:gd name="connsiteY1" fmla="*/ 876300 h 2514600"/>
              <a:gd name="connsiteX2" fmla="*/ 238125 w 628650"/>
              <a:gd name="connsiteY2" fmla="*/ 1133475 h 2514600"/>
              <a:gd name="connsiteX3" fmla="*/ 628650 w 628650"/>
              <a:gd name="connsiteY3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8650" h="2514600">
                <a:moveTo>
                  <a:pt x="0" y="0"/>
                </a:moveTo>
                <a:cubicBezTo>
                  <a:pt x="42069" y="343694"/>
                  <a:pt x="84138" y="687388"/>
                  <a:pt x="123825" y="876300"/>
                </a:cubicBezTo>
                <a:cubicBezTo>
                  <a:pt x="163512" y="1065212"/>
                  <a:pt x="153988" y="860425"/>
                  <a:pt x="238125" y="1133475"/>
                </a:cubicBezTo>
                <a:cubicBezTo>
                  <a:pt x="322262" y="1406525"/>
                  <a:pt x="475456" y="1960562"/>
                  <a:pt x="628650" y="251460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580654" y="1983343"/>
            <a:ext cx="1468822" cy="1512332"/>
            <a:chOff x="580654" y="1983343"/>
            <a:chExt cx="1468822" cy="1512332"/>
          </a:xfrm>
        </p:grpSpPr>
        <p:pic>
          <p:nvPicPr>
            <p:cNvPr id="48" name="Picture 6" descr="Image result for north arrow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91" t="14717" r="9949" b="15929"/>
            <a:stretch/>
          </p:blipFill>
          <p:spPr bwMode="auto">
            <a:xfrm>
              <a:off x="970503" y="2327028"/>
              <a:ext cx="829351" cy="799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Box 48"/>
            <p:cNvSpPr txBox="1"/>
            <p:nvPr/>
          </p:nvSpPr>
          <p:spPr>
            <a:xfrm>
              <a:off x="1190254" y="1983343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</a:t>
              </a:r>
              <a:endParaRPr lang="en-US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211895" y="3126343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80654" y="2549009"/>
              <a:ext cx="3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752600" y="2549009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795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Bloodworth Road Closure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6A01-F61F-47D5-9D04-0B83E82EB4C9}" type="slidenum">
              <a:rPr lang="en-US" smtClean="0"/>
              <a:t>17</a:t>
            </a:fld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6" t="19806" r="30217" b="16860"/>
          <a:stretch/>
        </p:blipFill>
        <p:spPr bwMode="auto">
          <a:xfrm>
            <a:off x="2133600" y="1326755"/>
            <a:ext cx="4181582" cy="5094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/>
          <p:cNvSpPr/>
          <p:nvPr/>
        </p:nvSpPr>
        <p:spPr>
          <a:xfrm>
            <a:off x="5065160" y="1458930"/>
            <a:ext cx="884000" cy="4962418"/>
          </a:xfrm>
          <a:custGeom>
            <a:avLst/>
            <a:gdLst>
              <a:gd name="connsiteX0" fmla="*/ 852755 w 884000"/>
              <a:gd name="connsiteY0" fmla="*/ 0 h 4962418"/>
              <a:gd name="connsiteX1" fmla="*/ 780836 w 884000"/>
              <a:gd name="connsiteY1" fmla="*/ 1191803 h 4962418"/>
              <a:gd name="connsiteX2" fmla="*/ 0 w 884000"/>
              <a:gd name="connsiteY2" fmla="*/ 4962418 h 496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4000" h="4962418">
                <a:moveTo>
                  <a:pt x="852755" y="0"/>
                </a:moveTo>
                <a:cubicBezTo>
                  <a:pt x="887858" y="182366"/>
                  <a:pt x="922962" y="364733"/>
                  <a:pt x="780836" y="1191803"/>
                </a:cubicBezTo>
                <a:cubicBezTo>
                  <a:pt x="638710" y="2018873"/>
                  <a:pt x="319355" y="3490645"/>
                  <a:pt x="0" y="4962418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endCxn id="19" idx="0"/>
          </p:cNvCxnSpPr>
          <p:nvPr/>
        </p:nvCxnSpPr>
        <p:spPr>
          <a:xfrm>
            <a:off x="3810000" y="2133600"/>
            <a:ext cx="121444" cy="16478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12"/>
          <p:cNvSpPr/>
          <p:nvPr/>
        </p:nvSpPr>
        <p:spPr>
          <a:xfrm>
            <a:off x="3815793" y="1999285"/>
            <a:ext cx="2061025" cy="415142"/>
          </a:xfrm>
          <a:custGeom>
            <a:avLst/>
            <a:gdLst>
              <a:gd name="connsiteX0" fmla="*/ 2061025 w 2061025"/>
              <a:gd name="connsiteY0" fmla="*/ 415142 h 415142"/>
              <a:gd name="connsiteX1" fmla="*/ 1321286 w 2061025"/>
              <a:gd name="connsiteY1" fmla="*/ 291852 h 415142"/>
              <a:gd name="connsiteX2" fmla="*/ 694562 w 2061025"/>
              <a:gd name="connsiteY2" fmla="*/ 322675 h 415142"/>
              <a:gd name="connsiteX3" fmla="*/ 540450 w 2061025"/>
              <a:gd name="connsiteY3" fmla="*/ 86369 h 415142"/>
              <a:gd name="connsiteX4" fmla="*/ 98661 w 2061025"/>
              <a:gd name="connsiteY4" fmla="*/ 4176 h 415142"/>
              <a:gd name="connsiteX5" fmla="*/ 6194 w 2061025"/>
              <a:gd name="connsiteY5" fmla="*/ 199385 h 415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1025" h="415142">
                <a:moveTo>
                  <a:pt x="2061025" y="415142"/>
                </a:moveTo>
                <a:cubicBezTo>
                  <a:pt x="1805027" y="361202"/>
                  <a:pt x="1549030" y="307263"/>
                  <a:pt x="1321286" y="291852"/>
                </a:cubicBezTo>
                <a:cubicBezTo>
                  <a:pt x="1093542" y="276441"/>
                  <a:pt x="824701" y="356922"/>
                  <a:pt x="694562" y="322675"/>
                </a:cubicBezTo>
                <a:cubicBezTo>
                  <a:pt x="564423" y="288428"/>
                  <a:pt x="639767" y="139452"/>
                  <a:pt x="540450" y="86369"/>
                </a:cubicBezTo>
                <a:cubicBezTo>
                  <a:pt x="441133" y="33286"/>
                  <a:pt x="187704" y="-14660"/>
                  <a:pt x="98661" y="4176"/>
                </a:cubicBezTo>
                <a:cubicBezTo>
                  <a:pt x="9618" y="23012"/>
                  <a:pt x="-12642" y="163425"/>
                  <a:pt x="6194" y="19938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>
            <a:stCxn id="19" idx="6"/>
          </p:cNvCxnSpPr>
          <p:nvPr/>
        </p:nvCxnSpPr>
        <p:spPr>
          <a:xfrm>
            <a:off x="3648075" y="4229100"/>
            <a:ext cx="9525" cy="14859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3639775" y="3781425"/>
            <a:ext cx="301743" cy="447675"/>
          </a:xfrm>
          <a:custGeom>
            <a:avLst/>
            <a:gdLst>
              <a:gd name="connsiteX0" fmla="*/ 291669 w 301743"/>
              <a:gd name="connsiteY0" fmla="*/ 0 h 447675"/>
              <a:gd name="connsiteX1" fmla="*/ 298813 w 301743"/>
              <a:gd name="connsiteY1" fmla="*/ 159544 h 447675"/>
              <a:gd name="connsiteX2" fmla="*/ 298813 w 301743"/>
              <a:gd name="connsiteY2" fmla="*/ 221456 h 447675"/>
              <a:gd name="connsiteX3" fmla="*/ 263094 w 301743"/>
              <a:gd name="connsiteY3" fmla="*/ 245269 h 447675"/>
              <a:gd name="connsiteX4" fmla="*/ 29731 w 301743"/>
              <a:gd name="connsiteY4" fmla="*/ 311944 h 447675"/>
              <a:gd name="connsiteX5" fmla="*/ 1156 w 301743"/>
              <a:gd name="connsiteY5" fmla="*/ 335756 h 447675"/>
              <a:gd name="connsiteX6" fmla="*/ 8300 w 301743"/>
              <a:gd name="connsiteY6" fmla="*/ 447675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1743" h="447675">
                <a:moveTo>
                  <a:pt x="291669" y="0"/>
                </a:moveTo>
                <a:cubicBezTo>
                  <a:pt x="294645" y="61317"/>
                  <a:pt x="297622" y="122635"/>
                  <a:pt x="298813" y="159544"/>
                </a:cubicBezTo>
                <a:cubicBezTo>
                  <a:pt x="300004" y="196453"/>
                  <a:pt x="304766" y="207169"/>
                  <a:pt x="298813" y="221456"/>
                </a:cubicBezTo>
                <a:cubicBezTo>
                  <a:pt x="292860" y="235743"/>
                  <a:pt x="307941" y="230188"/>
                  <a:pt x="263094" y="245269"/>
                </a:cubicBezTo>
                <a:cubicBezTo>
                  <a:pt x="218247" y="260350"/>
                  <a:pt x="73387" y="296863"/>
                  <a:pt x="29731" y="311944"/>
                </a:cubicBezTo>
                <a:cubicBezTo>
                  <a:pt x="-13925" y="327025"/>
                  <a:pt x="4728" y="313134"/>
                  <a:pt x="1156" y="335756"/>
                </a:cubicBezTo>
                <a:cubicBezTo>
                  <a:pt x="-2416" y="358378"/>
                  <a:pt x="2942" y="403026"/>
                  <a:pt x="8300" y="447675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3657600" y="5715000"/>
            <a:ext cx="1524000" cy="228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058771" y="3759153"/>
            <a:ext cx="1269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>
                  <a:solidFill>
                    <a:srgbClr val="FFFF00"/>
                  </a:solidFill>
                </a:ln>
              </a:rPr>
              <a:t>State</a:t>
            </a:r>
            <a:r>
              <a:rPr lang="en-US" dirty="0" smtClean="0"/>
              <a:t> </a:t>
            </a:r>
            <a:r>
              <a:rPr lang="en-US" dirty="0" smtClean="0">
                <a:ln>
                  <a:solidFill>
                    <a:srgbClr val="FFFF00"/>
                  </a:solidFill>
                </a:ln>
              </a:rPr>
              <a:t>Route</a:t>
            </a:r>
          </a:p>
          <a:p>
            <a:pPr algn="ctr"/>
            <a:r>
              <a:rPr lang="en-US" dirty="0" smtClean="0">
                <a:ln>
                  <a:solidFill>
                    <a:srgbClr val="FFFF00"/>
                  </a:solidFill>
                </a:ln>
              </a:rPr>
              <a:t>109</a:t>
            </a:r>
            <a:endParaRPr lang="en-US" dirty="0">
              <a:ln>
                <a:solidFill>
                  <a:srgbClr val="FFFF00"/>
                </a:solidFill>
              </a:ln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5065160" y="4191000"/>
            <a:ext cx="442000" cy="21448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185296" y="2724410"/>
            <a:ext cx="12918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n>
                  <a:solidFill>
                    <a:srgbClr val="FFFF00"/>
                  </a:solidFill>
                </a:ln>
              </a:rPr>
              <a:t>Bloodworth</a:t>
            </a:r>
          </a:p>
          <a:p>
            <a:pPr algn="ctr"/>
            <a:r>
              <a:rPr lang="en-US" dirty="0">
                <a:ln>
                  <a:solidFill>
                    <a:srgbClr val="FFFF00"/>
                  </a:solidFill>
                </a:ln>
              </a:rPr>
              <a:t>R</a:t>
            </a:r>
            <a:r>
              <a:rPr lang="en-US" dirty="0" smtClean="0">
                <a:ln>
                  <a:solidFill>
                    <a:srgbClr val="FFFF00"/>
                  </a:solidFill>
                </a:ln>
              </a:rPr>
              <a:t>oad</a:t>
            </a:r>
          </a:p>
        </p:txBody>
      </p:sp>
      <p:cxnSp>
        <p:nvCxnSpPr>
          <p:cNvPr id="36" name="Straight Arrow Connector 35"/>
          <p:cNvCxnSpPr>
            <a:stCxn id="35" idx="0"/>
          </p:cNvCxnSpPr>
          <p:nvPr/>
        </p:nvCxnSpPr>
        <p:spPr>
          <a:xfrm flipV="1">
            <a:off x="4831211" y="2362200"/>
            <a:ext cx="74640" cy="36221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271566" y="5959813"/>
            <a:ext cx="1599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>
                  <a:solidFill>
                    <a:srgbClr val="FFFF00"/>
                  </a:solidFill>
                </a:ln>
              </a:rPr>
              <a:t>Creighton Lane</a:t>
            </a:r>
            <a:endParaRPr lang="en-US" dirty="0">
              <a:ln>
                <a:solidFill>
                  <a:srgbClr val="FFFF00"/>
                </a:solidFill>
              </a:ln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3602759" y="5829300"/>
            <a:ext cx="338759" cy="18921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219288" y="3431230"/>
            <a:ext cx="1195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n>
                  <a:solidFill>
                    <a:srgbClr val="FFFF00"/>
                  </a:solidFill>
                </a:ln>
              </a:rPr>
              <a:t>Woods</a:t>
            </a:r>
          </a:p>
          <a:p>
            <a:pPr algn="ctr"/>
            <a:r>
              <a:rPr lang="en-US" dirty="0" smtClean="0">
                <a:ln>
                  <a:solidFill>
                    <a:srgbClr val="FFFF00"/>
                  </a:solidFill>
                </a:ln>
              </a:rPr>
              <a:t>Ferry Road</a:t>
            </a:r>
            <a:endParaRPr lang="en-US" dirty="0">
              <a:ln>
                <a:solidFill>
                  <a:srgbClr val="FFFF00"/>
                </a:solidFill>
              </a:ln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3414872" y="3581402"/>
            <a:ext cx="242728" cy="35873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5730241" y="2286000"/>
            <a:ext cx="45719" cy="1821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52"/>
          <p:cNvCxnSpPr/>
          <p:nvPr/>
        </p:nvCxnSpPr>
        <p:spPr>
          <a:xfrm>
            <a:off x="5715000" y="2323306"/>
            <a:ext cx="76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5715000" y="2438400"/>
            <a:ext cx="76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715000" y="2377083"/>
            <a:ext cx="76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5282695" y="2213371"/>
            <a:ext cx="45719" cy="1821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/>
          <p:cNvCxnSpPr/>
          <p:nvPr/>
        </p:nvCxnSpPr>
        <p:spPr>
          <a:xfrm>
            <a:off x="5267454" y="2250677"/>
            <a:ext cx="76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5267454" y="2365771"/>
            <a:ext cx="76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5267454" y="2304454"/>
            <a:ext cx="76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6" descr="Image result for north arro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923" y="1557337"/>
            <a:ext cx="1152525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2750177" y="1383268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2771818" y="2526268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140577" y="1948934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276600" y="1948934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98170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Lane Closure Restrictions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traffic control restrictions from 5:30 a.m. to  9:30 a.m. and 3:30 p.m. to 6:00 p.m.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Holidays, Special Events, &amp; Holiday Weekends </a:t>
            </a:r>
          </a:p>
          <a:p>
            <a:pPr lvl="1"/>
            <a:r>
              <a:rPr lang="en-US" sz="2400" dirty="0" smtClean="0"/>
              <a:t>All in accordance with specifications and Engineer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6A01-F61F-47D5-9D04-0B83E82EB4C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40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Safety Features Implemented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Smart Work Zone North</a:t>
            </a:r>
          </a:p>
          <a:p>
            <a:pPr lvl="1"/>
            <a:r>
              <a:rPr lang="en-US" sz="2400" dirty="0" smtClean="0"/>
              <a:t>4 portable message signs</a:t>
            </a:r>
          </a:p>
          <a:p>
            <a:pPr lvl="1"/>
            <a:r>
              <a:rPr lang="en-US" sz="2400" dirty="0" smtClean="0"/>
              <a:t>2 cameras </a:t>
            </a:r>
          </a:p>
          <a:p>
            <a:pPr lvl="1"/>
            <a:r>
              <a:rPr lang="en-US" sz="2400" dirty="0" smtClean="0"/>
              <a:t>5 portable radar detection devices</a:t>
            </a:r>
          </a:p>
          <a:p>
            <a:r>
              <a:rPr lang="en-US" dirty="0"/>
              <a:t>Smart </a:t>
            </a:r>
            <a:r>
              <a:rPr lang="en-US" dirty="0" smtClean="0"/>
              <a:t>Work Zone South </a:t>
            </a:r>
            <a:endParaRPr lang="en-US" dirty="0"/>
          </a:p>
          <a:p>
            <a:pPr lvl="1"/>
            <a:r>
              <a:rPr lang="en-US" sz="2400" dirty="0" smtClean="0"/>
              <a:t>7 </a:t>
            </a:r>
            <a:r>
              <a:rPr lang="en-US" sz="2400" dirty="0"/>
              <a:t>portable message signs</a:t>
            </a:r>
          </a:p>
          <a:p>
            <a:pPr lvl="1"/>
            <a:r>
              <a:rPr lang="en-US" sz="2400" dirty="0" smtClean="0"/>
              <a:t>1 camera </a:t>
            </a:r>
            <a:endParaRPr lang="en-US" sz="2400" dirty="0"/>
          </a:p>
          <a:p>
            <a:pPr lvl="1"/>
            <a:r>
              <a:rPr lang="en-US" sz="2400" dirty="0" smtClean="0"/>
              <a:t>2 </a:t>
            </a:r>
            <a:r>
              <a:rPr lang="en-US" sz="2400" dirty="0"/>
              <a:t>portable radar detection devices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6A01-F61F-47D5-9D04-0B83E82EB4C9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79" y="5715000"/>
            <a:ext cx="5903576" cy="99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737" y="1905000"/>
            <a:ext cx="2657475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9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Existing Conditions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dirty="0" smtClean="0"/>
              <a:t>2 lane </a:t>
            </a:r>
            <a:r>
              <a:rPr lang="en-US" dirty="0"/>
              <a:t>h</a:t>
            </a:r>
            <a:r>
              <a:rPr lang="en-US" dirty="0" smtClean="0"/>
              <a:t>ighway</a:t>
            </a:r>
          </a:p>
          <a:p>
            <a:r>
              <a:rPr lang="en-US" dirty="0" smtClean="0"/>
              <a:t>Low level of service</a:t>
            </a:r>
          </a:p>
          <a:p>
            <a:pPr lvl="1"/>
            <a:r>
              <a:rPr lang="en-US" sz="2400" dirty="0" smtClean="0"/>
              <a:t>Average Daily Traffic: 23,880 vehicles (2018)</a:t>
            </a:r>
          </a:p>
          <a:p>
            <a:pPr lvl="1"/>
            <a:r>
              <a:rPr lang="en-US" sz="2400" dirty="0" smtClean="0"/>
              <a:t>During Peak Hour: 2,149 vehicles (9%)</a:t>
            </a:r>
            <a:endParaRPr lang="en-US" sz="2400" dirty="0"/>
          </a:p>
          <a:p>
            <a:pPr lvl="1"/>
            <a:r>
              <a:rPr lang="en-US" sz="2400" dirty="0" smtClean="0"/>
              <a:t>Projected Average Daily Traffic: 44,890 vehicles (2038)</a:t>
            </a:r>
          </a:p>
          <a:p>
            <a:pPr lvl="1"/>
            <a:r>
              <a:rPr lang="en-US" sz="2400" dirty="0" smtClean="0"/>
              <a:t>Truck traffic: 2149 vehicles (9%)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6A01-F61F-47D5-9D04-0B83E82EB4C9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1" t="29406" r="27465" b="27902"/>
          <a:stretch/>
        </p:blipFill>
        <p:spPr>
          <a:xfrm>
            <a:off x="1295400" y="4509752"/>
            <a:ext cx="4481848" cy="219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2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Contractor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6A01-F61F-47D5-9D04-0B83E82EB4C9}" type="slidenum">
              <a:rPr lang="en-US" smtClean="0"/>
              <a:t>20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Vulcan Materials Company</a:t>
            </a:r>
          </a:p>
          <a:p>
            <a:pPr lvl="1"/>
            <a:r>
              <a:rPr lang="en-US" dirty="0" smtClean="0"/>
              <a:t>Regional Construction Manager: Tim Murphy</a:t>
            </a:r>
          </a:p>
          <a:p>
            <a:pPr lvl="1"/>
            <a:r>
              <a:rPr lang="en-US" dirty="0" smtClean="0"/>
              <a:t>Project Manager: Mark Williams </a:t>
            </a:r>
          </a:p>
          <a:p>
            <a:pPr lvl="1"/>
            <a:r>
              <a:rPr lang="en-US" dirty="0" smtClean="0"/>
              <a:t>Grading Construction Manager: Kenny Black </a:t>
            </a:r>
          </a:p>
          <a:p>
            <a:pPr lvl="1"/>
            <a:r>
              <a:rPr lang="en-US" dirty="0" smtClean="0"/>
              <a:t>Project Superintendent: Luke Stinnet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734" y="4267200"/>
            <a:ext cx="4220035" cy="17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60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Schedule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6868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Preliminary Work  </a:t>
            </a:r>
            <a:r>
              <a:rPr lang="en-US" sz="2400" dirty="0" smtClean="0"/>
              <a:t>(Feb. 2018 to Summer 2018)</a:t>
            </a:r>
            <a:endParaRPr lang="en-US" dirty="0" smtClean="0"/>
          </a:p>
          <a:p>
            <a:r>
              <a:rPr lang="en-US" dirty="0" smtClean="0"/>
              <a:t>Phase 1 </a:t>
            </a:r>
            <a:r>
              <a:rPr lang="en-US" sz="2400" dirty="0" smtClean="0"/>
              <a:t>(Feb. 2018 to Summer 2019)</a:t>
            </a:r>
            <a:endParaRPr lang="en-US" dirty="0"/>
          </a:p>
          <a:p>
            <a:pPr lvl="1"/>
            <a:r>
              <a:rPr lang="en-US" sz="2400" dirty="0" smtClean="0"/>
              <a:t>Traffic control</a:t>
            </a:r>
          </a:p>
          <a:p>
            <a:pPr lvl="1"/>
            <a:r>
              <a:rPr lang="en-US" sz="2400" dirty="0" smtClean="0"/>
              <a:t>Academy road intersection</a:t>
            </a:r>
          </a:p>
          <a:p>
            <a:pPr lvl="1"/>
            <a:r>
              <a:rPr lang="en-US" sz="2400" dirty="0" smtClean="0"/>
              <a:t>Construct </a:t>
            </a:r>
            <a:r>
              <a:rPr lang="en-US" sz="2400" dirty="0" smtClean="0"/>
              <a:t>temporary shift</a:t>
            </a:r>
            <a:endParaRPr lang="en-US" sz="2400" dirty="0" smtClean="0"/>
          </a:p>
          <a:p>
            <a:r>
              <a:rPr lang="en-US" dirty="0" smtClean="0"/>
              <a:t>Phase 2  </a:t>
            </a:r>
            <a:r>
              <a:rPr lang="en-US" sz="2400" dirty="0" smtClean="0"/>
              <a:t>(Summer 2019 to Nov. 2020)</a:t>
            </a:r>
            <a:endParaRPr lang="en-US" dirty="0"/>
          </a:p>
          <a:p>
            <a:pPr lvl="1"/>
            <a:r>
              <a:rPr lang="en-US" sz="2400" dirty="0" smtClean="0"/>
              <a:t>Traffic control</a:t>
            </a:r>
          </a:p>
          <a:p>
            <a:pPr lvl="1"/>
            <a:r>
              <a:rPr lang="en-US" sz="2400" dirty="0" smtClean="0"/>
              <a:t>Remove </a:t>
            </a:r>
            <a:r>
              <a:rPr lang="en-US" sz="2400" dirty="0" smtClean="0"/>
              <a:t>temporary shift</a:t>
            </a:r>
            <a:endParaRPr lang="en-US" sz="2400" dirty="0" smtClean="0"/>
          </a:p>
          <a:p>
            <a:pPr lvl="1"/>
            <a:r>
              <a:rPr lang="en-US" sz="2400" dirty="0" smtClean="0"/>
              <a:t>Roadway and drainage work</a:t>
            </a:r>
            <a:endParaRPr lang="en-US" sz="2400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6A01-F61F-47D5-9D04-0B83E82EB4C9}" type="slidenum">
              <a:rPr lang="en-US" smtClean="0"/>
              <a:t>21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419600" y="1143000"/>
            <a:ext cx="4343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pPr lvl="1"/>
            <a:endParaRPr lang="en-US" sz="2400" dirty="0"/>
          </a:p>
          <a:p>
            <a:pPr marL="457200" lvl="1" indent="0">
              <a:buNone/>
            </a:pPr>
            <a:endParaRPr lang="en-US" sz="2400" dirty="0"/>
          </a:p>
          <a:p>
            <a:pPr lvl="1"/>
            <a:r>
              <a:rPr lang="en-US" sz="2400" dirty="0" smtClean="0"/>
              <a:t>Spencer Creek Bridge </a:t>
            </a:r>
          </a:p>
          <a:p>
            <a:pPr lvl="1"/>
            <a:r>
              <a:rPr lang="en-US" sz="2400" dirty="0" smtClean="0"/>
              <a:t>Dry Fork Branch Bridge</a:t>
            </a:r>
          </a:p>
          <a:p>
            <a:pPr lvl="1"/>
            <a:r>
              <a:rPr lang="en-US" sz="2400" dirty="0" smtClean="0"/>
              <a:t>7 Box culverts 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pPr lvl="1"/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0" y="3094037"/>
            <a:ext cx="4343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pPr lvl="1"/>
            <a:endParaRPr lang="en-US" sz="2400" dirty="0"/>
          </a:p>
          <a:p>
            <a:pPr marL="457200" lvl="1" indent="0">
              <a:buNone/>
            </a:pPr>
            <a:endParaRPr lang="en-US" sz="2400" dirty="0"/>
          </a:p>
          <a:p>
            <a:pPr lvl="1"/>
            <a:r>
              <a:rPr lang="en-US" sz="2400" dirty="0" smtClean="0"/>
              <a:t>Spencer Creek Bridge </a:t>
            </a:r>
          </a:p>
          <a:p>
            <a:pPr lvl="1"/>
            <a:r>
              <a:rPr lang="en-US" sz="2400" dirty="0" smtClean="0"/>
              <a:t>Dry Fork Branch Bridge</a:t>
            </a:r>
          </a:p>
          <a:p>
            <a:pPr lvl="1"/>
            <a:r>
              <a:rPr lang="en-US" sz="2400" dirty="0" smtClean="0"/>
              <a:t>Finish Box culverts 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2730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With 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6A01-F61F-47D5-9D04-0B83E82EB4C9}" type="slidenum">
              <a:rPr lang="en-US" smtClean="0"/>
              <a:t>22</a:t>
            </a:fld>
            <a:endParaRPr lang="en-US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4288466"/>
            <a:ext cx="3350208" cy="152400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ask you to help keep us safe by practicing safe driving</a:t>
            </a:r>
          </a:p>
          <a:p>
            <a:endParaRPr lang="en-US" dirty="0" smtClean="0"/>
          </a:p>
          <a:p>
            <a:r>
              <a:rPr lang="en-US" dirty="0" smtClean="0"/>
              <a:t>Please be patient as we work to make S.R. 109 a more safe and efficient route </a:t>
            </a:r>
          </a:p>
        </p:txBody>
      </p:sp>
    </p:spTree>
    <p:extLst>
      <p:ext uri="{BB962C8B-B14F-4D97-AF65-F5344CB8AC3E}">
        <p14:creationId xmlns:p14="http://schemas.microsoft.com/office/powerpoint/2010/main" val="323122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TDOT Contacts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6A01-F61F-47D5-9D04-0B83E82EB4C9}" type="slidenum">
              <a:rPr lang="en-US" smtClean="0"/>
              <a:t>23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Project Supervisor </a:t>
            </a:r>
          </a:p>
          <a:p>
            <a:pPr lvl="1"/>
            <a:r>
              <a:rPr lang="en-US" dirty="0" smtClean="0"/>
              <a:t>Adam Vance, P.E.</a:t>
            </a:r>
          </a:p>
          <a:p>
            <a:pPr lvl="2"/>
            <a:r>
              <a:rPr lang="en-US" dirty="0" smtClean="0"/>
              <a:t>Phone: 615.898.8005</a:t>
            </a:r>
          </a:p>
          <a:p>
            <a:pPr lvl="2"/>
            <a:r>
              <a:rPr lang="en-US" dirty="0" smtClean="0"/>
              <a:t>Email:  Adam.Vance@tn.gov</a:t>
            </a:r>
          </a:p>
          <a:p>
            <a:r>
              <a:rPr lang="en-US" dirty="0" smtClean="0"/>
              <a:t>Community Relations Officer </a:t>
            </a:r>
          </a:p>
          <a:p>
            <a:pPr lvl="1"/>
            <a:r>
              <a:rPr lang="en-US" dirty="0" smtClean="0"/>
              <a:t>Kathryn Schulte </a:t>
            </a:r>
          </a:p>
          <a:p>
            <a:pPr lvl="2"/>
            <a:r>
              <a:rPr lang="en-US" dirty="0" smtClean="0"/>
              <a:t>Phone: 615.350.4302</a:t>
            </a:r>
          </a:p>
          <a:p>
            <a:pPr lvl="2"/>
            <a:r>
              <a:rPr lang="en-US" dirty="0" smtClean="0"/>
              <a:t>Email:  Kathryn.Schulte@tn.gov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213523" y="6059269"/>
            <a:ext cx="4730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https</a:t>
            </a:r>
            <a:r>
              <a:rPr lang="en-US" dirty="0"/>
              <a:t>://www.tn.gov/tdot/projects/region-3.html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76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38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8000" dirty="0" smtClean="0"/>
              <a:t>Questions?</a:t>
            </a:r>
            <a:endParaRPr lang="en-US" sz="4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6A01-F61F-47D5-9D04-0B83E82EB4C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86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Information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6A01-F61F-47D5-9D04-0B83E82EB4C9}" type="slidenum">
              <a:rPr lang="en-US" smtClean="0"/>
              <a:t>3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Part of the IMPROVE Act </a:t>
            </a:r>
          </a:p>
          <a:p>
            <a:r>
              <a:rPr lang="en-US" dirty="0" smtClean="0"/>
              <a:t>Project let in December 2017</a:t>
            </a:r>
          </a:p>
          <a:p>
            <a:r>
              <a:rPr lang="en-US" dirty="0" smtClean="0"/>
              <a:t>Lowest Bid: $50,924,616.81</a:t>
            </a:r>
          </a:p>
          <a:p>
            <a:r>
              <a:rPr lang="en-US" dirty="0" smtClean="0"/>
              <a:t>Prime Contractor: Vulcan Materials Co.</a:t>
            </a:r>
          </a:p>
          <a:p>
            <a:r>
              <a:rPr lang="en-US" dirty="0" smtClean="0"/>
              <a:t>Contract started: January 29</a:t>
            </a:r>
            <a:r>
              <a:rPr lang="en-US" baseline="30000" dirty="0" smtClean="0"/>
              <a:t>th</a:t>
            </a:r>
            <a:r>
              <a:rPr lang="en-US" dirty="0" smtClean="0"/>
              <a:t>, 2018</a:t>
            </a:r>
          </a:p>
          <a:p>
            <a:r>
              <a:rPr lang="en-US" dirty="0" smtClean="0"/>
              <a:t>Estimated completion date: November 30</a:t>
            </a:r>
            <a:r>
              <a:rPr lang="en-US" baseline="30000" dirty="0" smtClean="0"/>
              <a:t>th</a:t>
            </a:r>
            <a:r>
              <a:rPr lang="en-US" dirty="0" smtClean="0"/>
              <a:t>, 2020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67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Utilities Involved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228600" y="1752600"/>
            <a:ext cx="4040188" cy="3951288"/>
          </a:xfrm>
        </p:spPr>
        <p:txBody>
          <a:bodyPr>
            <a:normAutofit lnSpcReduction="10000"/>
          </a:bodyPr>
          <a:lstStyle/>
          <a:p>
            <a:r>
              <a:rPr lang="en-US" sz="3200" dirty="0" smtClean="0"/>
              <a:t>Comcast</a:t>
            </a:r>
          </a:p>
          <a:p>
            <a:r>
              <a:rPr lang="en-US" sz="3200" dirty="0" smtClean="0"/>
              <a:t>AT&amp;T </a:t>
            </a:r>
            <a:r>
              <a:rPr lang="en-US" sz="3200" dirty="0">
                <a:latin typeface="Agency FB"/>
                <a:sym typeface="Wingdings"/>
              </a:rPr>
              <a:t></a:t>
            </a:r>
            <a:endParaRPr lang="en-US" sz="3200" dirty="0" smtClean="0"/>
          </a:p>
          <a:p>
            <a:r>
              <a:rPr lang="en-US" sz="3200" dirty="0" smtClean="0"/>
              <a:t>Sprint </a:t>
            </a:r>
          </a:p>
          <a:p>
            <a:r>
              <a:rPr lang="en-US" sz="3200" dirty="0" smtClean="0"/>
              <a:t>ATMOS Energy </a:t>
            </a:r>
          </a:p>
          <a:p>
            <a:r>
              <a:rPr lang="en-US" sz="3200" dirty="0" smtClean="0"/>
              <a:t>Middle TN Electric </a:t>
            </a:r>
            <a:r>
              <a:rPr lang="en-US" sz="3200" dirty="0">
                <a:latin typeface="Agency FB"/>
                <a:sym typeface="Wingdings"/>
              </a:rPr>
              <a:t></a:t>
            </a:r>
            <a:endParaRPr lang="en-US" sz="3200" dirty="0" smtClean="0"/>
          </a:p>
          <a:p>
            <a:r>
              <a:rPr lang="en-US" sz="3200" dirty="0" smtClean="0"/>
              <a:t>TVA </a:t>
            </a:r>
          </a:p>
          <a:p>
            <a:r>
              <a:rPr lang="en-US" sz="3200" dirty="0" smtClean="0"/>
              <a:t>Charter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3962400" y="1752600"/>
            <a:ext cx="5105400" cy="3951288"/>
          </a:xfrm>
        </p:spPr>
        <p:txBody>
          <a:bodyPr>
            <a:noAutofit/>
          </a:bodyPr>
          <a:lstStyle/>
          <a:p>
            <a:r>
              <a:rPr lang="en-US" sz="3200" dirty="0" smtClean="0"/>
              <a:t>Laguardo Utility District </a:t>
            </a:r>
            <a:r>
              <a:rPr lang="en-US" sz="3200" dirty="0">
                <a:latin typeface="Agency FB"/>
                <a:sym typeface="Wingdings"/>
              </a:rPr>
              <a:t></a:t>
            </a:r>
            <a:endParaRPr lang="en-US" sz="3200" dirty="0" smtClean="0"/>
          </a:p>
          <a:p>
            <a:r>
              <a:rPr lang="en-US" sz="3200" dirty="0" smtClean="0"/>
              <a:t>West Wilson Utility District</a:t>
            </a:r>
          </a:p>
          <a:p>
            <a:r>
              <a:rPr lang="en-US" sz="3200" dirty="0" smtClean="0"/>
              <a:t>City of Lebanon </a:t>
            </a:r>
            <a:r>
              <a:rPr lang="en-US" sz="3200" dirty="0">
                <a:latin typeface="Agency FB"/>
                <a:sym typeface="Wingdings"/>
              </a:rPr>
              <a:t></a:t>
            </a:r>
            <a:endParaRPr lang="en-US" sz="3200" dirty="0" smtClean="0"/>
          </a:p>
          <a:p>
            <a:pPr lvl="1"/>
            <a:r>
              <a:rPr lang="en-US" sz="2800" dirty="0" smtClean="0"/>
              <a:t>Water and Sewer</a:t>
            </a:r>
          </a:p>
          <a:p>
            <a:pPr lvl="1"/>
            <a:r>
              <a:rPr lang="en-US" sz="2800" dirty="0" smtClean="0"/>
              <a:t>Gas</a:t>
            </a:r>
          </a:p>
          <a:p>
            <a:r>
              <a:rPr lang="en-US" sz="3200" dirty="0" smtClean="0"/>
              <a:t>TransCanada (gas)</a:t>
            </a:r>
          </a:p>
          <a:p>
            <a:r>
              <a:rPr lang="en-US" sz="3200" dirty="0" smtClean="0"/>
              <a:t>Level 3 Communications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6A01-F61F-47D5-9D04-0B83E82EB4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82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 Widening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Road is increasing from 2 lanes to 5 lanes</a:t>
            </a:r>
          </a:p>
          <a:p>
            <a:pPr lvl="1"/>
            <a:r>
              <a:rPr lang="en-US" sz="2400" dirty="0" smtClean="0"/>
              <a:t>With 2 lanes in each direction, a 2 way turning lane, and shoulders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6A01-F61F-47D5-9D04-0B83E82EB4C9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8" t="55671" r="11207" b="2848"/>
          <a:stretch/>
        </p:blipFill>
        <p:spPr>
          <a:xfrm>
            <a:off x="896007" y="3429000"/>
            <a:ext cx="7409793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1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 Terminus of Project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7" t="27621" r="42230" b="41983"/>
          <a:stretch/>
        </p:blipFill>
        <p:spPr>
          <a:xfrm>
            <a:off x="5334000" y="2209800"/>
            <a:ext cx="3472069" cy="312254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6A01-F61F-47D5-9D04-0B83E82EB4C9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7" t="33264" r="45282" b="40030"/>
          <a:stretch/>
        </p:blipFill>
        <p:spPr>
          <a:xfrm>
            <a:off x="384312" y="1676400"/>
            <a:ext cx="4194049" cy="39624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3733800" y="2209800"/>
            <a:ext cx="1600200" cy="381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733800" y="4648200"/>
            <a:ext cx="1576744" cy="6858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447800" y="2590800"/>
            <a:ext cx="2286000" cy="20574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334000" y="2209800"/>
            <a:ext cx="3505200" cy="31242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76554" y="1856030"/>
            <a:ext cx="2450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Walter T Durham Bridge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>
            <a:stCxn id="3" idx="2"/>
          </p:cNvCxnSpPr>
          <p:nvPr/>
        </p:nvCxnSpPr>
        <p:spPr>
          <a:xfrm>
            <a:off x="2101601" y="2225362"/>
            <a:ext cx="32000" cy="59403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6324600" y="4267200"/>
            <a:ext cx="1430862" cy="1524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7266765" y="5454134"/>
            <a:ext cx="164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North Terminus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5" name="Straight Arrow Connector 24"/>
          <p:cNvCxnSpPr>
            <a:stCxn id="23" idx="0"/>
          </p:cNvCxnSpPr>
          <p:nvPr/>
        </p:nvCxnSpPr>
        <p:spPr>
          <a:xfrm>
            <a:off x="8089426" y="5454134"/>
            <a:ext cx="868297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3" idx="0"/>
            <a:endCxn id="22" idx="5"/>
          </p:cNvCxnSpPr>
          <p:nvPr/>
        </p:nvCxnSpPr>
        <p:spPr>
          <a:xfrm flipH="1" flipV="1">
            <a:off x="7545917" y="4397282"/>
            <a:ext cx="543509" cy="1056852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632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South Terminus of Project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6A01-F61F-47D5-9D04-0B83E82EB4C9}" type="slidenum">
              <a:rPr lang="en-US" smtClean="0"/>
              <a:t>7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1" t="19774" r="45315" b="24866"/>
          <a:stretch/>
        </p:blipFill>
        <p:spPr bwMode="auto">
          <a:xfrm rot="10800000">
            <a:off x="2402434" y="1600200"/>
            <a:ext cx="3922166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4343400" y="4800600"/>
            <a:ext cx="843254" cy="1143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20251" y="2694012"/>
            <a:ext cx="169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South Terminus </a:t>
            </a:r>
            <a:endParaRPr lang="en-US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>
            <a:stCxn id="7" idx="2"/>
          </p:cNvCxnSpPr>
          <p:nvPr/>
        </p:nvCxnSpPr>
        <p:spPr>
          <a:xfrm flipH="1">
            <a:off x="4765027" y="3063344"/>
            <a:ext cx="603533" cy="1737256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580654" y="1983343"/>
            <a:ext cx="1468822" cy="1512332"/>
            <a:chOff x="580654" y="1983343"/>
            <a:chExt cx="1468822" cy="1512332"/>
          </a:xfrm>
        </p:grpSpPr>
        <p:pic>
          <p:nvPicPr>
            <p:cNvPr id="22" name="Picture 6" descr="Image result for north arrow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91" t="14717" r="9949" b="15929"/>
            <a:stretch/>
          </p:blipFill>
          <p:spPr bwMode="auto">
            <a:xfrm>
              <a:off x="970503" y="2327028"/>
              <a:ext cx="829351" cy="799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1190254" y="1983343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211895" y="3126343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80654" y="2549009"/>
              <a:ext cx="3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752600" y="2549009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1533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 Priority for Phase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Intersection at Academy Rd. </a:t>
            </a:r>
          </a:p>
          <a:p>
            <a:pPr lvl="1"/>
            <a:r>
              <a:rPr lang="en-US" dirty="0" smtClean="0"/>
              <a:t>Will be controlled by traffic signals</a:t>
            </a:r>
          </a:p>
          <a:p>
            <a:pPr lvl="1"/>
            <a:r>
              <a:rPr lang="en-US" dirty="0" smtClean="0"/>
              <a:t>2 intersection layouts </a:t>
            </a:r>
          </a:p>
          <a:p>
            <a:pPr lvl="2"/>
            <a:r>
              <a:rPr lang="en-US" dirty="0" smtClean="0"/>
              <a:t>Temporary</a:t>
            </a:r>
          </a:p>
          <a:p>
            <a:pPr lvl="2"/>
            <a:r>
              <a:rPr lang="en-US" dirty="0" smtClean="0"/>
              <a:t>Final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6A01-F61F-47D5-9D04-0B83E82EB4C9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8" t="19390" r="30845" b="37793"/>
          <a:stretch/>
        </p:blipFill>
        <p:spPr>
          <a:xfrm>
            <a:off x="1524000" y="4056845"/>
            <a:ext cx="3915179" cy="22022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16459" y="4098701"/>
            <a:ext cx="140314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Academy Rd.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559259" y="4283367"/>
            <a:ext cx="457200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87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Temporary Intersection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4" t="19991" r="37612" b="20488"/>
          <a:stretch/>
        </p:blipFill>
        <p:spPr>
          <a:xfrm>
            <a:off x="1933109" y="1289024"/>
            <a:ext cx="5153491" cy="450217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6A01-F61F-47D5-9D04-0B83E82EB4C9}" type="slidenum">
              <a:rPr lang="en-US" smtClean="0"/>
              <a:t>9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1573213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191000" y="1371600"/>
            <a:ext cx="76200" cy="44196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14600" y="1371600"/>
            <a:ext cx="1531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>
                  <a:solidFill>
                    <a:srgbClr val="FFFF00"/>
                  </a:solidFill>
                </a:ln>
              </a:rPr>
              <a:t>Existing SR109</a:t>
            </a:r>
            <a:endParaRPr lang="en-US" dirty="0">
              <a:ln>
                <a:solidFill>
                  <a:srgbClr val="FFFF00"/>
                </a:solidFill>
              </a:ln>
            </a:endParaRPr>
          </a:p>
        </p:txBody>
      </p:sp>
      <p:cxnSp>
        <p:nvCxnSpPr>
          <p:cNvPr id="10" name="Straight Arrow Connector 9"/>
          <p:cNvCxnSpPr>
            <a:stCxn id="9" idx="2"/>
          </p:cNvCxnSpPr>
          <p:nvPr/>
        </p:nvCxnSpPr>
        <p:spPr>
          <a:xfrm>
            <a:off x="3280515" y="1740932"/>
            <a:ext cx="910485" cy="62126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410200" y="4807075"/>
            <a:ext cx="1573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n>
                  <a:solidFill>
                    <a:srgbClr val="FFFF00"/>
                  </a:solidFill>
                </a:ln>
              </a:rPr>
              <a:t>Existing</a:t>
            </a:r>
          </a:p>
          <a:p>
            <a:pPr algn="ctr"/>
            <a:r>
              <a:rPr lang="en-US" dirty="0" smtClean="0">
                <a:ln>
                  <a:solidFill>
                    <a:srgbClr val="FFFF00"/>
                  </a:solidFill>
                </a:ln>
              </a:rPr>
              <a:t>Academy Road</a:t>
            </a:r>
            <a:endParaRPr lang="en-US" dirty="0">
              <a:ln>
                <a:solidFill>
                  <a:srgbClr val="FFFF00"/>
                </a:solidFill>
              </a:ln>
            </a:endParaRPr>
          </a:p>
        </p:txBody>
      </p:sp>
      <p:cxnSp>
        <p:nvCxnSpPr>
          <p:cNvPr id="16" name="Straight Arrow Connector 15"/>
          <p:cNvCxnSpPr>
            <a:stCxn id="15" idx="0"/>
          </p:cNvCxnSpPr>
          <p:nvPr/>
        </p:nvCxnSpPr>
        <p:spPr>
          <a:xfrm flipV="1">
            <a:off x="6196762" y="4038601"/>
            <a:ext cx="444919" cy="76847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3033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1453</TotalTime>
  <Words>709</Words>
  <Application>Microsoft Office PowerPoint</Application>
  <PresentationFormat>On-screen Show (4:3)</PresentationFormat>
  <Paragraphs>232</Paragraphs>
  <Slides>24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Wilson County</vt:lpstr>
      <vt:lpstr>Existing Conditions</vt:lpstr>
      <vt:lpstr>Project Information</vt:lpstr>
      <vt:lpstr>Utilities Involved </vt:lpstr>
      <vt:lpstr>Road Widening </vt:lpstr>
      <vt:lpstr>North Terminus of Project</vt:lpstr>
      <vt:lpstr>South Terminus of Project</vt:lpstr>
      <vt:lpstr>Top Priority for Phase 1</vt:lpstr>
      <vt:lpstr>Temporary Intersection</vt:lpstr>
      <vt:lpstr>Final Intersection </vt:lpstr>
      <vt:lpstr>Spencer Creek Bridge </vt:lpstr>
      <vt:lpstr>Dry Fork Branch (Memorial Bridge)</vt:lpstr>
      <vt:lpstr>Traffic Control During Construction</vt:lpstr>
      <vt:lpstr>Traffic Shift</vt:lpstr>
      <vt:lpstr>Northern Road Closure</vt:lpstr>
      <vt:lpstr>Burton Road Closure</vt:lpstr>
      <vt:lpstr>Bloodworth Road Closure</vt:lpstr>
      <vt:lpstr>Lane Closure Restrictions </vt:lpstr>
      <vt:lpstr>New Safety Features Implemented</vt:lpstr>
      <vt:lpstr>Contractor</vt:lpstr>
      <vt:lpstr>Construction Schedule </vt:lpstr>
      <vt:lpstr>Work With Us</vt:lpstr>
      <vt:lpstr>TDOT Contacts</vt:lpstr>
      <vt:lpstr>Questions?</vt:lpstr>
    </vt:vector>
  </TitlesOfParts>
  <Company>TDOT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TDOT</dc:creator>
  <cp:lastModifiedBy>Jacob Lund</cp:lastModifiedBy>
  <cp:revision>282</cp:revision>
  <dcterms:created xsi:type="dcterms:W3CDTF">2018-02-08T21:09:17Z</dcterms:created>
  <dcterms:modified xsi:type="dcterms:W3CDTF">2018-02-26T21:52:07Z</dcterms:modified>
</cp:coreProperties>
</file>