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66" r:id="rId2"/>
    <p:sldId id="509" r:id="rId3"/>
    <p:sldId id="512" r:id="rId4"/>
    <p:sldId id="269" r:id="rId5"/>
    <p:sldId id="501" r:id="rId6"/>
    <p:sldId id="275" r:id="rId7"/>
    <p:sldId id="510" r:id="rId8"/>
    <p:sldId id="274" r:id="rId9"/>
    <p:sldId id="511" r:id="rId10"/>
    <p:sldId id="518" r:id="rId11"/>
    <p:sldId id="500" r:id="rId12"/>
    <p:sldId id="497" r:id="rId13"/>
    <p:sldId id="495" r:id="rId14"/>
    <p:sldId id="496" r:id="rId15"/>
    <p:sldId id="498" r:id="rId16"/>
    <p:sldId id="271" r:id="rId17"/>
    <p:sldId id="517" r:id="rId18"/>
    <p:sldId id="494" r:id="rId19"/>
    <p:sldId id="513" r:id="rId20"/>
    <p:sldId id="515" r:id="rId21"/>
    <p:sldId id="519" r:id="rId22"/>
    <p:sldId id="51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781EBEA-5F0F-7E2B-46CE-A9E5F82BE5C5}" name="Russell VanZomeren" initials="RV" userId="S::CB50479@tn.gov::e88bbdc0-fa38-4bfb-9649-568f3d901f1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FFD966"/>
    <a:srgbClr val="7331A5"/>
    <a:srgbClr val="C8141E"/>
    <a:srgbClr val="002C73"/>
    <a:srgbClr val="ED7D31"/>
    <a:srgbClr val="8F5AB7"/>
    <a:srgbClr val="B482DA"/>
    <a:srgbClr val="5B9BD5"/>
    <a:srgbClr val="ACCC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249" autoAdjust="0"/>
  </p:normalViewPr>
  <p:slideViewPr>
    <p:cSldViewPr snapToGrid="0">
      <p:cViewPr varScale="1">
        <p:scale>
          <a:sx n="153" d="100"/>
          <a:sy n="153" d="100"/>
        </p:scale>
        <p:origin x="4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g03sdcwf00535\CB_Data\Fiscal\Fiscal%20Policy\STAY_OUT\FY2024-25\THEC%20Rec\Presentation\Background%20Materials\External%20Data_LFPR,%20HOPE,%20etc._11.1.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68552567372227E-2"/>
          <c:y val="4.1666584961072187E-2"/>
          <c:w val="0.93888888888888888"/>
          <c:h val="0.74171162108474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'LFPR - BLS'!$B$2</c:f>
              <c:strCache>
                <c:ptCount val="1"/>
                <c:pt idx="0">
                  <c:v>By Degree Level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'LFPR - BLS'!$A$3:$A$6</c:f>
              <c:strCache>
                <c:ptCount val="4"/>
                <c:pt idx="0">
                  <c:v>&lt;HS Diploma</c:v>
                </c:pt>
                <c:pt idx="1">
                  <c:v>HS Diploma</c:v>
                </c:pt>
                <c:pt idx="2">
                  <c:v>Associate</c:v>
                </c:pt>
                <c:pt idx="3">
                  <c:v>Bachelor's+</c:v>
                </c:pt>
              </c:strCache>
            </c:strRef>
          </c:cat>
          <c:val>
            <c:numRef>
              <c:f>'LFPR - BLS'!$B$3:$B$6</c:f>
              <c:numCache>
                <c:formatCode>General</c:formatCode>
                <c:ptCount val="4"/>
                <c:pt idx="0">
                  <c:v>0.46899999999999997</c:v>
                </c:pt>
                <c:pt idx="1">
                  <c:v>0.56799999999999995</c:v>
                </c:pt>
                <c:pt idx="2">
                  <c:v>0.628</c:v>
                </c:pt>
                <c:pt idx="3">
                  <c:v>0.73499999999999999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EE-4C76-9585-95CC99B35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490409984"/>
        <c:axId val="491275408"/>
      </c:barChart>
      <c:lineChart>
        <c:grouping val="standard"/>
        <c:varyColors val="0"/>
        <c:ser>
          <c:idx val="1"/>
          <c:order val="1"/>
          <c:tx>
            <c:strRef>
              <c:f>'LFPR - BLS'!$C$2</c:f>
              <c:strCache>
                <c:ptCount val="1"/>
                <c:pt idx="0">
                  <c:v>Overall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20419736304733638"/>
                  <c:y val="-0.1065883707479935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Overall: </a:t>
                    </a:r>
                    <a:fld id="{21AF1C46-768E-4490-A674-C666C344318E}" type="VALUE">
                      <a:rPr lang="en-US" sz="1400"/>
                      <a:pPr/>
                      <a:t>[VALUE]</a:t>
                    </a:fld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272443676442"/>
                      <c:h val="0.162205669028873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EE-4C76-9585-95CC99B358B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9050" cap="flat" cmpd="sng" algn="ctr">
                      <a:solidFill>
                        <a:schemeClr val="tx1"/>
                      </a:solidFill>
                      <a:prstDash val="sysDash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'LFPR - BLS'!$A$3:$A$6</c:f>
              <c:strCache>
                <c:ptCount val="4"/>
                <c:pt idx="0">
                  <c:v>&lt;HS Diploma</c:v>
                </c:pt>
                <c:pt idx="1">
                  <c:v>HS Diploma</c:v>
                </c:pt>
                <c:pt idx="2">
                  <c:v>Associate</c:v>
                </c:pt>
                <c:pt idx="3">
                  <c:v>Bachelor's+</c:v>
                </c:pt>
              </c:strCache>
            </c:strRef>
          </c:cat>
          <c:val>
            <c:numRef>
              <c:f>'LFPR - BLS'!$C$3:$C$6</c:f>
              <c:numCache>
                <c:formatCode>General</c:formatCode>
                <c:ptCount val="4"/>
                <c:pt idx="0">
                  <c:v>0.59399999999999997</c:v>
                </c:pt>
                <c:pt idx="1">
                  <c:v>0.59399999999999997</c:v>
                </c:pt>
                <c:pt idx="2">
                  <c:v>0.59399999999999997</c:v>
                </c:pt>
                <c:pt idx="3">
                  <c:v>0.59399999999999997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DEE-4C76-9585-95CC99B35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5026784"/>
        <c:axId val="929180000"/>
      </c:lineChart>
      <c:catAx>
        <c:axId val="92502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929180000"/>
        <c:crosses val="autoZero"/>
        <c:auto val="1"/>
        <c:lblAlgn val="ctr"/>
        <c:lblOffset val="0"/>
        <c:tickLblSkip val="1"/>
        <c:noMultiLvlLbl val="0"/>
      </c:catAx>
      <c:valAx>
        <c:axId val="929180000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25026784"/>
        <c:crosses val="autoZero"/>
        <c:crossBetween val="between"/>
      </c:valAx>
      <c:valAx>
        <c:axId val="49127540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490409984"/>
        <c:crosses val="max"/>
        <c:crossBetween val="between"/>
      </c:valAx>
      <c:catAx>
        <c:axId val="490409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912754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5400000" vert="horz"/>
    <a:lstStyle/>
    <a:p>
      <a:pPr>
        <a:defRPr sz="1100" b="1">
          <a:solidFill>
            <a:sysClr val="windowText" lastClr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9D79B-EB02-4662-A310-6F014C44711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29CA3-3B1A-44EF-8DA3-0DAEE7970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92150"/>
            <a:ext cx="61563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96ECFC-DC81-43C2-9063-7C90B64A568E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4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372A08D-41D4-44ED-A928-E8E0A0192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41" y="2631708"/>
            <a:ext cx="4254523" cy="97033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C675D-963A-4D07-8168-03542BCDCBB9}"/>
              </a:ext>
            </a:extLst>
          </p:cNvPr>
          <p:cNvCxnSpPr/>
          <p:nvPr userDrawn="1"/>
        </p:nvCxnSpPr>
        <p:spPr>
          <a:xfrm>
            <a:off x="4575545" y="2631708"/>
            <a:ext cx="0" cy="970330"/>
          </a:xfrm>
          <a:prstGeom prst="line">
            <a:avLst/>
          </a:prstGeom>
          <a:ln w="25400">
            <a:solidFill>
              <a:srgbClr val="7F7F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72BEF-EE7C-4F13-B16B-863FB777D011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CB56B5A-2E25-4529-A8E6-8C687A1F31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009" y="2275819"/>
            <a:ext cx="7010013" cy="132621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87FA671-B0F3-4D8A-94BF-495DC691F448}"/>
              </a:ext>
            </a:extLst>
          </p:cNvPr>
          <p:cNvSpPr/>
          <p:nvPr userDrawn="1"/>
        </p:nvSpPr>
        <p:spPr>
          <a:xfrm>
            <a:off x="138223" y="6018213"/>
            <a:ext cx="1818168" cy="560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62A58-2BFB-4E24-90CA-F69B789D27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10600" y="5865813"/>
            <a:ext cx="3443177" cy="560387"/>
          </a:xfrm>
        </p:spPr>
        <p:txBody>
          <a:bodyPr>
            <a:noAutofit/>
          </a:bodyPr>
          <a:lstStyle>
            <a:lvl1pPr algn="r">
              <a:defRPr sz="2400" b="0"/>
            </a:lvl1pPr>
          </a:lstStyle>
          <a:p>
            <a:pPr lvl="0"/>
            <a:r>
              <a:rPr lang="en-US" dirty="0"/>
              <a:t>Date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E5D924-5557-4AC6-845E-B2C350EE55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38009" y="3602038"/>
            <a:ext cx="6890416" cy="8509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272131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BE2A-F876-4770-9D15-55B64688FB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237" y="301217"/>
            <a:ext cx="11287526" cy="1070383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rgbClr val="002C73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6FFB-EC13-42F5-B3CF-D027F0674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371600"/>
            <a:ext cx="11287526" cy="467832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8F31-0D1A-4C4D-8F34-1B556556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6191658"/>
            <a:ext cx="637952" cy="365125"/>
          </a:xfrm>
          <a:prstGeom prst="rect">
            <a:avLst/>
          </a:prstGeom>
        </p:spPr>
        <p:txBody>
          <a:bodyPr/>
          <a:lstStyle>
            <a:lvl1pPr algn="r">
              <a:defRPr sz="1401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81D6E6F-8E8D-4282-A26F-7FEEA05A4F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B59C8-EE06-4C00-B73D-CFF053476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75318"/>
            <a:ext cx="12192000" cy="29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6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BE2A-F876-4770-9D15-55B64688FB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2237" y="301217"/>
            <a:ext cx="11287526" cy="107038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C73"/>
                </a:solidFill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Slide Title with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66FFB-EC13-42F5-B3CF-D027F0674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7" y="1390136"/>
            <a:ext cx="5643763" cy="469168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A8F31-0D1A-4C4D-8F34-1B5565568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1" y="6191658"/>
            <a:ext cx="637952" cy="365125"/>
          </a:xfrm>
          <a:prstGeom prst="rect">
            <a:avLst/>
          </a:prstGeom>
        </p:spPr>
        <p:txBody>
          <a:bodyPr/>
          <a:lstStyle>
            <a:lvl1pPr algn="r">
              <a:defRPr sz="1401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81D6E6F-8E8D-4282-A26F-7FEEA05A4F7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B59C8-EE06-4C00-B73D-CFF0534762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75318"/>
            <a:ext cx="12192000" cy="29231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CFCAC403-DFCA-43BA-8C53-09DF91BA1E37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095800" y="1390135"/>
            <a:ext cx="5643763" cy="4691689"/>
          </a:xfrm>
        </p:spPr>
        <p:txBody>
          <a:bodyPr/>
          <a:lstStyle>
            <a:lvl1pPr>
              <a:defRPr b="0"/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w Su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32D9-7EA4-44EE-9170-90B98A7FF4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5035" y="3405134"/>
            <a:ext cx="10515600" cy="81148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/>
              <a:t>Transition 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8A44B8-FA64-4E12-9BF5-CE77B644CF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5035" y="4216617"/>
            <a:ext cx="10591615" cy="52406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pPr lvl="0"/>
            <a:r>
              <a:rPr lang="en-US" dirty="0"/>
              <a:t>Transition Slide Subtitle</a:t>
            </a:r>
          </a:p>
        </p:txBody>
      </p:sp>
    </p:spTree>
    <p:extLst>
      <p:ext uri="{BB962C8B-B14F-4D97-AF65-F5344CB8AC3E}">
        <p14:creationId xmlns:p14="http://schemas.microsoft.com/office/powerpoint/2010/main" val="276888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932D9-7EA4-44EE-9170-90B98A7FF4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5035" y="3405134"/>
            <a:ext cx="10515600" cy="811483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dirty="0"/>
              <a:t>Transition Slide Title</a:t>
            </a:r>
          </a:p>
        </p:txBody>
      </p:sp>
    </p:spTree>
    <p:extLst>
      <p:ext uri="{BB962C8B-B14F-4D97-AF65-F5344CB8AC3E}">
        <p14:creationId xmlns:p14="http://schemas.microsoft.com/office/powerpoint/2010/main" val="412063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48F349-BDA5-49ED-90D8-62E1EDFF11A3}"/>
              </a:ext>
            </a:extLst>
          </p:cNvPr>
          <p:cNvSpPr/>
          <p:nvPr userDrawn="1"/>
        </p:nvSpPr>
        <p:spPr>
          <a:xfrm>
            <a:off x="71021" y="6117468"/>
            <a:ext cx="1908699" cy="4612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72A08D-41D4-44ED-A928-E8E0A0192B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2" y="2631708"/>
            <a:ext cx="4254523" cy="97033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C675D-963A-4D07-8168-03542BCDCBB9}"/>
              </a:ext>
            </a:extLst>
          </p:cNvPr>
          <p:cNvCxnSpPr/>
          <p:nvPr userDrawn="1"/>
        </p:nvCxnSpPr>
        <p:spPr>
          <a:xfrm>
            <a:off x="4841875" y="2631708"/>
            <a:ext cx="0" cy="970330"/>
          </a:xfrm>
          <a:prstGeom prst="line">
            <a:avLst/>
          </a:prstGeom>
          <a:ln w="25400">
            <a:solidFill>
              <a:srgbClr val="7F7F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A6372BEF-EE7C-4F13-B16B-863FB777D011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8AB675-77BC-47B4-BCE1-C0F7B71174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5402" y="2631709"/>
            <a:ext cx="5097298" cy="97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8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5C6A59-7BA5-41E8-9534-00E196B76DA2}"/>
              </a:ext>
            </a:extLst>
          </p:cNvPr>
          <p:cNvSpPr/>
          <p:nvPr userDrawn="1"/>
        </p:nvSpPr>
        <p:spPr>
          <a:xfrm>
            <a:off x="1" y="6578746"/>
            <a:ext cx="12191998" cy="279254"/>
          </a:xfrm>
          <a:prstGeom prst="rect">
            <a:avLst/>
          </a:prstGeom>
          <a:solidFill>
            <a:srgbClr val="002C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8" name="Title Placeholder 17">
            <a:extLst>
              <a:ext uri="{FF2B5EF4-FFF2-40B4-BE49-F238E27FC236}">
                <a16:creationId xmlns:a16="http://schemas.microsoft.com/office/drawing/2014/main" id="{6D041213-5A63-4FF3-BF1A-1F93C3269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09" y="365126"/>
            <a:ext cx="11024193" cy="10698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Standard Slide with Text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6B7A16D-294B-43C8-BC89-E87FE71E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09" y="1446017"/>
            <a:ext cx="11024193" cy="4730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FE50EB3C-3679-411C-94AE-C43A1F97629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23" y="6176963"/>
            <a:ext cx="1713052" cy="39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0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5" r:id="rId4"/>
    <p:sldLayoutId id="2147483657" r:id="rId5"/>
    <p:sldLayoutId id="2147483654" r:id="rId6"/>
  </p:sldLayoutIdLst>
  <p:hf hdr="0" ftr="0" dt="0"/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002C73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0" indent="0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None/>
        <a:defRPr sz="2800" b="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rgbClr val="7F7F8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sv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A91C-3CD2-DE60-A836-78AFDB3B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Calendar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9D464-9E01-4BE3-7E60-1EB06B8539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I. 2024-25 Operating State Appropriation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92140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37" y="301217"/>
            <a:ext cx="11287526" cy="1070383"/>
          </a:xfrm>
        </p:spPr>
        <p:txBody>
          <a:bodyPr/>
          <a:lstStyle/>
          <a:p>
            <a:r>
              <a:rPr lang="en-US" dirty="0"/>
              <a:t>Specialized Units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604637" y="1357432"/>
            <a:ext cx="5491363" cy="439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C8141E"/>
                </a:solidFill>
              </a:rPr>
              <a:t>Medical Education </a:t>
            </a:r>
          </a:p>
          <a:p>
            <a:pPr marL="457205" lvl="1" indent="0">
              <a:buNone/>
            </a:pPr>
            <a:r>
              <a:rPr lang="en-US" sz="1600" i="1" dirty="0"/>
              <a:t>ETSU College of Medicine</a:t>
            </a:r>
          </a:p>
          <a:p>
            <a:pPr marL="457205" lvl="1" indent="0">
              <a:buNone/>
            </a:pPr>
            <a:r>
              <a:rPr lang="en-US" sz="1600" i="1" dirty="0"/>
              <a:t>ETSU Family Practice</a:t>
            </a:r>
          </a:p>
          <a:p>
            <a:pPr marL="457205" lvl="1" indent="0">
              <a:buNone/>
            </a:pPr>
            <a:r>
              <a:rPr lang="en-US" sz="1600" i="1" dirty="0"/>
              <a:t>ETSU College of Pharmacy</a:t>
            </a:r>
          </a:p>
          <a:p>
            <a:pPr marL="457205" lvl="1" indent="0">
              <a:buNone/>
            </a:pPr>
            <a:r>
              <a:rPr lang="en-US" sz="1600" i="1" dirty="0"/>
              <a:t>UT College of Vet Medicine</a:t>
            </a:r>
          </a:p>
          <a:p>
            <a:pPr marL="457205" lvl="1" indent="0">
              <a:buNone/>
            </a:pPr>
            <a:r>
              <a:rPr lang="en-US" sz="1600" i="1" dirty="0"/>
              <a:t>UT Health Science Center</a:t>
            </a:r>
          </a:p>
          <a:p>
            <a:pPr marL="457205" lvl="1" indent="0">
              <a:buNone/>
            </a:pPr>
            <a:endParaRPr lang="en-US" sz="1600" i="1" dirty="0"/>
          </a:p>
          <a:p>
            <a:pPr indent="-228604"/>
            <a:r>
              <a:rPr lang="en-US" sz="2000" b="1" dirty="0">
                <a:solidFill>
                  <a:srgbClr val="C8141E"/>
                </a:solidFill>
              </a:rPr>
              <a:t>Other Specialized Units </a:t>
            </a:r>
          </a:p>
          <a:p>
            <a:pPr marL="457205" lvl="1" indent="0">
              <a:buNone/>
            </a:pPr>
            <a:r>
              <a:rPr lang="en-US" sz="1600" i="1" dirty="0"/>
              <a:t>UT Southern</a:t>
            </a:r>
          </a:p>
          <a:p>
            <a:pPr marL="457205" lvl="1" indent="0">
              <a:buNone/>
            </a:pPr>
            <a:r>
              <a:rPr lang="en-US" sz="1600" i="1" dirty="0"/>
              <a:t>UT University-Wide Administration</a:t>
            </a:r>
          </a:p>
          <a:p>
            <a:pPr marL="457205" lvl="1" indent="0">
              <a:buNone/>
            </a:pPr>
            <a:r>
              <a:rPr lang="en-US" sz="1600" i="1" dirty="0"/>
              <a:t>TN Board of Regents Administration </a:t>
            </a:r>
          </a:p>
          <a:p>
            <a:pPr marL="457205" lvl="1" indent="0">
              <a:buNone/>
            </a:pPr>
            <a:r>
              <a:rPr lang="en-US" sz="1600" i="1" dirty="0"/>
              <a:t>TN Student Assistance Corporation </a:t>
            </a:r>
          </a:p>
          <a:p>
            <a:pPr marL="457205" lvl="1" indent="0">
              <a:buNone/>
            </a:pPr>
            <a:r>
              <a:rPr lang="en-US" sz="1600" i="1" dirty="0"/>
              <a:t>Contract Education</a:t>
            </a:r>
          </a:p>
          <a:p>
            <a:pPr marL="457205" lvl="1" indent="0">
              <a:buNone/>
            </a:pPr>
            <a:r>
              <a:rPr lang="en-US" sz="1600" i="1" dirty="0"/>
              <a:t>TN Higher Education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AEC7-E5D8-E107-975B-F9B7B28AFC26}"/>
              </a:ext>
            </a:extLst>
          </p:cNvPr>
          <p:cNvSpPr txBox="1">
            <a:spLocks/>
          </p:cNvSpPr>
          <p:nvPr/>
        </p:nvSpPr>
        <p:spPr>
          <a:xfrm>
            <a:off x="6500390" y="1351284"/>
            <a:ext cx="5491363" cy="4393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4"/>
            <a:r>
              <a:rPr lang="en-US" sz="2000" b="1" dirty="0">
                <a:solidFill>
                  <a:srgbClr val="C8141E"/>
                </a:solidFill>
              </a:rPr>
              <a:t>Research and Public Service</a:t>
            </a:r>
          </a:p>
          <a:p>
            <a:pPr marL="457205" lvl="1" indent="0">
              <a:buNone/>
            </a:pPr>
            <a:r>
              <a:rPr lang="en-US" sz="1600" i="1" dirty="0"/>
              <a:t>UT Agricultural Experiment Station</a:t>
            </a:r>
          </a:p>
          <a:p>
            <a:pPr marL="457205" lvl="1" indent="0">
              <a:buNone/>
            </a:pPr>
            <a:r>
              <a:rPr lang="en-US" sz="1600" i="1" dirty="0"/>
              <a:t>UT Agricultural Extension Service</a:t>
            </a:r>
          </a:p>
          <a:p>
            <a:pPr marL="457205" lvl="1" indent="0">
              <a:buNone/>
            </a:pPr>
            <a:r>
              <a:rPr lang="en-US" sz="1600" i="1" dirty="0"/>
              <a:t>TSU McMinnville Center</a:t>
            </a:r>
          </a:p>
          <a:p>
            <a:pPr marL="457205" lvl="1" indent="0">
              <a:buNone/>
            </a:pPr>
            <a:r>
              <a:rPr lang="en-US" sz="1600" i="1" dirty="0"/>
              <a:t>TSU Institute of Ag. And Environmental Research</a:t>
            </a:r>
          </a:p>
          <a:p>
            <a:pPr marL="457205" lvl="1" indent="0">
              <a:buNone/>
            </a:pPr>
            <a:r>
              <a:rPr lang="en-US" sz="1600" i="1" dirty="0"/>
              <a:t>TSU Cooperative Extension</a:t>
            </a:r>
          </a:p>
          <a:p>
            <a:pPr marL="457205" lvl="1" indent="0">
              <a:buNone/>
            </a:pPr>
            <a:r>
              <a:rPr lang="en-US" sz="1600" i="1" dirty="0"/>
              <a:t>TSU McIntire-Stennis Forestry Research</a:t>
            </a:r>
          </a:p>
          <a:p>
            <a:pPr marL="457205" lvl="1" indent="0">
              <a:buNone/>
            </a:pPr>
            <a:r>
              <a:rPr lang="en-US" sz="1600" i="1" dirty="0"/>
              <a:t>UT Space Institute</a:t>
            </a:r>
          </a:p>
          <a:p>
            <a:pPr marL="457205" lvl="1" indent="0">
              <a:buNone/>
            </a:pPr>
            <a:r>
              <a:rPr lang="en-US" sz="1600" i="1" dirty="0"/>
              <a:t>UT Institute for Public Service</a:t>
            </a:r>
          </a:p>
          <a:p>
            <a:pPr marL="457205" lvl="1" indent="0">
              <a:buNone/>
            </a:pPr>
            <a:r>
              <a:rPr lang="en-US" sz="1600" i="1" dirty="0"/>
              <a:t>Tennessee Language Center</a:t>
            </a:r>
          </a:p>
          <a:p>
            <a:pPr marL="457205" lvl="1" indent="0">
              <a:buNone/>
            </a:pPr>
            <a:r>
              <a:rPr lang="en-US" sz="1600" i="1" dirty="0"/>
              <a:t>Institute for Public Service</a:t>
            </a:r>
          </a:p>
          <a:p>
            <a:pPr marL="457205" lvl="1" indent="0">
              <a:buNone/>
            </a:pPr>
            <a:r>
              <a:rPr lang="en-US" sz="1600" i="1" dirty="0"/>
              <a:t>UT County Technical Assistance Service</a:t>
            </a:r>
          </a:p>
          <a:p>
            <a:pPr marL="457205" lvl="1" indent="0">
              <a:buNone/>
            </a:pPr>
            <a:r>
              <a:rPr lang="en-US" sz="1600" i="1" dirty="0"/>
              <a:t>UT Municipal Technical Advisory Service</a:t>
            </a:r>
          </a:p>
        </p:txBody>
      </p:sp>
    </p:spTree>
    <p:extLst>
      <p:ext uri="{BB962C8B-B14F-4D97-AF65-F5344CB8AC3E}">
        <p14:creationId xmlns:p14="http://schemas.microsoft.com/office/powerpoint/2010/main" val="406658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5F74F0-CEAB-32AF-D2A7-87B83A7148D3}"/>
              </a:ext>
            </a:extLst>
          </p:cNvPr>
          <p:cNvSpPr/>
          <p:nvPr/>
        </p:nvSpPr>
        <p:spPr>
          <a:xfrm>
            <a:off x="7649328" y="2095501"/>
            <a:ext cx="4148338" cy="2667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B258DB-B025-F227-98DE-92957EC06F40}"/>
              </a:ext>
            </a:extLst>
          </p:cNvPr>
          <p:cNvSpPr/>
          <p:nvPr/>
        </p:nvSpPr>
        <p:spPr>
          <a:xfrm>
            <a:off x="452237" y="1260597"/>
            <a:ext cx="4148338" cy="49310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Unit Funding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604637" y="1260597"/>
            <a:ext cx="4439803" cy="4931061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C8141E"/>
                </a:solidFill>
              </a:rPr>
              <a:t>FY2023-24 Formula</a:t>
            </a:r>
            <a:endParaRPr lang="en-US" b="1" dirty="0">
              <a:solidFill>
                <a:srgbClr val="C8141E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Instruction/Training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Medical Students Based on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Residents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Institutional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Academic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Student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Libraries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Staff Benefits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Equipment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Research and Public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Utilities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Maintenance and Operation</a:t>
            </a:r>
          </a:p>
          <a:p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59DCD-973E-2644-18F5-A9B4381BE26C}"/>
              </a:ext>
            </a:extLst>
          </p:cNvPr>
          <p:cNvSpPr txBox="1">
            <a:spLocks/>
          </p:cNvSpPr>
          <p:nvPr/>
        </p:nvSpPr>
        <p:spPr>
          <a:xfrm>
            <a:off x="7744374" y="2166298"/>
            <a:ext cx="4247379" cy="252540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i="1" dirty="0">
                <a:solidFill>
                  <a:srgbClr val="C8141E"/>
                </a:solidFill>
              </a:rPr>
              <a:t>FY2024-25 Formula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Maintenance and Operation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Equipment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Utilities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Libraries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Supplies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  <a:p>
            <a:endParaRPr lang="en-US" sz="44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3E40A7B-0EAE-EC67-4FAB-487451DF0490}"/>
              </a:ext>
            </a:extLst>
          </p:cNvPr>
          <p:cNvSpPr/>
          <p:nvPr/>
        </p:nvSpPr>
        <p:spPr>
          <a:xfrm>
            <a:off x="5379144" y="2819400"/>
            <a:ext cx="1935480" cy="1219200"/>
          </a:xfrm>
          <a:prstGeom prst="rightArrow">
            <a:avLst/>
          </a:prstGeom>
          <a:solidFill>
            <a:srgbClr val="C8141E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Group brainstorm outline">
            <a:extLst>
              <a:ext uri="{FF2B5EF4-FFF2-40B4-BE49-F238E27FC236}">
                <a16:creationId xmlns:a16="http://schemas.microsoft.com/office/drawing/2014/main" id="{585353EC-16F0-01FA-ECEF-97709608EA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1703779"/>
            <a:ext cx="2286000" cy="228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9A34A5-F773-F7A6-B1DB-6AB1F8A3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60"/>
            <a:ext cx="10515600" cy="811483"/>
          </a:xfrm>
        </p:spPr>
        <p:txBody>
          <a:bodyPr/>
          <a:lstStyle/>
          <a:p>
            <a:pPr algn="ctr"/>
            <a:r>
              <a:rPr lang="en-US" sz="8000" dirty="0"/>
              <a:t>Strategic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157DB-EFA9-9D0D-4F56-268A2CC0685F}"/>
              </a:ext>
            </a:extLst>
          </p:cNvPr>
          <p:cNvSpPr txBox="1">
            <a:spLocks/>
          </p:cNvSpPr>
          <p:nvPr/>
        </p:nvSpPr>
        <p:spPr>
          <a:xfrm>
            <a:off x="4307621" y="4014547"/>
            <a:ext cx="3576758" cy="1167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4000" b="1" dirty="0">
                <a:solidFill>
                  <a:srgbClr val="C8141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$50.9M </a:t>
            </a:r>
            <a:endParaRPr lang="en-US" sz="2400" dirty="0">
              <a:solidFill>
                <a:srgbClr val="002C73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2C73"/>
                </a:solidFill>
              </a:rPr>
              <a:t>to invest in statewide system priorities</a:t>
            </a:r>
          </a:p>
        </p:txBody>
      </p:sp>
    </p:spTree>
    <p:extLst>
      <p:ext uri="{BB962C8B-B14F-4D97-AF65-F5344CB8AC3E}">
        <p14:creationId xmlns:p14="http://schemas.microsoft.com/office/powerpoint/2010/main" val="55400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237" y="301217"/>
            <a:ext cx="11287526" cy="1070383"/>
          </a:xfrm>
        </p:spPr>
        <p:txBody>
          <a:bodyPr/>
          <a:lstStyle/>
          <a:p>
            <a:r>
              <a:rPr lang="en-US" dirty="0"/>
              <a:t>LGI Strategic Initiatives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1915297" y="1616928"/>
            <a:ext cx="10076456" cy="3624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002C73"/>
                </a:solidFill>
              </a:rPr>
              <a:t>$1.0M Recurring | TSU </a:t>
            </a:r>
          </a:p>
          <a:p>
            <a:r>
              <a:rPr lang="en-US" sz="2400" dirty="0">
                <a:solidFill>
                  <a:srgbClr val="002C73"/>
                </a:solidFill>
              </a:rPr>
              <a:t>Institute of Agricultural &amp; Environmental Research</a:t>
            </a:r>
          </a:p>
          <a:p>
            <a:r>
              <a:rPr lang="en-US" sz="1800" i="1" dirty="0"/>
              <a:t>Match funding received through the USDA NIFA for 1890 land grant institutions. </a:t>
            </a:r>
          </a:p>
          <a:p>
            <a:endParaRPr lang="en-US" sz="2400" i="1" dirty="0"/>
          </a:p>
          <a:p>
            <a:r>
              <a:rPr lang="en-US" sz="3600" b="1" dirty="0">
                <a:solidFill>
                  <a:srgbClr val="002C73"/>
                </a:solidFill>
              </a:rPr>
              <a:t>$2.5M Recurring | ETSU </a:t>
            </a:r>
          </a:p>
          <a:p>
            <a:r>
              <a:rPr lang="en-US" sz="2400" dirty="0">
                <a:solidFill>
                  <a:srgbClr val="002C73"/>
                </a:solidFill>
              </a:rPr>
              <a:t>College of Pharmacy</a:t>
            </a:r>
          </a:p>
          <a:p>
            <a:r>
              <a:rPr lang="en-US" sz="1800" i="1" dirty="0"/>
              <a:t>Increase recurring base appropriation to align funding levels and ensure student access and affordability.</a:t>
            </a:r>
          </a:p>
        </p:txBody>
      </p:sp>
      <p:pic>
        <p:nvPicPr>
          <p:cNvPr id="8" name="Graphic 7" descr="Medicine with solid fill">
            <a:extLst>
              <a:ext uri="{FF2B5EF4-FFF2-40B4-BE49-F238E27FC236}">
                <a16:creationId xmlns:a16="http://schemas.microsoft.com/office/drawing/2014/main" id="{1DD714F9-5F64-21A6-22F2-FFBC91C5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3732" y="3560878"/>
            <a:ext cx="914400" cy="914400"/>
          </a:xfrm>
          <a:prstGeom prst="rect">
            <a:avLst/>
          </a:prstGeom>
        </p:spPr>
      </p:pic>
      <p:pic>
        <p:nvPicPr>
          <p:cNvPr id="10" name="Graphic 9" descr="Farm scene with solid fill">
            <a:extLst>
              <a:ext uri="{FF2B5EF4-FFF2-40B4-BE49-F238E27FC236}">
                <a16:creationId xmlns:a16="http://schemas.microsoft.com/office/drawing/2014/main" id="{1EE5AFA9-F37F-63C6-C57B-7326489477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6092" y="16169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757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 Strategic Initiatives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1792705" y="1571625"/>
            <a:ext cx="10199048" cy="3714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002C73"/>
                </a:solidFill>
              </a:rPr>
              <a:t>$3.0M Recurring | UT </a:t>
            </a:r>
          </a:p>
          <a:p>
            <a:r>
              <a:rPr lang="en-US" sz="2400" dirty="0">
                <a:solidFill>
                  <a:srgbClr val="002C73"/>
                </a:solidFill>
              </a:rPr>
              <a:t>Institute of Agriculture </a:t>
            </a:r>
          </a:p>
          <a:p>
            <a:r>
              <a:rPr lang="en-US" sz="1800" i="1" dirty="0"/>
              <a:t>Invest in precision livestock farming to expand skills in artificial intelligence, data science, animal nutrition and housing, and cybersecurity. </a:t>
            </a:r>
          </a:p>
          <a:p>
            <a:endParaRPr lang="en-US" sz="1800" i="1" dirty="0"/>
          </a:p>
          <a:p>
            <a:r>
              <a:rPr lang="en-US" sz="3600" b="1" dirty="0">
                <a:solidFill>
                  <a:srgbClr val="002C73"/>
                </a:solidFill>
              </a:rPr>
              <a:t>$1.5M Non-Recurring | UTHSC </a:t>
            </a:r>
          </a:p>
          <a:p>
            <a:r>
              <a:rPr lang="en-US" sz="2400" dirty="0">
                <a:solidFill>
                  <a:srgbClr val="002C73"/>
                </a:solidFill>
              </a:rPr>
              <a:t>Center of Healthcare Improvement and Patient Safety (CHIPS)</a:t>
            </a:r>
          </a:p>
          <a:p>
            <a:r>
              <a:rPr lang="en-US" sz="1800" i="1" dirty="0"/>
              <a:t>Invest in systems and equipment to provide simulation-based training to address patient safety and health outcomes. </a:t>
            </a:r>
            <a:endParaRPr lang="en-US" sz="3600" dirty="0"/>
          </a:p>
          <a:p>
            <a:endParaRPr lang="en-US" sz="3600" dirty="0"/>
          </a:p>
        </p:txBody>
      </p:sp>
      <p:pic>
        <p:nvPicPr>
          <p:cNvPr id="3" name="Graphic 2" descr="Crops with solid fill">
            <a:extLst>
              <a:ext uri="{FF2B5EF4-FFF2-40B4-BE49-F238E27FC236}">
                <a16:creationId xmlns:a16="http://schemas.microsoft.com/office/drawing/2014/main" id="{A3B64561-14EE-D1A7-8CC7-7C501F6EB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567" y="1638300"/>
            <a:ext cx="914400" cy="914400"/>
          </a:xfrm>
          <a:prstGeom prst="rect">
            <a:avLst/>
          </a:prstGeom>
        </p:spPr>
      </p:pic>
      <p:pic>
        <p:nvPicPr>
          <p:cNvPr id="9" name="Graphic 8" descr="Inpatient with solid fill">
            <a:extLst>
              <a:ext uri="{FF2B5EF4-FFF2-40B4-BE49-F238E27FC236}">
                <a16:creationId xmlns:a16="http://schemas.microsoft.com/office/drawing/2014/main" id="{031AB91E-AEF8-ECED-4BA0-F478303CA9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6567" y="36861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18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TBR Strategic Initiatives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2093495" y="1371601"/>
            <a:ext cx="9898258" cy="4820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2C73"/>
                </a:solidFill>
              </a:rPr>
              <a:t>$1.6M Recurring | Student Support Network</a:t>
            </a:r>
          </a:p>
          <a:p>
            <a:pPr>
              <a:spcAft>
                <a:spcPts val="1800"/>
              </a:spcAft>
            </a:pPr>
            <a:r>
              <a:rPr lang="en-US" sz="1600" i="1" dirty="0"/>
              <a:t>Develop a statewide network of support to address student needs, including mental health.</a:t>
            </a:r>
          </a:p>
          <a:p>
            <a:endParaRPr lang="en-US" sz="2400" b="1" dirty="0">
              <a:solidFill>
                <a:srgbClr val="002C73"/>
              </a:solidFill>
            </a:endParaRPr>
          </a:p>
          <a:p>
            <a:r>
              <a:rPr lang="en-US" b="1" dirty="0">
                <a:solidFill>
                  <a:srgbClr val="002C73"/>
                </a:solidFill>
              </a:rPr>
              <a:t>$3.0M Non-Recurring | Workforce Training Financial Aid</a:t>
            </a:r>
          </a:p>
          <a:p>
            <a:pPr>
              <a:spcAft>
                <a:spcPts val="1800"/>
              </a:spcAft>
            </a:pPr>
            <a:r>
              <a:rPr lang="en-US" sz="1600" i="1" dirty="0"/>
              <a:t>Establish a pilot financial aid grant program for non-credit certifications and training. </a:t>
            </a:r>
          </a:p>
          <a:p>
            <a:endParaRPr lang="en-US" sz="2400" b="1" dirty="0">
              <a:solidFill>
                <a:srgbClr val="002C73"/>
              </a:solidFill>
            </a:endParaRPr>
          </a:p>
          <a:p>
            <a:r>
              <a:rPr lang="en-US" b="1" dirty="0">
                <a:solidFill>
                  <a:srgbClr val="002C73"/>
                </a:solidFill>
              </a:rPr>
              <a:t>$3.3M Recurring | Creating a Multi-Generational Workforce Pipeline</a:t>
            </a:r>
          </a:p>
          <a:p>
            <a:r>
              <a:rPr lang="en-US" sz="1600" i="1" dirty="0"/>
              <a:t>Recruit students and parents to high-need technical programs aligned with in-demand jobs.</a:t>
            </a:r>
            <a:endParaRPr lang="en-US" b="1" dirty="0"/>
          </a:p>
          <a:p>
            <a:endParaRPr lang="en-US" b="1" dirty="0"/>
          </a:p>
        </p:txBody>
      </p:sp>
      <p:pic>
        <p:nvPicPr>
          <p:cNvPr id="5" name="Graphic 4" descr="Connections with solid fill">
            <a:extLst>
              <a:ext uri="{FF2B5EF4-FFF2-40B4-BE49-F238E27FC236}">
                <a16:creationId xmlns:a16="http://schemas.microsoft.com/office/drawing/2014/main" id="{A7AF5B82-B4FF-A4E2-B42F-2302CECB7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5666" y="1371600"/>
            <a:ext cx="914400" cy="914400"/>
          </a:xfrm>
          <a:prstGeom prst="rect">
            <a:avLst/>
          </a:prstGeom>
        </p:spPr>
      </p:pic>
      <p:pic>
        <p:nvPicPr>
          <p:cNvPr id="8" name="Graphic 7" descr="Transfer1 with solid fill">
            <a:extLst>
              <a:ext uri="{FF2B5EF4-FFF2-40B4-BE49-F238E27FC236}">
                <a16:creationId xmlns:a16="http://schemas.microsoft.com/office/drawing/2014/main" id="{6B2C1D90-2E8C-A06F-E8C8-EA2755D8AB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5666" y="2971800"/>
            <a:ext cx="914400" cy="914400"/>
          </a:xfrm>
          <a:prstGeom prst="rect">
            <a:avLst/>
          </a:prstGeom>
        </p:spPr>
      </p:pic>
      <p:pic>
        <p:nvPicPr>
          <p:cNvPr id="10" name="Graphic 9" descr="Group of people with solid fill">
            <a:extLst>
              <a:ext uri="{FF2B5EF4-FFF2-40B4-BE49-F238E27FC236}">
                <a16:creationId xmlns:a16="http://schemas.microsoft.com/office/drawing/2014/main" id="{9CFD9B54-58CC-6AF4-DEEC-A60C8FD0DA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5666" y="4830768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9B6D49-D297-9FC9-1532-57F84DEF2696}"/>
              </a:ext>
            </a:extLst>
          </p:cNvPr>
          <p:cNvSpPr txBox="1"/>
          <p:nvPr/>
        </p:nvSpPr>
        <p:spPr>
          <a:xfrm>
            <a:off x="2093495" y="2202197"/>
            <a:ext cx="3150389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Amended Value: $1.8M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F5CF54-0C61-DC9C-185B-B3F3E1760D64}"/>
              </a:ext>
            </a:extLst>
          </p:cNvPr>
          <p:cNvSpPr txBox="1"/>
          <p:nvPr/>
        </p:nvSpPr>
        <p:spPr>
          <a:xfrm>
            <a:off x="2093495" y="6191658"/>
            <a:ext cx="3150389" cy="30777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Amended Value: $3.8M</a:t>
            </a:r>
          </a:p>
        </p:txBody>
      </p:sp>
    </p:spTree>
    <p:extLst>
      <p:ext uri="{BB962C8B-B14F-4D97-AF65-F5344CB8AC3E}">
        <p14:creationId xmlns:p14="http://schemas.microsoft.com/office/powerpoint/2010/main" val="13564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 Strategic Initiatives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2069432" y="2806148"/>
            <a:ext cx="9922321" cy="1245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02C73"/>
                </a:solidFill>
              </a:rPr>
              <a:t>$35.0M Non-Recurring </a:t>
            </a:r>
            <a:r>
              <a:rPr lang="en-US" sz="3200" b="1" i="1" dirty="0">
                <a:solidFill>
                  <a:srgbClr val="002C73"/>
                </a:solidFill>
              </a:rPr>
              <a:t>| </a:t>
            </a:r>
            <a:r>
              <a:rPr lang="en-US" sz="3200" b="1" dirty="0">
                <a:solidFill>
                  <a:srgbClr val="002C73"/>
                </a:solidFill>
              </a:rPr>
              <a:t>Cybersecurity</a:t>
            </a:r>
          </a:p>
          <a:p>
            <a:r>
              <a:rPr lang="en-US" sz="2000" i="1" dirty="0"/>
              <a:t>Bolster cybersecurity infrastructure at Tennessee’s colleges and universities to improve prevention and response systems.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5" name="Graphic 4" descr="Internet with solid fill">
            <a:extLst>
              <a:ext uri="{FF2B5EF4-FFF2-40B4-BE49-F238E27FC236}">
                <a16:creationId xmlns:a16="http://schemas.microsoft.com/office/drawing/2014/main" id="{6011CFF7-1D15-1487-D02F-BD4FCFC8F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2237" y="2806148"/>
            <a:ext cx="1245704" cy="12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526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34A5-F773-F7A6-B1DB-6AB1F8A3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60"/>
            <a:ext cx="10515600" cy="811483"/>
          </a:xfrm>
        </p:spPr>
        <p:txBody>
          <a:bodyPr/>
          <a:lstStyle/>
          <a:p>
            <a:pPr algn="ctr"/>
            <a:r>
              <a:rPr lang="en-US" sz="8000" dirty="0"/>
              <a:t>Agency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A5BDE-8D81-E41B-FE0C-6E66BF394B52}"/>
              </a:ext>
            </a:extLst>
          </p:cNvPr>
          <p:cNvSpPr txBox="1">
            <a:spLocks/>
          </p:cNvSpPr>
          <p:nvPr/>
        </p:nvSpPr>
        <p:spPr>
          <a:xfrm>
            <a:off x="4165652" y="4371663"/>
            <a:ext cx="3860695" cy="8742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C8141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$10.3M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2C73"/>
                </a:solidFill>
              </a:rPr>
              <a:t>to fund agency requests</a:t>
            </a:r>
          </a:p>
        </p:txBody>
      </p:sp>
      <p:pic>
        <p:nvPicPr>
          <p:cNvPr id="4" name="Graphic 3" descr="Business Growth with solid fill">
            <a:extLst>
              <a:ext uri="{FF2B5EF4-FFF2-40B4-BE49-F238E27FC236}">
                <a16:creationId xmlns:a16="http://schemas.microsoft.com/office/drawing/2014/main" id="{419F667D-EA57-1FD5-81B5-DAFEDF86C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1860053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467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D7A91BC3-0C40-3246-B469-307B35D294A4}"/>
              </a:ext>
            </a:extLst>
          </p:cNvPr>
          <p:cNvSpPr/>
          <p:nvPr/>
        </p:nvSpPr>
        <p:spPr>
          <a:xfrm>
            <a:off x="8547913" y="3563528"/>
            <a:ext cx="993780" cy="1015456"/>
          </a:xfrm>
          <a:prstGeom prst="flowChartConnector">
            <a:avLst/>
          </a:prstGeom>
          <a:solidFill>
            <a:srgbClr val="D4D5D6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3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9E80CA86-F769-9B0E-A3F6-245E5B1D0E2F}"/>
              </a:ext>
            </a:extLst>
          </p:cNvPr>
          <p:cNvSpPr/>
          <p:nvPr/>
        </p:nvSpPr>
        <p:spPr>
          <a:xfrm>
            <a:off x="6656256" y="4862420"/>
            <a:ext cx="993780" cy="1015456"/>
          </a:xfrm>
          <a:prstGeom prst="flowChartConnector">
            <a:avLst/>
          </a:prstGeom>
          <a:solidFill>
            <a:srgbClr val="D4D5D6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9E2F1E-F0BA-A601-410C-649D2DE32A79}"/>
              </a:ext>
            </a:extLst>
          </p:cNvPr>
          <p:cNvSpPr txBox="1"/>
          <p:nvPr/>
        </p:nvSpPr>
        <p:spPr>
          <a:xfrm>
            <a:off x="6002551" y="326924"/>
            <a:ext cx="6130264" cy="5847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 in CC Net Price Since Promise, </a:t>
            </a:r>
          </a:p>
          <a:p>
            <a:pPr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 Family Income Level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2B7BF873-3F24-35FF-E593-1A6D9BF87A85}"/>
              </a:ext>
            </a:extLst>
          </p:cNvPr>
          <p:cNvSpPr/>
          <p:nvPr/>
        </p:nvSpPr>
        <p:spPr>
          <a:xfrm>
            <a:off x="7637162" y="4270801"/>
            <a:ext cx="993780" cy="1015456"/>
          </a:xfrm>
          <a:prstGeom prst="flowChartConnector">
            <a:avLst/>
          </a:prstGeom>
          <a:solidFill>
            <a:srgbClr val="D4D5D6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3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E9EF351E-FFDE-4079-3DC8-0D201AE09767}"/>
              </a:ext>
            </a:extLst>
          </p:cNvPr>
          <p:cNvSpPr/>
          <p:nvPr/>
        </p:nvSpPr>
        <p:spPr>
          <a:xfrm>
            <a:off x="9513728" y="2941431"/>
            <a:ext cx="993780" cy="1015456"/>
          </a:xfrm>
          <a:prstGeom prst="flowChartConnector">
            <a:avLst/>
          </a:prstGeom>
          <a:solidFill>
            <a:srgbClr val="D4D5D6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3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297AA4A5-1CCE-7658-DED6-EC352356F3DA}"/>
              </a:ext>
            </a:extLst>
          </p:cNvPr>
          <p:cNvSpPr/>
          <p:nvPr/>
        </p:nvSpPr>
        <p:spPr>
          <a:xfrm>
            <a:off x="10681966" y="1054529"/>
            <a:ext cx="993780" cy="1015456"/>
          </a:xfrm>
          <a:prstGeom prst="flowChartConnector">
            <a:avLst/>
          </a:prstGeom>
          <a:solidFill>
            <a:srgbClr val="F5C7C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33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D5CF43C-5CB3-A8EF-9C4C-3B98573961C2}"/>
              </a:ext>
            </a:extLst>
          </p:cNvPr>
          <p:cNvSpPr txBox="1"/>
          <p:nvPr/>
        </p:nvSpPr>
        <p:spPr>
          <a:xfrm>
            <a:off x="6572466" y="5028358"/>
            <a:ext cx="1148489" cy="59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$110K+</a:t>
            </a:r>
          </a:p>
          <a:p>
            <a:pPr algn="ctr"/>
            <a:r>
              <a:rPr lang="en-US" sz="18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-21%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1FD36A8-61DC-8F42-A6C6-D279AC4BE04E}"/>
              </a:ext>
            </a:extLst>
          </p:cNvPr>
          <p:cNvSpPr txBox="1"/>
          <p:nvPr/>
        </p:nvSpPr>
        <p:spPr>
          <a:xfrm>
            <a:off x="7376721" y="4493276"/>
            <a:ext cx="1514663" cy="59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$75-110K</a:t>
            </a:r>
          </a:p>
          <a:p>
            <a:pPr algn="ctr"/>
            <a:r>
              <a:rPr lang="en-US" sz="18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-14%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386808-4460-DF1F-19A1-A90EB18A2DA2}"/>
              </a:ext>
            </a:extLst>
          </p:cNvPr>
          <p:cNvSpPr txBox="1"/>
          <p:nvPr/>
        </p:nvSpPr>
        <p:spPr>
          <a:xfrm>
            <a:off x="8272380" y="3809692"/>
            <a:ext cx="1514663" cy="59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$48-$75K</a:t>
            </a:r>
          </a:p>
          <a:p>
            <a:pPr algn="ctr"/>
            <a:r>
              <a:rPr lang="en-US" sz="18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-9%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4280BF6-8F52-6D88-7951-9A46F794F3E8}"/>
              </a:ext>
            </a:extLst>
          </p:cNvPr>
          <p:cNvSpPr txBox="1"/>
          <p:nvPr/>
        </p:nvSpPr>
        <p:spPr>
          <a:xfrm>
            <a:off x="9253286" y="3101158"/>
            <a:ext cx="1514663" cy="59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$30-48K</a:t>
            </a:r>
          </a:p>
          <a:p>
            <a:pPr algn="ctr"/>
            <a:r>
              <a:rPr lang="en-US" sz="18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-3%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A308E5-B33F-61C4-65CE-5CFAF5CA8193}"/>
              </a:ext>
            </a:extLst>
          </p:cNvPr>
          <p:cNvSpPr txBox="1"/>
          <p:nvPr/>
        </p:nvSpPr>
        <p:spPr>
          <a:xfrm>
            <a:off x="10387491" y="1246227"/>
            <a:ext cx="1514660" cy="59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&lt;$30K</a:t>
            </a:r>
          </a:p>
          <a:p>
            <a:pPr algn="ctr"/>
            <a:r>
              <a:rPr lang="en-US" sz="1867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+1%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5A039BE-7950-5607-3CAC-F00FE1933CA9}"/>
              </a:ext>
            </a:extLst>
          </p:cNvPr>
          <p:cNvSpPr txBox="1"/>
          <p:nvPr/>
        </p:nvSpPr>
        <p:spPr>
          <a:xfrm>
            <a:off x="7999630" y="5822692"/>
            <a:ext cx="33523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</a:t>
            </a:r>
            <a:r>
              <a:rPr lang="en-US" sz="900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U.S. College Scorecard. THEC Analysis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930EA54F-0C91-72EE-AB1D-94D888B899C5}"/>
              </a:ext>
            </a:extLst>
          </p:cNvPr>
          <p:cNvSpPr/>
          <p:nvPr/>
        </p:nvSpPr>
        <p:spPr>
          <a:xfrm>
            <a:off x="6821905" y="2422879"/>
            <a:ext cx="658122" cy="2381771"/>
          </a:xfrm>
          <a:prstGeom prst="downArrow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FD07DE3C-B86E-05E1-3D29-96E17AEEED7F}"/>
              </a:ext>
            </a:extLst>
          </p:cNvPr>
          <p:cNvSpPr/>
          <p:nvPr/>
        </p:nvSpPr>
        <p:spPr>
          <a:xfrm>
            <a:off x="7804438" y="2422878"/>
            <a:ext cx="658123" cy="1777269"/>
          </a:xfrm>
          <a:prstGeom prst="downArrow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FA9CB84A-38C2-F2A3-A04E-522091D11657}"/>
              </a:ext>
            </a:extLst>
          </p:cNvPr>
          <p:cNvSpPr/>
          <p:nvPr/>
        </p:nvSpPr>
        <p:spPr>
          <a:xfrm>
            <a:off x="8700651" y="2425591"/>
            <a:ext cx="658123" cy="1104956"/>
          </a:xfrm>
          <a:prstGeom prst="downArrow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135815C6-8014-DEBB-61EC-B69CB709D578}"/>
              </a:ext>
            </a:extLst>
          </p:cNvPr>
          <p:cNvSpPr/>
          <p:nvPr/>
        </p:nvSpPr>
        <p:spPr>
          <a:xfrm>
            <a:off x="9675809" y="2425761"/>
            <a:ext cx="658122" cy="454666"/>
          </a:xfrm>
          <a:prstGeom prst="downArrow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32C766A0-A587-4683-53F2-F3337C9C5D6C}"/>
              </a:ext>
            </a:extLst>
          </p:cNvPr>
          <p:cNvSpPr/>
          <p:nvPr/>
        </p:nvSpPr>
        <p:spPr>
          <a:xfrm rot="10800000">
            <a:off x="10867156" y="2126656"/>
            <a:ext cx="658123" cy="322837"/>
          </a:xfrm>
          <a:prstGeom prst="downArrow">
            <a:avLst/>
          </a:prstGeom>
          <a:solidFill>
            <a:srgbClr val="D22630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2C87411-0F53-4963-81ED-AA220C6A1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495475"/>
            <a:ext cx="11480800" cy="378460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F6DC919-5A2B-BABF-BD64-2FA8B66A29BC}"/>
              </a:ext>
            </a:extLst>
          </p:cNvPr>
          <p:cNvSpPr txBox="1"/>
          <p:nvPr/>
        </p:nvSpPr>
        <p:spPr>
          <a:xfrm>
            <a:off x="501637" y="5819365"/>
            <a:ext cx="5436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 </a:t>
            </a:r>
            <a:r>
              <a:rPr lang="en-US" sz="900" dirty="0">
                <a:solidFill>
                  <a:srgbClr val="33333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U.S. Bureau of Labor Statistics, Labor Force Participation Rate for Tennessee [LBSSA47], retrieved from FRED, Federal Reserve Bank of St. Louis</a:t>
            </a:r>
            <a:endParaRPr lang="en-US" sz="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3" name="Chart 52">
            <a:extLst>
              <a:ext uri="{FF2B5EF4-FFF2-40B4-BE49-F238E27FC236}">
                <a16:creationId xmlns:a16="http://schemas.microsoft.com/office/drawing/2014/main" id="{0FD80B1E-B3A3-4E5C-5A12-0C54AFE2F5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8992698"/>
              </p:ext>
            </p:extLst>
          </p:nvPr>
        </p:nvGraphicFramePr>
        <p:xfrm>
          <a:off x="195838" y="1268983"/>
          <a:ext cx="5706789" cy="4968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6C6C09F4-FC87-CDD6-F593-8E8E692E88E9}"/>
              </a:ext>
            </a:extLst>
          </p:cNvPr>
          <p:cNvSpPr txBox="1"/>
          <p:nvPr/>
        </p:nvSpPr>
        <p:spPr>
          <a:xfrm>
            <a:off x="272437" y="326924"/>
            <a:ext cx="543560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 Labor Force Participation Rate, </a:t>
            </a:r>
          </a:p>
          <a:p>
            <a:pPr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 Education Level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EC056AE-D218-1C6C-2D0B-7B9982EDB587}"/>
              </a:ext>
            </a:extLst>
          </p:cNvPr>
          <p:cNvCxnSpPr>
            <a:cxnSpLocks/>
          </p:cNvCxnSpPr>
          <p:nvPr/>
        </p:nvCxnSpPr>
        <p:spPr>
          <a:xfrm>
            <a:off x="6206404" y="2449493"/>
            <a:ext cx="5926411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077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1401959" y="2024062"/>
            <a:ext cx="10607453" cy="28098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2C73"/>
                </a:solidFill>
              </a:rPr>
              <a:t>$5.4M Recurring | Advise TN</a:t>
            </a:r>
            <a:endParaRPr lang="en-US" b="1" dirty="0">
              <a:solidFill>
                <a:srgbClr val="002C73"/>
              </a:solidFill>
            </a:endParaRPr>
          </a:p>
          <a:p>
            <a:r>
              <a:rPr lang="en-US" sz="1800" i="1" dirty="0"/>
              <a:t>Sustain and expand Advise TN, serving an additional 10,000 students supporting students’ college readiness and exposure to in-demand careers.</a:t>
            </a:r>
          </a:p>
          <a:p>
            <a:endParaRPr lang="en-US" b="1" i="1" dirty="0">
              <a:solidFill>
                <a:srgbClr val="002C73"/>
              </a:solidFill>
            </a:endParaRPr>
          </a:p>
          <a:p>
            <a:r>
              <a:rPr lang="en-US" b="1" i="1" dirty="0">
                <a:solidFill>
                  <a:srgbClr val="002C73"/>
                </a:solidFill>
              </a:rPr>
              <a:t>$500,000 Recurring | Veteran Reconnect</a:t>
            </a:r>
            <a:endParaRPr lang="en-US" b="1" dirty="0">
              <a:solidFill>
                <a:srgbClr val="002C73"/>
              </a:solidFill>
            </a:endParaRPr>
          </a:p>
          <a:p>
            <a:pPr>
              <a:spcAft>
                <a:spcPts val="1200"/>
              </a:spcAft>
            </a:pPr>
            <a:r>
              <a:rPr lang="en-US" sz="1800" i="1" dirty="0"/>
              <a:t>Sustain funding to ensure veteran students are equipped with resources and support to be successful as they pursue education opportunities.</a:t>
            </a:r>
          </a:p>
          <a:p>
            <a:endParaRPr lang="en-US" sz="1800" i="1" dirty="0"/>
          </a:p>
          <a:p>
            <a:endParaRPr lang="en-US" sz="1800" i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Graphic 4" descr="Classroom with solid fill">
            <a:extLst>
              <a:ext uri="{FF2B5EF4-FFF2-40B4-BE49-F238E27FC236}">
                <a16:creationId xmlns:a16="http://schemas.microsoft.com/office/drawing/2014/main" id="{03F48E77-DBEC-FEF8-9E93-E23B6FE40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559" y="2024062"/>
            <a:ext cx="914400" cy="914400"/>
          </a:xfrm>
          <a:prstGeom prst="rect">
            <a:avLst/>
          </a:prstGeom>
        </p:spPr>
      </p:pic>
      <p:pic>
        <p:nvPicPr>
          <p:cNvPr id="8" name="Graphic 7" descr="Soldier male with solid fill">
            <a:extLst>
              <a:ext uri="{FF2B5EF4-FFF2-40B4-BE49-F238E27FC236}">
                <a16:creationId xmlns:a16="http://schemas.microsoft.com/office/drawing/2014/main" id="{299D37DE-17DA-5EE0-08E0-62D3A729C4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7559" y="381746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17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AE4B-849C-2867-5ECE-4E977E78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2024-25 Appropriation Recommendation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779D1-7B86-4572-C299-AE6AC910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7AB141-A6EA-5281-2878-920221DCB77C}"/>
              </a:ext>
            </a:extLst>
          </p:cNvPr>
          <p:cNvGrpSpPr/>
          <p:nvPr/>
        </p:nvGrpSpPr>
        <p:grpSpPr>
          <a:xfrm>
            <a:off x="172278" y="2067075"/>
            <a:ext cx="11819475" cy="2971850"/>
            <a:chOff x="0" y="2067075"/>
            <a:chExt cx="11991753" cy="2971850"/>
          </a:xfrm>
        </p:grpSpPr>
        <p:pic>
          <p:nvPicPr>
            <p:cNvPr id="5" name="Graphic 4" descr="First aid kit outline">
              <a:extLst>
                <a:ext uri="{FF2B5EF4-FFF2-40B4-BE49-F238E27FC236}">
                  <a16:creationId xmlns:a16="http://schemas.microsoft.com/office/drawing/2014/main" id="{2C87C9DC-250B-3873-FE32-E2048E3E8C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91714" y="2163168"/>
              <a:ext cx="1825142" cy="1611549"/>
            </a:xfrm>
            <a:prstGeom prst="rect">
              <a:avLst/>
            </a:prstGeom>
          </p:spPr>
        </p:pic>
        <p:sp>
          <p:nvSpPr>
            <p:cNvPr id="25" name="Content Placeholder 2">
              <a:extLst>
                <a:ext uri="{FF2B5EF4-FFF2-40B4-BE49-F238E27FC236}">
                  <a16:creationId xmlns:a16="http://schemas.microsoft.com/office/drawing/2014/main" id="{E814A4F2-0743-9E51-B893-4F986CA44C5B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871872"/>
              <a:ext cx="1941245" cy="10703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11" rtl="0" eaLnBrk="1" latinLnBrk="0" hangingPunct="1">
                <a:lnSpc>
                  <a:spcPct val="9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28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38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44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4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$17.0M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endParaRPr lang="en-US" sz="1600" dirty="0">
                <a:solidFill>
                  <a:srgbClr val="002C73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rgbClr val="002C73"/>
                  </a:solidFill>
                </a:rPr>
                <a:t>to fund outcomes formula units and TCATs</a:t>
              </a:r>
            </a:p>
            <a:p>
              <a:pPr lvl="1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en-US" sz="1400" dirty="0">
                <a:solidFill>
                  <a:srgbClr val="002C73"/>
                </a:solidFill>
              </a:endParaRPr>
            </a:p>
          </p:txBody>
        </p:sp>
        <p:sp>
          <p:nvSpPr>
            <p:cNvPr id="26" name="Content Placeholder 2">
              <a:extLst>
                <a:ext uri="{FF2B5EF4-FFF2-40B4-BE49-F238E27FC236}">
                  <a16:creationId xmlns:a16="http://schemas.microsoft.com/office/drawing/2014/main" id="{8E8134B0-42EB-ABBF-8A79-49F3286C7CA2}"/>
                </a:ext>
              </a:extLst>
            </p:cNvPr>
            <p:cNvSpPr txBox="1">
              <a:spLocks/>
            </p:cNvSpPr>
            <p:nvPr/>
          </p:nvSpPr>
          <p:spPr>
            <a:xfrm>
              <a:off x="2439869" y="3871872"/>
              <a:ext cx="2128832" cy="11670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11" rtl="0" eaLnBrk="1" latinLnBrk="0" hangingPunct="1">
                <a:lnSpc>
                  <a:spcPct val="9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28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38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44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4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$7.6M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endParaRPr lang="en-US" sz="1600" dirty="0">
                <a:solidFill>
                  <a:srgbClr val="002C73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rgbClr val="002C73"/>
                  </a:solidFill>
                </a:rPr>
                <a:t>to address growth in cost drivers at specialized units</a:t>
              </a:r>
            </a:p>
          </p:txBody>
        </p:sp>
        <p:sp>
          <p:nvSpPr>
            <p:cNvPr id="27" name="Content Placeholder 2">
              <a:extLst>
                <a:ext uri="{FF2B5EF4-FFF2-40B4-BE49-F238E27FC236}">
                  <a16:creationId xmlns:a16="http://schemas.microsoft.com/office/drawing/2014/main" id="{3053FE15-D3FA-4C76-C357-2C21B953F88D}"/>
                </a:ext>
              </a:extLst>
            </p:cNvPr>
            <p:cNvSpPr txBox="1">
              <a:spLocks/>
            </p:cNvSpPr>
            <p:nvPr/>
          </p:nvSpPr>
          <p:spPr>
            <a:xfrm>
              <a:off x="5067326" y="3871872"/>
              <a:ext cx="2057348" cy="11670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11" rtl="0" eaLnBrk="1" latinLnBrk="0" hangingPunct="1">
                <a:lnSpc>
                  <a:spcPct val="9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28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38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44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4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b="1" dirty="0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$50.9M 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endParaRPr lang="en-US" sz="1600" dirty="0">
                <a:solidFill>
                  <a:srgbClr val="002C73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rgbClr val="002C73"/>
                  </a:solidFill>
                </a:rPr>
                <a:t>to invest in statewide system priorities</a:t>
              </a:r>
            </a:p>
          </p:txBody>
        </p:sp>
        <p:sp>
          <p:nvSpPr>
            <p:cNvPr id="29" name="Content Placeholder 2">
              <a:extLst>
                <a:ext uri="{FF2B5EF4-FFF2-40B4-BE49-F238E27FC236}">
                  <a16:creationId xmlns:a16="http://schemas.microsoft.com/office/drawing/2014/main" id="{8F9CB1BD-7F01-6473-39E0-3EE25BA9250A}"/>
                </a:ext>
              </a:extLst>
            </p:cNvPr>
            <p:cNvSpPr txBox="1">
              <a:spLocks/>
            </p:cNvSpPr>
            <p:nvPr/>
          </p:nvSpPr>
          <p:spPr>
            <a:xfrm>
              <a:off x="9718296" y="3871872"/>
              <a:ext cx="2273457" cy="87427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11" rtl="0" eaLnBrk="1" latinLnBrk="0" hangingPunct="1">
                <a:lnSpc>
                  <a:spcPct val="9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28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38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44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4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$10.3M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endParaRPr lang="en-US" sz="1600" dirty="0">
                <a:solidFill>
                  <a:srgbClr val="002C73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rgbClr val="002C73"/>
                  </a:solidFill>
                </a:rPr>
                <a:t>to fund agency requests</a:t>
              </a:r>
            </a:p>
          </p:txBody>
        </p:sp>
        <p:pic>
          <p:nvPicPr>
            <p:cNvPr id="7" name="Graphic 6" descr="Diploma roll outline">
              <a:extLst>
                <a:ext uri="{FF2B5EF4-FFF2-40B4-BE49-F238E27FC236}">
                  <a16:creationId xmlns:a16="http://schemas.microsoft.com/office/drawing/2014/main" id="{0F7BEEFE-0D7E-C2AD-69BE-E5742D9EE6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9166" y="2067075"/>
              <a:ext cx="1645920" cy="1645920"/>
            </a:xfrm>
            <a:prstGeom prst="rect">
              <a:avLst/>
            </a:prstGeom>
          </p:spPr>
        </p:pic>
        <p:pic>
          <p:nvPicPr>
            <p:cNvPr id="9" name="Graphic 8" descr="Group brainstorm outline">
              <a:extLst>
                <a:ext uri="{FF2B5EF4-FFF2-40B4-BE49-F238E27FC236}">
                  <a16:creationId xmlns:a16="http://schemas.microsoft.com/office/drawing/2014/main" id="{EA6E53E2-E88D-A593-B6A6-D9BF25D79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73040" y="2163168"/>
              <a:ext cx="1645920" cy="1645920"/>
            </a:xfrm>
            <a:prstGeom prst="rect">
              <a:avLst/>
            </a:prstGeom>
          </p:spPr>
        </p:pic>
        <p:sp>
          <p:nvSpPr>
            <p:cNvPr id="10" name="Content Placeholder 2">
              <a:extLst>
                <a:ext uri="{FF2B5EF4-FFF2-40B4-BE49-F238E27FC236}">
                  <a16:creationId xmlns:a16="http://schemas.microsoft.com/office/drawing/2014/main" id="{730BAD6F-18DD-6790-C023-430E29030D1F}"/>
                </a:ext>
              </a:extLst>
            </p:cNvPr>
            <p:cNvSpPr txBox="1">
              <a:spLocks/>
            </p:cNvSpPr>
            <p:nvPr/>
          </p:nvSpPr>
          <p:spPr>
            <a:xfrm>
              <a:off x="7304844" y="3871872"/>
              <a:ext cx="2188052" cy="109055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en-US"/>
              </a:defPPr>
              <a:lvl1pPr indent="0" algn="ctr" defTabSz="914411">
                <a:lnSpc>
                  <a:spcPct val="10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1600" b="1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/>
              </a:lvl6pPr>
              <a:lvl7pPr marL="2971838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/>
              </a:lvl7pPr>
              <a:lvl8pPr marL="3429044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/>
              </a:lvl8pPr>
              <a:lvl9pPr marL="3886249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/>
              </a:lvl9pPr>
            </a:lstStyle>
            <a:p>
              <a:r>
                <a:rPr lang="en-US" sz="2800" dirty="0"/>
                <a:t>$35.9M</a:t>
              </a:r>
            </a:p>
            <a:p>
              <a:pPr>
                <a:spcBef>
                  <a:spcPts val="0"/>
                </a:spcBef>
              </a:pPr>
              <a:endParaRPr lang="en-US" b="0" dirty="0">
                <a:solidFill>
                  <a:srgbClr val="002C73"/>
                </a:solidFill>
              </a:endParaRPr>
            </a:p>
            <a:p>
              <a:pPr>
                <a:spcBef>
                  <a:spcPts val="0"/>
                </a:spcBef>
              </a:pPr>
              <a:r>
                <a:rPr lang="en-US" b="0" dirty="0">
                  <a:solidFill>
                    <a:srgbClr val="002C73"/>
                  </a:solidFill>
                </a:rPr>
                <a:t>to meet increased demand for the Tennessee Student Assistance Award</a:t>
              </a:r>
            </a:p>
            <a:p>
              <a:endParaRPr lang="en-US" dirty="0"/>
            </a:p>
          </p:txBody>
        </p:sp>
        <p:pic>
          <p:nvPicPr>
            <p:cNvPr id="12" name="Graphic 11" descr="Money with solid fill">
              <a:extLst>
                <a:ext uri="{FF2B5EF4-FFF2-40B4-BE49-F238E27FC236}">
                  <a16:creationId xmlns:a16="http://schemas.microsoft.com/office/drawing/2014/main" id="{22FFA3EE-B8A5-9D3B-085B-FF6C778A722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575910" y="2163168"/>
              <a:ext cx="1645920" cy="1645920"/>
            </a:xfrm>
            <a:prstGeom prst="rect">
              <a:avLst/>
            </a:prstGeom>
          </p:spPr>
        </p:pic>
        <p:pic>
          <p:nvPicPr>
            <p:cNvPr id="14" name="Graphic 13" descr="Business Growth with solid fill">
              <a:extLst>
                <a:ext uri="{FF2B5EF4-FFF2-40B4-BE49-F238E27FC236}">
                  <a16:creationId xmlns:a16="http://schemas.microsoft.com/office/drawing/2014/main" id="{56EEB16B-B4DC-2903-0B90-952228A66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032064" y="2163168"/>
              <a:ext cx="1645920" cy="1645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1274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D8A79-14DA-40DE-AD53-EB316EC0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Requests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8F3458-BE87-47E0-8B69-D77635B4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892174-1449-4304-AE3D-502879F3424B}"/>
              </a:ext>
            </a:extLst>
          </p:cNvPr>
          <p:cNvSpPr txBox="1">
            <a:spLocks/>
          </p:cNvSpPr>
          <p:nvPr/>
        </p:nvSpPr>
        <p:spPr>
          <a:xfrm>
            <a:off x="1949116" y="1828800"/>
            <a:ext cx="10042637" cy="32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>
                <a:solidFill>
                  <a:srgbClr val="002C73"/>
                </a:solidFill>
              </a:rPr>
              <a:t>$3.5M Non-Recurring | Affordable Instructional Materials for Workforce Readiness</a:t>
            </a:r>
            <a:endParaRPr lang="en-US" b="1" dirty="0">
              <a:solidFill>
                <a:srgbClr val="002C73"/>
              </a:solidFill>
            </a:endParaRPr>
          </a:p>
          <a:p>
            <a:r>
              <a:rPr lang="en-US" sz="1800" i="1" dirty="0"/>
              <a:t>Decrease students’ instructional cost by developing affordable, zero- and low-textbook-cost in academic programs linked to in-demand careers. 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002C73"/>
                </a:solidFill>
              </a:rPr>
              <a:t>$885,000 Recurring | Navigate Reconnect</a:t>
            </a:r>
            <a:endParaRPr lang="en-US" b="1" dirty="0">
              <a:solidFill>
                <a:srgbClr val="002C73"/>
              </a:solidFill>
            </a:endParaRPr>
          </a:p>
          <a:p>
            <a:r>
              <a:rPr lang="en-US" sz="1800" i="1" dirty="0"/>
              <a:t>Sustain funding to ensure adult students are equipped with resources and support to be successful as they pursue education opportunities.</a:t>
            </a:r>
          </a:p>
          <a:p>
            <a:endParaRPr lang="en-US" dirty="0"/>
          </a:p>
        </p:txBody>
      </p:sp>
      <p:pic>
        <p:nvPicPr>
          <p:cNvPr id="5" name="Graphic 4" descr="Books with solid fill">
            <a:extLst>
              <a:ext uri="{FF2B5EF4-FFF2-40B4-BE49-F238E27FC236}">
                <a16:creationId xmlns:a16="http://schemas.microsoft.com/office/drawing/2014/main" id="{EB665533-D078-DF11-A344-98A9200402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2324" y="1828800"/>
            <a:ext cx="914400" cy="914400"/>
          </a:xfrm>
          <a:prstGeom prst="rect">
            <a:avLst/>
          </a:prstGeom>
        </p:spPr>
      </p:pic>
      <p:pic>
        <p:nvPicPr>
          <p:cNvPr id="10" name="Graphic 9" descr="Office worker male with solid fill">
            <a:extLst>
              <a:ext uri="{FF2B5EF4-FFF2-40B4-BE49-F238E27FC236}">
                <a16:creationId xmlns:a16="http://schemas.microsoft.com/office/drawing/2014/main" id="{21C95838-F820-0FDC-B8E8-7288790FA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3340" y="3828022"/>
            <a:ext cx="914400" cy="914400"/>
          </a:xfrm>
          <a:prstGeom prst="rect">
            <a:avLst/>
          </a:prstGeom>
        </p:spPr>
      </p:pic>
      <p:pic>
        <p:nvPicPr>
          <p:cNvPr id="12" name="Graphic 11" descr="Office worker female with solid fill">
            <a:extLst>
              <a:ext uri="{FF2B5EF4-FFF2-40B4-BE49-F238E27FC236}">
                <a16:creationId xmlns:a16="http://schemas.microsoft.com/office/drawing/2014/main" id="{DBC78CE2-001F-2FBA-E4C2-C3314B6443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84332" y="38174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48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34A5-F773-F7A6-B1DB-6AB1F8A3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60"/>
            <a:ext cx="10515600" cy="811483"/>
          </a:xfrm>
        </p:spPr>
        <p:txBody>
          <a:bodyPr/>
          <a:lstStyle/>
          <a:p>
            <a:pPr algn="ctr">
              <a:lnSpc>
                <a:spcPts val="6000"/>
              </a:lnSpc>
            </a:pPr>
            <a:r>
              <a:rPr lang="en-US" sz="8000" dirty="0"/>
              <a:t>Tennessee Student Assistance Award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DF4D2BC-B14C-3B1F-348B-67FE05F724AE}"/>
              </a:ext>
            </a:extLst>
          </p:cNvPr>
          <p:cNvSpPr txBox="1">
            <a:spLocks/>
          </p:cNvSpPr>
          <p:nvPr/>
        </p:nvSpPr>
        <p:spPr>
          <a:xfrm>
            <a:off x="3303771" y="4109079"/>
            <a:ext cx="5584458" cy="10905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indent="0" algn="ctr" defTabSz="914411">
              <a:lnSpc>
                <a:spcPct val="100000"/>
              </a:lnSpc>
              <a:spcBef>
                <a:spcPts val="1001"/>
              </a:spcBef>
              <a:buFont typeface="Arial" panose="020B0604020202020204" pitchFamily="34" charset="0"/>
              <a:buNone/>
              <a:defRPr sz="1600" b="1">
                <a:solidFill>
                  <a:srgbClr val="C8141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/>
            </a:lvl6pPr>
            <a:lvl7pPr marL="2971838" indent="-228604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/>
            </a:lvl7pPr>
            <a:lvl8pPr marL="3429044" indent="-228604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/>
            </a:lvl8pPr>
            <a:lvl9pPr marL="3886249" indent="-228604" defTabSz="91441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/>
            </a:lvl9pPr>
          </a:lstStyle>
          <a:p>
            <a:r>
              <a:rPr lang="en-US" sz="4000" dirty="0"/>
              <a:t>$35.9M</a:t>
            </a:r>
          </a:p>
          <a:p>
            <a:pPr>
              <a:spcBef>
                <a:spcPts val="0"/>
              </a:spcBef>
            </a:pPr>
            <a:r>
              <a:rPr lang="en-US" sz="2400" b="0" dirty="0">
                <a:solidFill>
                  <a:srgbClr val="002C73"/>
                </a:solidFill>
              </a:rPr>
              <a:t>to meet increased demand for the Tennessee Student Assistance Award</a:t>
            </a:r>
          </a:p>
          <a:p>
            <a:endParaRPr lang="en-US" sz="2400" dirty="0"/>
          </a:p>
        </p:txBody>
      </p:sp>
      <p:pic>
        <p:nvPicPr>
          <p:cNvPr id="6" name="Graphic 5" descr="Money with solid fill">
            <a:extLst>
              <a:ext uri="{FF2B5EF4-FFF2-40B4-BE49-F238E27FC236}">
                <a16:creationId xmlns:a16="http://schemas.microsoft.com/office/drawing/2014/main" id="{3809CB3E-EB23-223C-7A21-556934AA6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165836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529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AE4B-849C-2867-5ECE-4E977E78F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dirty="0"/>
              <a:t>Questions?</a:t>
            </a:r>
            <a:endParaRPr lang="en-US" sz="5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779D1-7B86-4572-C299-AE6AC910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A5FC712-14B3-D29A-5978-80B23F3F9E3C}"/>
              </a:ext>
            </a:extLst>
          </p:cNvPr>
          <p:cNvGrpSpPr/>
          <p:nvPr/>
        </p:nvGrpSpPr>
        <p:grpSpPr>
          <a:xfrm>
            <a:off x="185530" y="2067075"/>
            <a:ext cx="11806223" cy="2971850"/>
            <a:chOff x="0" y="2067075"/>
            <a:chExt cx="11991753" cy="2971850"/>
          </a:xfrm>
        </p:grpSpPr>
        <p:pic>
          <p:nvPicPr>
            <p:cNvPr id="6" name="Graphic 5" descr="First aid kit outline">
              <a:extLst>
                <a:ext uri="{FF2B5EF4-FFF2-40B4-BE49-F238E27FC236}">
                  <a16:creationId xmlns:a16="http://schemas.microsoft.com/office/drawing/2014/main" id="{4034E74F-B987-4B77-BB49-98E7E0B92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591714" y="2163168"/>
              <a:ext cx="1825142" cy="1611549"/>
            </a:xfrm>
            <a:prstGeom prst="rect">
              <a:avLst/>
            </a:prstGeom>
          </p:spPr>
        </p:pic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59C208CB-7D69-B0DF-10F2-B9C663B2902D}"/>
                </a:ext>
              </a:extLst>
            </p:cNvPr>
            <p:cNvSpPr txBox="1">
              <a:spLocks/>
            </p:cNvSpPr>
            <p:nvPr/>
          </p:nvSpPr>
          <p:spPr>
            <a:xfrm>
              <a:off x="0" y="3871872"/>
              <a:ext cx="1941245" cy="10703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11" rtl="0" eaLnBrk="1" latinLnBrk="0" hangingPunct="1">
                <a:lnSpc>
                  <a:spcPct val="9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28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38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44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4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$17.0M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endParaRPr lang="en-US" sz="1600" dirty="0">
                <a:solidFill>
                  <a:srgbClr val="002C73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rgbClr val="002C73"/>
                  </a:solidFill>
                </a:rPr>
                <a:t>to fund outcomes formula units and TCATs</a:t>
              </a:r>
            </a:p>
            <a:p>
              <a:pPr lvl="1" indent="0" algn="ctr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</a:pPr>
              <a:endParaRPr lang="en-US" sz="1400" dirty="0">
                <a:solidFill>
                  <a:srgbClr val="002C73"/>
                </a:solidFill>
              </a:endParaRPr>
            </a:p>
          </p:txBody>
        </p:sp>
        <p:sp>
          <p:nvSpPr>
            <p:cNvPr id="11" name="Content Placeholder 2">
              <a:extLst>
                <a:ext uri="{FF2B5EF4-FFF2-40B4-BE49-F238E27FC236}">
                  <a16:creationId xmlns:a16="http://schemas.microsoft.com/office/drawing/2014/main" id="{37406034-E39E-BC92-6210-74EBE634516F}"/>
                </a:ext>
              </a:extLst>
            </p:cNvPr>
            <p:cNvSpPr txBox="1">
              <a:spLocks/>
            </p:cNvSpPr>
            <p:nvPr/>
          </p:nvSpPr>
          <p:spPr>
            <a:xfrm>
              <a:off x="2439869" y="3871872"/>
              <a:ext cx="2128832" cy="11670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11" rtl="0" eaLnBrk="1" latinLnBrk="0" hangingPunct="1">
                <a:lnSpc>
                  <a:spcPct val="9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28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38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44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4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$7.6M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endParaRPr lang="en-US" sz="1600" dirty="0">
                <a:solidFill>
                  <a:srgbClr val="002C73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rgbClr val="002C73"/>
                  </a:solidFill>
                </a:rPr>
                <a:t>to address growth in cost drivers at specialized units</a:t>
              </a:r>
            </a:p>
          </p:txBody>
        </p: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C3540373-1427-BE34-7FA0-063507EFEA58}"/>
                </a:ext>
              </a:extLst>
            </p:cNvPr>
            <p:cNvSpPr txBox="1">
              <a:spLocks/>
            </p:cNvSpPr>
            <p:nvPr/>
          </p:nvSpPr>
          <p:spPr>
            <a:xfrm>
              <a:off x="5067326" y="3871872"/>
              <a:ext cx="2057348" cy="116705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11" rtl="0" eaLnBrk="1" latinLnBrk="0" hangingPunct="1">
                <a:lnSpc>
                  <a:spcPct val="9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28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38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44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4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</a:pPr>
              <a:r>
                <a:rPr lang="en-US" b="1" dirty="0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$50.9M 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endParaRPr lang="en-US" sz="1600" dirty="0">
                <a:solidFill>
                  <a:srgbClr val="002C73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rgbClr val="002C73"/>
                  </a:solidFill>
                </a:rPr>
                <a:t>to invest in statewide system priorities</a:t>
              </a:r>
            </a:p>
          </p:txBody>
        </p:sp>
        <p:sp>
          <p:nvSpPr>
            <p:cNvPr id="15" name="Content Placeholder 2">
              <a:extLst>
                <a:ext uri="{FF2B5EF4-FFF2-40B4-BE49-F238E27FC236}">
                  <a16:creationId xmlns:a16="http://schemas.microsoft.com/office/drawing/2014/main" id="{1A231A8C-5449-D14E-2E14-30A5C239843D}"/>
                </a:ext>
              </a:extLst>
            </p:cNvPr>
            <p:cNvSpPr txBox="1">
              <a:spLocks/>
            </p:cNvSpPr>
            <p:nvPr/>
          </p:nvSpPr>
          <p:spPr>
            <a:xfrm>
              <a:off x="9718296" y="3871872"/>
              <a:ext cx="2273457" cy="87427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11" rtl="0" eaLnBrk="1" latinLnBrk="0" hangingPunct="1">
                <a:lnSpc>
                  <a:spcPct val="9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28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 kern="120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38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44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49" indent="-228604" algn="l" defTabSz="914411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b="1" dirty="0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$10.3M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endParaRPr lang="en-US" sz="1600" dirty="0">
                <a:solidFill>
                  <a:srgbClr val="002C73"/>
                </a:solidFill>
              </a:endParaRP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600" dirty="0">
                  <a:solidFill>
                    <a:srgbClr val="002C73"/>
                  </a:solidFill>
                </a:rPr>
                <a:t>to fund agency requests</a:t>
              </a:r>
            </a:p>
          </p:txBody>
        </p:sp>
        <p:pic>
          <p:nvPicPr>
            <p:cNvPr id="16" name="Graphic 15" descr="Diploma roll outline">
              <a:extLst>
                <a:ext uri="{FF2B5EF4-FFF2-40B4-BE49-F238E27FC236}">
                  <a16:creationId xmlns:a16="http://schemas.microsoft.com/office/drawing/2014/main" id="{1212B8B7-8FE8-9729-1399-B0A0E447E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59166" y="2067075"/>
              <a:ext cx="1645920" cy="1645920"/>
            </a:xfrm>
            <a:prstGeom prst="rect">
              <a:avLst/>
            </a:prstGeom>
          </p:spPr>
        </p:pic>
        <p:pic>
          <p:nvPicPr>
            <p:cNvPr id="17" name="Graphic 16" descr="Group brainstorm outline">
              <a:extLst>
                <a:ext uri="{FF2B5EF4-FFF2-40B4-BE49-F238E27FC236}">
                  <a16:creationId xmlns:a16="http://schemas.microsoft.com/office/drawing/2014/main" id="{71D900FF-6406-9960-8018-38F41A9E04F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273040" y="2163168"/>
              <a:ext cx="1645920" cy="1645920"/>
            </a:xfrm>
            <a:prstGeom prst="rect">
              <a:avLst/>
            </a:prstGeom>
          </p:spPr>
        </p:pic>
        <p:sp>
          <p:nvSpPr>
            <p:cNvPr id="18" name="Content Placeholder 2">
              <a:extLst>
                <a:ext uri="{FF2B5EF4-FFF2-40B4-BE49-F238E27FC236}">
                  <a16:creationId xmlns:a16="http://schemas.microsoft.com/office/drawing/2014/main" id="{8FE294EF-7D33-15EE-9A9B-F4ACE712B0EC}"/>
                </a:ext>
              </a:extLst>
            </p:cNvPr>
            <p:cNvSpPr txBox="1">
              <a:spLocks/>
            </p:cNvSpPr>
            <p:nvPr/>
          </p:nvSpPr>
          <p:spPr>
            <a:xfrm>
              <a:off x="7304844" y="3871872"/>
              <a:ext cx="2188052" cy="109055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defPPr>
                <a:defRPr lang="en-US"/>
              </a:defPPr>
              <a:lvl1pPr indent="0" algn="ctr" defTabSz="914411">
                <a:lnSpc>
                  <a:spcPct val="100000"/>
                </a:lnSpc>
                <a:spcBef>
                  <a:spcPts val="1001"/>
                </a:spcBef>
                <a:buFont typeface="Arial" panose="020B0604020202020204" pitchFamily="34" charset="0"/>
                <a:buNone/>
                <a:defRPr sz="1600" b="1">
                  <a:solidFill>
                    <a:srgbClr val="C8141E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1pPr>
              <a:lvl2pPr marL="685809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b="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2pPr>
              <a:lvl3pPr marL="1143015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b="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3pPr>
              <a:lvl4pPr marL="1600221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4pPr>
              <a:lvl5pPr marL="2057427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b="0">
                  <a:solidFill>
                    <a:srgbClr val="7F7F8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defRPr>
              </a:lvl5pPr>
              <a:lvl6pPr marL="2514632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/>
              </a:lvl6pPr>
              <a:lvl7pPr marL="2971838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/>
              </a:lvl7pPr>
              <a:lvl8pPr marL="3429044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/>
              </a:lvl8pPr>
              <a:lvl9pPr marL="3886249" indent="-228604" defTabSz="91441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/>
              </a:lvl9pPr>
            </a:lstStyle>
            <a:p>
              <a:r>
                <a:rPr lang="en-US" sz="2800" dirty="0"/>
                <a:t>$35.9M</a:t>
              </a:r>
            </a:p>
            <a:p>
              <a:pPr>
                <a:spcBef>
                  <a:spcPts val="0"/>
                </a:spcBef>
              </a:pPr>
              <a:endParaRPr lang="en-US" b="0" dirty="0">
                <a:solidFill>
                  <a:srgbClr val="002C73"/>
                </a:solidFill>
              </a:endParaRPr>
            </a:p>
            <a:p>
              <a:pPr>
                <a:spcBef>
                  <a:spcPts val="0"/>
                </a:spcBef>
              </a:pPr>
              <a:r>
                <a:rPr lang="en-US" b="0" dirty="0">
                  <a:solidFill>
                    <a:srgbClr val="002C73"/>
                  </a:solidFill>
                </a:rPr>
                <a:t>to meet increased demand for the Tennessee Student Assistance Award</a:t>
              </a:r>
            </a:p>
            <a:p>
              <a:endParaRPr lang="en-US" dirty="0"/>
            </a:p>
          </p:txBody>
        </p:sp>
        <p:pic>
          <p:nvPicPr>
            <p:cNvPr id="19" name="Graphic 18" descr="Money with solid fill">
              <a:extLst>
                <a:ext uri="{FF2B5EF4-FFF2-40B4-BE49-F238E27FC236}">
                  <a16:creationId xmlns:a16="http://schemas.microsoft.com/office/drawing/2014/main" id="{5EA1A273-7514-DC52-3F38-7A246AFC1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575910" y="2163168"/>
              <a:ext cx="1645920" cy="1645920"/>
            </a:xfrm>
            <a:prstGeom prst="rect">
              <a:avLst/>
            </a:prstGeom>
          </p:spPr>
        </p:pic>
        <p:pic>
          <p:nvPicPr>
            <p:cNvPr id="20" name="Graphic 19" descr="Business Growth with solid fill">
              <a:extLst>
                <a:ext uri="{FF2B5EF4-FFF2-40B4-BE49-F238E27FC236}">
                  <a16:creationId xmlns:a16="http://schemas.microsoft.com/office/drawing/2014/main" id="{F19249CB-0387-296C-E5F1-55B6058235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0032064" y="2163168"/>
              <a:ext cx="1645920" cy="1645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410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34A5-F773-F7A6-B1DB-6AB1F8A3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60"/>
            <a:ext cx="10515600" cy="811483"/>
          </a:xfrm>
        </p:spPr>
        <p:txBody>
          <a:bodyPr/>
          <a:lstStyle/>
          <a:p>
            <a:pPr algn="ctr"/>
            <a:r>
              <a:rPr lang="en-US" sz="8000" dirty="0"/>
              <a:t>Outcomes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BA2-363B-93FD-0F2E-A0D0FE352471}"/>
              </a:ext>
            </a:extLst>
          </p:cNvPr>
          <p:cNvSpPr txBox="1">
            <a:spLocks/>
          </p:cNvSpPr>
          <p:nvPr/>
        </p:nvSpPr>
        <p:spPr>
          <a:xfrm>
            <a:off x="4179105" y="3856716"/>
            <a:ext cx="3833789" cy="1070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C8141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$17.0M</a:t>
            </a:r>
            <a:endParaRPr lang="en-US" sz="2400" dirty="0">
              <a:solidFill>
                <a:srgbClr val="002C73"/>
              </a:solidFill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2C73"/>
                </a:solidFill>
              </a:rPr>
              <a:t>to fund outcomes formula units and TCATs</a:t>
            </a:r>
          </a:p>
          <a:p>
            <a:pPr lvl="1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>
              <a:solidFill>
                <a:srgbClr val="002C73"/>
              </a:solidFill>
            </a:endParaRPr>
          </a:p>
        </p:txBody>
      </p:sp>
      <p:pic>
        <p:nvPicPr>
          <p:cNvPr id="4" name="Graphic 3" descr="Diploma roll outline">
            <a:extLst>
              <a:ext uri="{FF2B5EF4-FFF2-40B4-BE49-F238E27FC236}">
                <a16:creationId xmlns:a16="http://schemas.microsoft.com/office/drawing/2014/main" id="{5C768E2C-F1DB-6384-DF92-89221430B9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53000" y="1570716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6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796F9-9933-4B50-A550-A1BA9836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Productivity – CCs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B08D-A60B-49AD-B94F-4084929D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3CF8AD9-4389-6378-2873-443725CE2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190882"/>
              </p:ext>
            </p:extLst>
          </p:nvPr>
        </p:nvGraphicFramePr>
        <p:xfrm>
          <a:off x="452237" y="1371600"/>
          <a:ext cx="7315201" cy="4114804"/>
        </p:xfrm>
        <a:graphic>
          <a:graphicData uri="http://schemas.openxmlformats.org/drawingml/2006/table">
            <a:tbl>
              <a:tblPr/>
              <a:tblGrid>
                <a:gridCol w="4220859">
                  <a:extLst>
                    <a:ext uri="{9D8B030D-6E8A-4147-A177-3AD203B41FA5}">
                      <a16:colId xmlns:a16="http://schemas.microsoft.com/office/drawing/2014/main" val="116389854"/>
                    </a:ext>
                  </a:extLst>
                </a:gridCol>
                <a:gridCol w="1547171">
                  <a:extLst>
                    <a:ext uri="{9D8B030D-6E8A-4147-A177-3AD203B41FA5}">
                      <a16:colId xmlns:a16="http://schemas.microsoft.com/office/drawing/2014/main" val="2698082251"/>
                    </a:ext>
                  </a:extLst>
                </a:gridCol>
                <a:gridCol w="1547171">
                  <a:extLst>
                    <a:ext uri="{9D8B030D-6E8A-4147-A177-3AD203B41FA5}">
                      <a16:colId xmlns:a16="http://schemas.microsoft.com/office/drawing/2014/main" val="3336969116"/>
                    </a:ext>
                  </a:extLst>
                </a:gridCol>
              </a:tblGrid>
              <a:tr h="736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Community College 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Outcomes Breakdown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One Year 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Three Year 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20237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319007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727002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36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43488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Associates Degrees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460213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1-2 Year Certificates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08928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&lt;1yr Certificates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592351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Dual Enrollment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64210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Transfers with 12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069313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Job Placements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645138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Workforce Training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898062"/>
                  </a:ext>
                </a:extLst>
              </a:tr>
              <a:tr h="3070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Awards per 100 FTE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46295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A252B3E7-F518-1CBA-2E6D-36C3F003CB22}"/>
              </a:ext>
            </a:extLst>
          </p:cNvPr>
          <p:cNvSpPr/>
          <p:nvPr/>
        </p:nvSpPr>
        <p:spPr>
          <a:xfrm>
            <a:off x="4671060" y="2726033"/>
            <a:ext cx="3096378" cy="6039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950D9F-698F-7AF5-3771-32B5EF402F31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7756805" y="2089762"/>
            <a:ext cx="877933" cy="866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C9A52BF-C19F-9D42-87B8-E8B3FD2F0F62}"/>
              </a:ext>
            </a:extLst>
          </p:cNvPr>
          <p:cNvSpPr/>
          <p:nvPr/>
        </p:nvSpPr>
        <p:spPr>
          <a:xfrm>
            <a:off x="4671060" y="3946258"/>
            <a:ext cx="3096378" cy="3179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CBEBE8-04CB-DE76-212D-17335438EE98}"/>
              </a:ext>
            </a:extLst>
          </p:cNvPr>
          <p:cNvSpPr/>
          <p:nvPr/>
        </p:nvSpPr>
        <p:spPr>
          <a:xfrm>
            <a:off x="4671060" y="4598672"/>
            <a:ext cx="3096378" cy="8877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BB73DB2-995D-A7A0-8A74-A9FD20FF0978}"/>
              </a:ext>
            </a:extLst>
          </p:cNvPr>
          <p:cNvCxnSpPr/>
          <p:nvPr/>
        </p:nvCxnSpPr>
        <p:spPr>
          <a:xfrm flipH="1">
            <a:off x="7767438" y="3325454"/>
            <a:ext cx="877933" cy="86679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E25315F-CF70-6D33-1B6C-F99A7D715CE9}"/>
              </a:ext>
            </a:extLst>
          </p:cNvPr>
          <p:cNvCxnSpPr>
            <a:cxnSpLocks/>
          </p:cNvCxnSpPr>
          <p:nvPr/>
        </p:nvCxnSpPr>
        <p:spPr>
          <a:xfrm flipH="1">
            <a:off x="7767438" y="3325450"/>
            <a:ext cx="877933" cy="17889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396477-C092-5A8B-5C76-27416E46D615}"/>
              </a:ext>
            </a:extLst>
          </p:cNvPr>
          <p:cNvCxnSpPr>
            <a:cxnSpLocks/>
          </p:cNvCxnSpPr>
          <p:nvPr/>
        </p:nvCxnSpPr>
        <p:spPr>
          <a:xfrm flipH="1" flipV="1">
            <a:off x="7767438" y="2461577"/>
            <a:ext cx="877931" cy="214278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A260C95-3EC5-4303-479B-471BF156809C}"/>
              </a:ext>
            </a:extLst>
          </p:cNvPr>
          <p:cNvSpPr/>
          <p:nvPr/>
        </p:nvSpPr>
        <p:spPr>
          <a:xfrm>
            <a:off x="4671060" y="2110116"/>
            <a:ext cx="3096378" cy="61591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884F7CB-940B-094F-D3BA-C9CE9F3ACD07}"/>
              </a:ext>
            </a:extLst>
          </p:cNvPr>
          <p:cNvSpPr/>
          <p:nvPr/>
        </p:nvSpPr>
        <p:spPr>
          <a:xfrm>
            <a:off x="4671060" y="3328915"/>
            <a:ext cx="3096378" cy="61733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647AFD-72D1-8365-EBB0-B6E0390C84CC}"/>
              </a:ext>
            </a:extLst>
          </p:cNvPr>
          <p:cNvCxnSpPr>
            <a:cxnSpLocks/>
          </p:cNvCxnSpPr>
          <p:nvPr/>
        </p:nvCxnSpPr>
        <p:spPr>
          <a:xfrm flipH="1" flipV="1">
            <a:off x="7767436" y="3648217"/>
            <a:ext cx="877931" cy="10023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28F09D7-A5C0-0287-0258-02DE085C7267}"/>
              </a:ext>
            </a:extLst>
          </p:cNvPr>
          <p:cNvSpPr txBox="1"/>
          <p:nvPr/>
        </p:nvSpPr>
        <p:spPr>
          <a:xfrm>
            <a:off x="8634738" y="1828152"/>
            <a:ext cx="3150388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Pandemic effects are still playing through.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A480CC-8DF9-B902-4A52-A23CAC68B25C}"/>
              </a:ext>
            </a:extLst>
          </p:cNvPr>
          <p:cNvSpPr txBox="1"/>
          <p:nvPr/>
        </p:nvSpPr>
        <p:spPr>
          <a:xfrm>
            <a:off x="8634737" y="3079421"/>
            <a:ext cx="3150389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Shorter-term and non-enrollment metrics are up.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89E5DB-87C9-E042-DC7D-01A5F4961920}"/>
              </a:ext>
            </a:extLst>
          </p:cNvPr>
          <p:cNvSpPr txBox="1"/>
          <p:nvPr/>
        </p:nvSpPr>
        <p:spPr>
          <a:xfrm>
            <a:off x="8645370" y="4515588"/>
            <a:ext cx="3150389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Reasons to be optimistic about future years.</a:t>
            </a:r>
          </a:p>
        </p:txBody>
      </p:sp>
    </p:spTree>
    <p:extLst>
      <p:ext uri="{BB962C8B-B14F-4D97-AF65-F5344CB8AC3E}">
        <p14:creationId xmlns:p14="http://schemas.microsoft.com/office/powerpoint/2010/main" val="268409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1" grpId="0" animBg="1"/>
      <p:bldP spid="11" grpId="1" animBg="1"/>
      <p:bldP spid="12" grpId="0" animBg="1"/>
      <p:bldP spid="12" grpId="1" animBg="1"/>
      <p:bldP spid="19" grpId="0" animBg="1"/>
      <p:bldP spid="19" grpId="1" animBg="1"/>
      <p:bldP spid="20" grpId="0" animBg="1"/>
      <p:bldP spid="20" grpId="1" animBg="1"/>
      <p:bldP spid="7" grpId="0" animBg="1"/>
      <p:bldP spid="7" grpId="1" animBg="1"/>
      <p:bldP spid="10" grpId="0" animBg="1"/>
      <p:bldP spid="10" grpId="1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844C09-A6DF-3618-9DA1-C407DAEE0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149353"/>
              </p:ext>
            </p:extLst>
          </p:nvPr>
        </p:nvGraphicFramePr>
        <p:xfrm>
          <a:off x="406874" y="2069830"/>
          <a:ext cx="7315201" cy="2814168"/>
        </p:xfrm>
        <a:graphic>
          <a:graphicData uri="http://schemas.openxmlformats.org/drawingml/2006/table">
            <a:tbl>
              <a:tblPr/>
              <a:tblGrid>
                <a:gridCol w="4215317">
                  <a:extLst>
                    <a:ext uri="{9D8B030D-6E8A-4147-A177-3AD203B41FA5}">
                      <a16:colId xmlns:a16="http://schemas.microsoft.com/office/drawing/2014/main" val="3427100328"/>
                    </a:ext>
                  </a:extLst>
                </a:gridCol>
                <a:gridCol w="1549942">
                  <a:extLst>
                    <a:ext uri="{9D8B030D-6E8A-4147-A177-3AD203B41FA5}">
                      <a16:colId xmlns:a16="http://schemas.microsoft.com/office/drawing/2014/main" val="393110642"/>
                    </a:ext>
                  </a:extLst>
                </a:gridCol>
                <a:gridCol w="1549942">
                  <a:extLst>
                    <a:ext uri="{9D8B030D-6E8A-4147-A177-3AD203B41FA5}">
                      <a16:colId xmlns:a16="http://schemas.microsoft.com/office/drawing/2014/main" val="546772495"/>
                    </a:ext>
                  </a:extLst>
                </a:gridCol>
              </a:tblGrid>
              <a:tr h="4567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Community College Outcomes Breakdown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One Year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Three Year </a:t>
                      </a:r>
                    </a:p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045565"/>
                  </a:ext>
                </a:extLst>
              </a:tr>
              <a:tr h="387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12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089551"/>
                  </a:ext>
                </a:extLst>
              </a:tr>
              <a:tr h="387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24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00295"/>
                  </a:ext>
                </a:extLst>
              </a:tr>
              <a:tr h="387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36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957278"/>
                  </a:ext>
                </a:extLst>
              </a:tr>
              <a:tr h="387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Associates Degrees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04493"/>
                  </a:ext>
                </a:extLst>
              </a:tr>
              <a:tr h="387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1-2 Year Certificates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779001"/>
                  </a:ext>
                </a:extLst>
              </a:tr>
              <a:tr h="387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&lt;1yr Certificates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401929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9796F9-9933-4B50-A550-A1BA9836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Population Productivity – CCs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B08D-A60B-49AD-B94F-4084929D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52B3E7-F518-1CBA-2E6D-36C3F003CB22}"/>
              </a:ext>
            </a:extLst>
          </p:cNvPr>
          <p:cNvSpPr/>
          <p:nvPr/>
        </p:nvSpPr>
        <p:spPr>
          <a:xfrm>
            <a:off x="4625697" y="2551957"/>
            <a:ext cx="3096378" cy="15598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950D9F-698F-7AF5-3771-32B5EF402F31}"/>
              </a:ext>
            </a:extLst>
          </p:cNvPr>
          <p:cNvCxnSpPr>
            <a:cxnSpLocks/>
            <a:stCxn id="7" idx="1"/>
            <a:endCxn id="8" idx="3"/>
          </p:cNvCxnSpPr>
          <p:nvPr/>
        </p:nvCxnSpPr>
        <p:spPr>
          <a:xfrm flipH="1">
            <a:off x="7722075" y="2089762"/>
            <a:ext cx="867298" cy="138715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5CBEBE8-04CB-DE76-212D-17335438EE98}"/>
              </a:ext>
            </a:extLst>
          </p:cNvPr>
          <p:cNvSpPr/>
          <p:nvPr/>
        </p:nvSpPr>
        <p:spPr>
          <a:xfrm>
            <a:off x="4625697" y="4111812"/>
            <a:ext cx="3096378" cy="7721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647AFD-72D1-8365-EBB0-B6E0390C84CC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7722075" y="4312361"/>
            <a:ext cx="867298" cy="1855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28F09D7-A5C0-0287-0258-02DE085C7267}"/>
              </a:ext>
            </a:extLst>
          </p:cNvPr>
          <p:cNvSpPr txBox="1"/>
          <p:nvPr/>
        </p:nvSpPr>
        <p:spPr>
          <a:xfrm>
            <a:off x="8589373" y="1828152"/>
            <a:ext cx="3150388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Pandemic effects are still playing through.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89E5DB-87C9-E042-DC7D-01A5F4961920}"/>
              </a:ext>
            </a:extLst>
          </p:cNvPr>
          <p:cNvSpPr txBox="1"/>
          <p:nvPr/>
        </p:nvSpPr>
        <p:spPr>
          <a:xfrm>
            <a:off x="8589373" y="4111812"/>
            <a:ext cx="3150389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Reasons to be optimistic about future years.</a:t>
            </a:r>
          </a:p>
        </p:txBody>
      </p:sp>
    </p:spTree>
    <p:extLst>
      <p:ext uri="{BB962C8B-B14F-4D97-AF65-F5344CB8AC3E}">
        <p14:creationId xmlns:p14="http://schemas.microsoft.com/office/powerpoint/2010/main" val="240648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2" grpId="0" animBg="1"/>
      <p:bldP spid="12" grpId="1" animBg="1"/>
      <p:bldP spid="7" grpId="0" animBg="1"/>
      <p:bldP spid="7" grpId="1" animBg="1"/>
      <p:bldP spid="16" grpId="0" animBg="1"/>
      <p:bldP spid="1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796F9-9933-4B50-A550-A1BA9836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Productivity - Universities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B08D-A60B-49AD-B94F-4084929D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75760E-53A4-18DE-BDB0-FEBEE77669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29972"/>
              </p:ext>
            </p:extLst>
          </p:nvPr>
        </p:nvGraphicFramePr>
        <p:xfrm>
          <a:off x="357267" y="1371600"/>
          <a:ext cx="7315202" cy="4114802"/>
        </p:xfrm>
        <a:graphic>
          <a:graphicData uri="http://schemas.openxmlformats.org/drawingml/2006/table">
            <a:tbl>
              <a:tblPr/>
              <a:tblGrid>
                <a:gridCol w="3973320">
                  <a:extLst>
                    <a:ext uri="{9D8B030D-6E8A-4147-A177-3AD203B41FA5}">
                      <a16:colId xmlns:a16="http://schemas.microsoft.com/office/drawing/2014/main" val="210074306"/>
                    </a:ext>
                  </a:extLst>
                </a:gridCol>
                <a:gridCol w="1670941">
                  <a:extLst>
                    <a:ext uri="{9D8B030D-6E8A-4147-A177-3AD203B41FA5}">
                      <a16:colId xmlns:a16="http://schemas.microsoft.com/office/drawing/2014/main" val="4166969914"/>
                    </a:ext>
                  </a:extLst>
                </a:gridCol>
                <a:gridCol w="1670941">
                  <a:extLst>
                    <a:ext uri="{9D8B030D-6E8A-4147-A177-3AD203B41FA5}">
                      <a16:colId xmlns:a16="http://schemas.microsoft.com/office/drawing/2014/main" val="332272377"/>
                    </a:ext>
                  </a:extLst>
                </a:gridCol>
              </a:tblGrid>
              <a:tr h="7153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University Outcomes Breakdown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One Year Percent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Three Year Percent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368845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30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582687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60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997515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90 hours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387256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Bachelors and Associates Degrees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178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Masters / Ed Specialists Degrees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1732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Doctoral / Law Degrees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55259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Research and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758423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Degrees per 100 FTE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061416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Six-Year Graduation Rate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795108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4CB7D3-C461-5302-64ED-32BBD47EF195}"/>
              </a:ext>
            </a:extLst>
          </p:cNvPr>
          <p:cNvCxnSpPr>
            <a:cxnSpLocks/>
          </p:cNvCxnSpPr>
          <p:nvPr/>
        </p:nvCxnSpPr>
        <p:spPr>
          <a:xfrm flipH="1">
            <a:off x="7701696" y="3125661"/>
            <a:ext cx="887676" cy="7277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B308441-4FCF-F215-FBF8-979C6EC213D2}"/>
              </a:ext>
            </a:extLst>
          </p:cNvPr>
          <p:cNvSpPr/>
          <p:nvPr/>
        </p:nvSpPr>
        <p:spPr>
          <a:xfrm>
            <a:off x="4327525" y="2091418"/>
            <a:ext cx="3336689" cy="4231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AB3116-147C-1383-A71C-ED4ABB6BC754}"/>
              </a:ext>
            </a:extLst>
          </p:cNvPr>
          <p:cNvSpPr/>
          <p:nvPr/>
        </p:nvSpPr>
        <p:spPr>
          <a:xfrm>
            <a:off x="4327525" y="3630307"/>
            <a:ext cx="3336689" cy="4032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01F800-FFC7-5523-DAF7-A035A694EB06}"/>
              </a:ext>
            </a:extLst>
          </p:cNvPr>
          <p:cNvSpPr/>
          <p:nvPr/>
        </p:nvSpPr>
        <p:spPr>
          <a:xfrm>
            <a:off x="4327525" y="4365881"/>
            <a:ext cx="3336689" cy="4231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D80BFE5-98CD-BC6B-3C97-BDF45820C030}"/>
              </a:ext>
            </a:extLst>
          </p:cNvPr>
          <p:cNvCxnSpPr>
            <a:cxnSpLocks/>
          </p:cNvCxnSpPr>
          <p:nvPr/>
        </p:nvCxnSpPr>
        <p:spPr>
          <a:xfrm flipH="1" flipV="1">
            <a:off x="7691955" y="2392710"/>
            <a:ext cx="909660" cy="7329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4F0623D-41E1-EE40-704F-8DF8C551239E}"/>
              </a:ext>
            </a:extLst>
          </p:cNvPr>
          <p:cNvCxnSpPr>
            <a:cxnSpLocks/>
          </p:cNvCxnSpPr>
          <p:nvPr/>
        </p:nvCxnSpPr>
        <p:spPr>
          <a:xfrm flipH="1">
            <a:off x="7701698" y="3126181"/>
            <a:ext cx="899917" cy="147255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C343E4B7-9AF6-5B2B-6F56-42FD58F8813E}"/>
              </a:ext>
            </a:extLst>
          </p:cNvPr>
          <p:cNvSpPr/>
          <p:nvPr/>
        </p:nvSpPr>
        <p:spPr>
          <a:xfrm>
            <a:off x="4327525" y="2923143"/>
            <a:ext cx="3336689" cy="70716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6437E11-F335-55FC-E8A6-17D4244F1860}"/>
              </a:ext>
            </a:extLst>
          </p:cNvPr>
          <p:cNvSpPr/>
          <p:nvPr/>
        </p:nvSpPr>
        <p:spPr>
          <a:xfrm>
            <a:off x="4327525" y="5151074"/>
            <a:ext cx="3336689" cy="335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0C662FA-EC8F-5C22-D2CA-AD9B7DFEFF59}"/>
              </a:ext>
            </a:extLst>
          </p:cNvPr>
          <p:cNvCxnSpPr>
            <a:cxnSpLocks/>
            <a:endCxn id="21" idx="3"/>
          </p:cNvCxnSpPr>
          <p:nvPr/>
        </p:nvCxnSpPr>
        <p:spPr>
          <a:xfrm flipH="1">
            <a:off x="7664214" y="2001092"/>
            <a:ext cx="947142" cy="12756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2D77228-A3BE-9A3A-3B10-A64268AA54C3}"/>
              </a:ext>
            </a:extLst>
          </p:cNvPr>
          <p:cNvCxnSpPr>
            <a:cxnSpLocks/>
          </p:cNvCxnSpPr>
          <p:nvPr/>
        </p:nvCxnSpPr>
        <p:spPr>
          <a:xfrm flipH="1">
            <a:off x="7701696" y="2051134"/>
            <a:ext cx="909660" cy="302741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4EE3C76-2457-8B25-3921-318B13CCC94A}"/>
              </a:ext>
            </a:extLst>
          </p:cNvPr>
          <p:cNvCxnSpPr>
            <a:cxnSpLocks/>
          </p:cNvCxnSpPr>
          <p:nvPr/>
        </p:nvCxnSpPr>
        <p:spPr>
          <a:xfrm flipH="1" flipV="1">
            <a:off x="7682207" y="2755431"/>
            <a:ext cx="912845" cy="183324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AA0BFD1-3C3C-69B2-195A-BA3A088D8F16}"/>
              </a:ext>
            </a:extLst>
          </p:cNvPr>
          <p:cNvCxnSpPr>
            <a:cxnSpLocks/>
          </p:cNvCxnSpPr>
          <p:nvPr/>
        </p:nvCxnSpPr>
        <p:spPr>
          <a:xfrm flipH="1" flipV="1">
            <a:off x="7665903" y="4177366"/>
            <a:ext cx="1020897" cy="4213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C50176AF-6F50-7C97-AC7F-385A9AE8E6BB}"/>
              </a:ext>
            </a:extLst>
          </p:cNvPr>
          <p:cNvSpPr/>
          <p:nvPr/>
        </p:nvSpPr>
        <p:spPr>
          <a:xfrm>
            <a:off x="4327525" y="4033565"/>
            <a:ext cx="3336689" cy="335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D6120D-A54C-FC12-C8D9-63E57FDF37D8}"/>
              </a:ext>
            </a:extLst>
          </p:cNvPr>
          <p:cNvSpPr/>
          <p:nvPr/>
        </p:nvSpPr>
        <p:spPr>
          <a:xfrm>
            <a:off x="4327525" y="2514600"/>
            <a:ext cx="3336689" cy="4111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DAD81-6075-6E4B-642E-A13D3732C007}"/>
              </a:ext>
            </a:extLst>
          </p:cNvPr>
          <p:cNvSpPr txBox="1"/>
          <p:nvPr/>
        </p:nvSpPr>
        <p:spPr>
          <a:xfrm>
            <a:off x="8578742" y="1744332"/>
            <a:ext cx="3150388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Pandemic effects are still playing through.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1C189C-FC51-736B-B8BB-27CE9F34250F}"/>
              </a:ext>
            </a:extLst>
          </p:cNvPr>
          <p:cNvSpPr txBox="1"/>
          <p:nvPr/>
        </p:nvSpPr>
        <p:spPr>
          <a:xfrm>
            <a:off x="8578741" y="2905780"/>
            <a:ext cx="3150389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Shorter-term graduate and non-enrollment outcomes up.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7ED081-5484-216A-0DA1-02FEC60F9842}"/>
              </a:ext>
            </a:extLst>
          </p:cNvPr>
          <p:cNvSpPr txBox="1"/>
          <p:nvPr/>
        </p:nvSpPr>
        <p:spPr>
          <a:xfrm>
            <a:off x="8578741" y="4287109"/>
            <a:ext cx="3150389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Reasons to be optimistic about future years.</a:t>
            </a:r>
          </a:p>
        </p:txBody>
      </p:sp>
    </p:spTree>
    <p:extLst>
      <p:ext uri="{BB962C8B-B14F-4D97-AF65-F5344CB8AC3E}">
        <p14:creationId xmlns:p14="http://schemas.microsoft.com/office/powerpoint/2010/main" val="253236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21" grpId="0" animBg="1"/>
      <p:bldP spid="21" grpId="1" animBg="1"/>
      <p:bldP spid="22" grpId="0" animBg="1"/>
      <p:bldP spid="22" grpId="1" animBg="1"/>
      <p:bldP spid="32" grpId="0" animBg="1"/>
      <p:bldP spid="32" grpId="1" animBg="1"/>
      <p:bldP spid="33" grpId="0" animBg="1"/>
      <p:bldP spid="33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623EF35-6008-9049-AD84-B4F826107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927874"/>
              </p:ext>
            </p:extLst>
          </p:nvPr>
        </p:nvGraphicFramePr>
        <p:xfrm>
          <a:off x="406874" y="1828152"/>
          <a:ext cx="7335562" cy="3055846"/>
        </p:xfrm>
        <a:graphic>
          <a:graphicData uri="http://schemas.openxmlformats.org/drawingml/2006/table">
            <a:tbl>
              <a:tblPr/>
              <a:tblGrid>
                <a:gridCol w="3984385">
                  <a:extLst>
                    <a:ext uri="{9D8B030D-6E8A-4147-A177-3AD203B41FA5}">
                      <a16:colId xmlns:a16="http://schemas.microsoft.com/office/drawing/2014/main" val="1751621822"/>
                    </a:ext>
                  </a:extLst>
                </a:gridCol>
                <a:gridCol w="1556191">
                  <a:extLst>
                    <a:ext uri="{9D8B030D-6E8A-4147-A177-3AD203B41FA5}">
                      <a16:colId xmlns:a16="http://schemas.microsoft.com/office/drawing/2014/main" val="3579810171"/>
                    </a:ext>
                  </a:extLst>
                </a:gridCol>
                <a:gridCol w="1794986">
                  <a:extLst>
                    <a:ext uri="{9D8B030D-6E8A-4147-A177-3AD203B41FA5}">
                      <a16:colId xmlns:a16="http://schemas.microsoft.com/office/drawing/2014/main" val="3193428779"/>
                    </a:ext>
                  </a:extLst>
                </a:gridCol>
              </a:tblGrid>
              <a:tr h="10825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University Outcomes Breakdown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One Year Percent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Three Year Percent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951404"/>
                  </a:ext>
                </a:extLst>
              </a:tr>
              <a:tr h="493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30 hours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516007"/>
                  </a:ext>
                </a:extLst>
              </a:tr>
              <a:tr h="493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60 hours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662584"/>
                  </a:ext>
                </a:extLst>
              </a:tr>
              <a:tr h="493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Students Accumulating 90 hours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783420"/>
                  </a:ext>
                </a:extLst>
              </a:tr>
              <a:tr h="4933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Bachelors and Associates Degrees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8000"/>
                          </a:solidFill>
                          <a:effectLst/>
                          <a:latin typeface="Calibri" panose="020F0502020204030204" pitchFamily="34" charset="0"/>
                        </a:rPr>
                        <a:t>↑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↓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70323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69796F9-9933-4B50-A550-A1BA9836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Focus Population Productivity – Universities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CB08D-A60B-49AD-B94F-4084929D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52B3E7-F518-1CBA-2E6D-36C3F003CB22}"/>
              </a:ext>
            </a:extLst>
          </p:cNvPr>
          <p:cNvSpPr/>
          <p:nvPr/>
        </p:nvSpPr>
        <p:spPr>
          <a:xfrm>
            <a:off x="4390957" y="3878012"/>
            <a:ext cx="3331118" cy="4343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950D9F-698F-7AF5-3771-32B5EF402F31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7742436" y="2089762"/>
            <a:ext cx="892302" cy="199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5CBEBE8-04CB-DE76-212D-17335438EE98}"/>
              </a:ext>
            </a:extLst>
          </p:cNvPr>
          <p:cNvSpPr/>
          <p:nvPr/>
        </p:nvSpPr>
        <p:spPr>
          <a:xfrm>
            <a:off x="4390957" y="4312360"/>
            <a:ext cx="3331118" cy="5716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2647AFD-72D1-8365-EBB0-B6E0390C84CC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7722075" y="4312361"/>
            <a:ext cx="867298" cy="2858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228F09D7-A5C0-0287-0258-02DE085C7267}"/>
              </a:ext>
            </a:extLst>
          </p:cNvPr>
          <p:cNvSpPr txBox="1"/>
          <p:nvPr/>
        </p:nvSpPr>
        <p:spPr>
          <a:xfrm>
            <a:off x="8634738" y="1828152"/>
            <a:ext cx="3150388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Pandemic effects are still playing through.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89E5DB-87C9-E042-DC7D-01A5F4961920}"/>
              </a:ext>
            </a:extLst>
          </p:cNvPr>
          <p:cNvSpPr txBox="1"/>
          <p:nvPr/>
        </p:nvSpPr>
        <p:spPr>
          <a:xfrm>
            <a:off x="8589373" y="4111812"/>
            <a:ext cx="3150389" cy="5232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Reasons to be optimistic about future years.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B3522B-D030-1B68-0470-D1F4488858B0}"/>
              </a:ext>
            </a:extLst>
          </p:cNvPr>
          <p:cNvSpPr/>
          <p:nvPr/>
        </p:nvSpPr>
        <p:spPr>
          <a:xfrm>
            <a:off x="4390957" y="2920282"/>
            <a:ext cx="3331118" cy="9577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24CA12C-2AC9-B136-F01B-558771BC65EF}"/>
              </a:ext>
            </a:extLst>
          </p:cNvPr>
          <p:cNvCxnSpPr>
            <a:cxnSpLocks/>
          </p:cNvCxnSpPr>
          <p:nvPr/>
        </p:nvCxnSpPr>
        <p:spPr>
          <a:xfrm flipH="1" flipV="1">
            <a:off x="7732256" y="3651454"/>
            <a:ext cx="857117" cy="6339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595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2" grpId="0" animBg="1"/>
      <p:bldP spid="12" grpId="1" animBg="1"/>
      <p:bldP spid="7" grpId="0" animBg="1"/>
      <p:bldP spid="7" grpId="1" animBg="1"/>
      <p:bldP spid="16" grpId="0" animBg="1"/>
      <p:bldP spid="16" grpId="1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F004-506C-4092-B6C6-B245E5ED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of Outcomes Funding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6FCE3-7B1B-4A7B-A948-A15219FA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D6E6F-8E8D-4282-A26F-7FEEA05A4F75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188A63-F503-42D1-A0B7-D2AEA57E8A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280006"/>
              </p:ext>
            </p:extLst>
          </p:nvPr>
        </p:nvGraphicFramePr>
        <p:xfrm>
          <a:off x="1942350" y="1422615"/>
          <a:ext cx="8307299" cy="4012770"/>
        </p:xfrm>
        <a:graphic>
          <a:graphicData uri="http://schemas.openxmlformats.org/drawingml/2006/table">
            <a:tbl>
              <a:tblPr/>
              <a:tblGrid>
                <a:gridCol w="2213653">
                  <a:extLst>
                    <a:ext uri="{9D8B030D-6E8A-4147-A177-3AD203B41FA5}">
                      <a16:colId xmlns:a16="http://schemas.microsoft.com/office/drawing/2014/main" val="3484512550"/>
                    </a:ext>
                  </a:extLst>
                </a:gridCol>
                <a:gridCol w="966696">
                  <a:extLst>
                    <a:ext uri="{9D8B030D-6E8A-4147-A177-3AD203B41FA5}">
                      <a16:colId xmlns:a16="http://schemas.microsoft.com/office/drawing/2014/main" val="3675903827"/>
                    </a:ext>
                  </a:extLst>
                </a:gridCol>
                <a:gridCol w="1025390">
                  <a:extLst>
                    <a:ext uri="{9D8B030D-6E8A-4147-A177-3AD203B41FA5}">
                      <a16:colId xmlns:a16="http://schemas.microsoft.com/office/drawing/2014/main" val="2743437694"/>
                    </a:ext>
                  </a:extLst>
                </a:gridCol>
                <a:gridCol w="1025390">
                  <a:extLst>
                    <a:ext uri="{9D8B030D-6E8A-4147-A177-3AD203B41FA5}">
                      <a16:colId xmlns:a16="http://schemas.microsoft.com/office/drawing/2014/main" val="3845700847"/>
                    </a:ext>
                  </a:extLst>
                </a:gridCol>
                <a:gridCol w="1025390">
                  <a:extLst>
                    <a:ext uri="{9D8B030D-6E8A-4147-A177-3AD203B41FA5}">
                      <a16:colId xmlns:a16="http://schemas.microsoft.com/office/drawing/2014/main" val="1664978820"/>
                    </a:ext>
                  </a:extLst>
                </a:gridCol>
                <a:gridCol w="1025390">
                  <a:extLst>
                    <a:ext uri="{9D8B030D-6E8A-4147-A177-3AD203B41FA5}">
                      <a16:colId xmlns:a16="http://schemas.microsoft.com/office/drawing/2014/main" val="3866562137"/>
                    </a:ext>
                  </a:extLst>
                </a:gridCol>
                <a:gridCol w="1025390">
                  <a:extLst>
                    <a:ext uri="{9D8B030D-6E8A-4147-A177-3AD203B41FA5}">
                      <a16:colId xmlns:a16="http://schemas.microsoft.com/office/drawing/2014/main" val="658997617"/>
                    </a:ext>
                  </a:extLst>
                </a:gridCol>
              </a:tblGrid>
              <a:tr h="3495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Institution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2019-20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2020-21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2021-22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2022-23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1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2023-24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1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2024-25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95446"/>
                  </a:ext>
                </a:extLst>
              </a:tr>
              <a:tr h="3733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Austin Peay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4.70%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4.71%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4.98%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5.11%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5.22%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5.11%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799870"/>
                  </a:ext>
                </a:extLst>
              </a:tr>
              <a:tr h="3632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East Tennessee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6.46%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6.49%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6.55%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6.61%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6.66%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6.74%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256513"/>
                  </a:ext>
                </a:extLst>
              </a:tr>
              <a:tr h="3632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Middle Tennessee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9.99%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9.80%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9.60%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9.60%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9.54%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9.62%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748226"/>
                  </a:ext>
                </a:extLst>
              </a:tr>
              <a:tr h="3632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Tennessee State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3.88%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3.81%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3.64%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3.59%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3.64%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3.53%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922566"/>
                  </a:ext>
                </a:extLst>
              </a:tr>
              <a:tr h="3632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Tennessee Tech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5.07%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5.28%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5.25%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5.20%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5.20%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5.29%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7831"/>
                  </a:ext>
                </a:extLst>
              </a:tr>
              <a:tr h="3632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Univ. of Memphis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11.49%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11.41%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11.36%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11.48%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11.60%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11.73%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946141"/>
                  </a:ext>
                </a:extLst>
              </a:tr>
              <a:tr h="3632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UT Chattanooga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5.45%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5.46%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5.44%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5.49%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204413"/>
                  </a:ext>
                </a:extLst>
              </a:tr>
              <a:tr h="36329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UT Knoxville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22.71%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22.57%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22.48%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22.54%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22.79%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23.32%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776593"/>
                  </a:ext>
                </a:extLst>
              </a:tr>
              <a:tr h="3733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UT Martin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3.27%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3.14%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3.07%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3.10%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3.15%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3.17%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010036"/>
                  </a:ext>
                </a:extLst>
              </a:tr>
              <a:tr h="3733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Community Colleges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26.95%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27.30%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27.62%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27.32%</a:t>
                      </a:r>
                    </a:p>
                  </a:txBody>
                  <a:tcPr marL="4763" marR="4763" marT="4763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26.76%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en-US" sz="16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+mn-ea"/>
                          <a:cs typeface="+mn-cs"/>
                        </a:rPr>
                        <a:t>26.01%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5096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7E5A71F-47C0-4BB0-45CE-A0F173A79085}"/>
              </a:ext>
            </a:extLst>
          </p:cNvPr>
          <p:cNvSpPr/>
          <p:nvPr/>
        </p:nvSpPr>
        <p:spPr>
          <a:xfrm>
            <a:off x="4210049" y="2203665"/>
            <a:ext cx="771525" cy="320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76A76-EF33-B367-6AEB-22CA06F8E506}"/>
              </a:ext>
            </a:extLst>
          </p:cNvPr>
          <p:cNvSpPr/>
          <p:nvPr/>
        </p:nvSpPr>
        <p:spPr>
          <a:xfrm>
            <a:off x="9315449" y="2203665"/>
            <a:ext cx="771525" cy="320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5865A6-4C27-D96E-FEE0-F69DEC1A542F}"/>
              </a:ext>
            </a:extLst>
          </p:cNvPr>
          <p:cNvSpPr/>
          <p:nvPr/>
        </p:nvSpPr>
        <p:spPr>
          <a:xfrm>
            <a:off x="4257673" y="5114925"/>
            <a:ext cx="771525" cy="320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F5FB4F-F0F2-0EB5-7AF2-74213BDB27C4}"/>
              </a:ext>
            </a:extLst>
          </p:cNvPr>
          <p:cNvSpPr/>
          <p:nvPr/>
        </p:nvSpPr>
        <p:spPr>
          <a:xfrm>
            <a:off x="6248399" y="5105400"/>
            <a:ext cx="771525" cy="320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914FD3-6178-86B8-1E8F-691B758A3B90}"/>
              </a:ext>
            </a:extLst>
          </p:cNvPr>
          <p:cNvSpPr/>
          <p:nvPr/>
        </p:nvSpPr>
        <p:spPr>
          <a:xfrm>
            <a:off x="9335247" y="5105400"/>
            <a:ext cx="771525" cy="3204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A34A5-F773-F7A6-B1DB-6AB1F8A3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60"/>
            <a:ext cx="10515600" cy="811483"/>
          </a:xfrm>
        </p:spPr>
        <p:txBody>
          <a:bodyPr/>
          <a:lstStyle/>
          <a:p>
            <a:pPr algn="ctr"/>
            <a:r>
              <a:rPr lang="en-US" sz="8000" dirty="0"/>
              <a:t>Specialized Units</a:t>
            </a:r>
          </a:p>
        </p:txBody>
      </p:sp>
      <p:pic>
        <p:nvPicPr>
          <p:cNvPr id="3" name="Graphic 2" descr="First aid kit outline">
            <a:extLst>
              <a:ext uri="{FF2B5EF4-FFF2-40B4-BE49-F238E27FC236}">
                <a16:creationId xmlns:a16="http://schemas.microsoft.com/office/drawing/2014/main" id="{6C6F2096-8847-D9F4-B962-D69A151066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1508" y="1535249"/>
            <a:ext cx="2588984" cy="2286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3045EEB-C7DF-606D-9691-808AB01EA872}"/>
              </a:ext>
            </a:extLst>
          </p:cNvPr>
          <p:cNvSpPr txBox="1">
            <a:spLocks/>
          </p:cNvSpPr>
          <p:nvPr/>
        </p:nvSpPr>
        <p:spPr>
          <a:xfrm>
            <a:off x="3810000" y="3821249"/>
            <a:ext cx="4571999" cy="1167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11" rtl="0" eaLnBrk="1" latinLnBrk="0" hangingPunct="1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None/>
              <a:defRPr sz="28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15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21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27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b="0" kern="1200">
                <a:solidFill>
                  <a:srgbClr val="7F7F8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32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38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44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49" indent="-228604" algn="l" defTabSz="914411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C8141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$7.6M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002C73"/>
                </a:solidFill>
              </a:rPr>
              <a:t>to address growth in cost drivers at specialized units</a:t>
            </a:r>
          </a:p>
        </p:txBody>
      </p:sp>
    </p:spTree>
    <p:extLst>
      <p:ext uri="{BB962C8B-B14F-4D97-AF65-F5344CB8AC3E}">
        <p14:creationId xmlns:p14="http://schemas.microsoft.com/office/powerpoint/2010/main" val="280240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C_Presentation Template_Wide 2" id="{24F741BC-A375-4935-9E5F-3F5EDA804E81}" vid="{AF2CA287-E45E-4D1C-86DE-7FCEFC4749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THEC_Presentation Template_Wide 2</Template>
  <TotalTime>4908</TotalTime>
  <Words>1197</Words>
  <Application>Microsoft Office PowerPoint</Application>
  <PresentationFormat>Widescreen</PresentationFormat>
  <Paragraphs>375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Garamond</vt:lpstr>
      <vt:lpstr>Open Sans</vt:lpstr>
      <vt:lpstr>Office Theme</vt:lpstr>
      <vt:lpstr>Regular Calendar</vt:lpstr>
      <vt:lpstr>2024-25 Appropriation Recommendation</vt:lpstr>
      <vt:lpstr>Outcomes Funding</vt:lpstr>
      <vt:lpstr>Outcome Productivity – CCs</vt:lpstr>
      <vt:lpstr>Focus Population Productivity – CCs</vt:lpstr>
      <vt:lpstr>Outcome Productivity - Universities</vt:lpstr>
      <vt:lpstr>Focus Population Productivity – Universities</vt:lpstr>
      <vt:lpstr>Share of Outcomes Funding</vt:lpstr>
      <vt:lpstr>Specialized Units</vt:lpstr>
      <vt:lpstr>Specialized Units</vt:lpstr>
      <vt:lpstr>Medical Unit Funding</vt:lpstr>
      <vt:lpstr>Strategic Initiatives</vt:lpstr>
      <vt:lpstr>LGI Strategic Initiatives</vt:lpstr>
      <vt:lpstr>UT Strategic Initiatives</vt:lpstr>
      <vt:lpstr>TBR Strategic Initiatives</vt:lpstr>
      <vt:lpstr>Statewide Strategic Initiatives</vt:lpstr>
      <vt:lpstr>Agency Requests</vt:lpstr>
      <vt:lpstr>PowerPoint Presentation</vt:lpstr>
      <vt:lpstr>Agency Requests</vt:lpstr>
      <vt:lpstr>Agency Requests</vt:lpstr>
      <vt:lpstr>Tennessee Student Assistance Award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Harpool</dc:creator>
  <cp:lastModifiedBy>Russell VanZomeren</cp:lastModifiedBy>
  <cp:revision>174</cp:revision>
  <dcterms:created xsi:type="dcterms:W3CDTF">2021-11-04T11:32:34Z</dcterms:created>
  <dcterms:modified xsi:type="dcterms:W3CDTF">2024-05-21T16:11:34Z</dcterms:modified>
</cp:coreProperties>
</file>