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6" r:id="rId9"/>
    <p:sldId id="277" r:id="rId10"/>
    <p:sldId id="278" r:id="rId11"/>
    <p:sldId id="279" r:id="rId12"/>
    <p:sldId id="263" r:id="rId13"/>
    <p:sldId id="280" r:id="rId14"/>
    <p:sldId id="281" r:id="rId15"/>
    <p:sldId id="264" r:id="rId16"/>
    <p:sldId id="282" r:id="rId17"/>
    <p:sldId id="261" r:id="rId18"/>
    <p:sldId id="262" r:id="rId19"/>
    <p:sldId id="28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Account</a:t>
            </a:r>
            <a:r>
              <a:rPr lang="en-US" baseline="0" dirty="0"/>
              <a:t> Activities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360843783415959E-2"/>
          <c:y val="0.10404084169490559"/>
          <c:w val="0.93520705745115196"/>
          <c:h val="0.625300295207892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Pivot!$E$3</c:f>
              <c:strCache>
                <c:ptCount val="1"/>
                <c:pt idx="0">
                  <c:v>Quantity</c:v>
                </c:pt>
              </c:strCache>
            </c:strRef>
          </c:tx>
          <c:invertIfNegative val="0"/>
          <c:cat>
            <c:strRef>
              <c:f>Pivot!$D$4:$D$13</c:f>
              <c:strCache>
                <c:ptCount val="10"/>
                <c:pt idx="0">
                  <c:v>Making Payments</c:v>
                </c:pt>
                <c:pt idx="1">
                  <c:v>Phone Calls</c:v>
                </c:pt>
                <c:pt idx="2">
                  <c:v>Letters</c:v>
                </c:pt>
                <c:pt idx="3">
                  <c:v>Skip tracing</c:v>
                </c:pt>
                <c:pt idx="4">
                  <c:v>Researching</c:v>
                </c:pt>
                <c:pt idx="5">
                  <c:v>Emails</c:v>
                </c:pt>
                <c:pt idx="6">
                  <c:v>Degree</c:v>
                </c:pt>
                <c:pt idx="7">
                  <c:v>Consolidation in process</c:v>
                </c:pt>
                <c:pt idx="8">
                  <c:v>Deceased</c:v>
                </c:pt>
                <c:pt idx="9">
                  <c:v>Loans discharged</c:v>
                </c:pt>
              </c:strCache>
            </c:strRef>
          </c:cat>
          <c:val>
            <c:numRef>
              <c:f>Pivot!$E$4:$E$13</c:f>
              <c:numCache>
                <c:formatCode>General</c:formatCode>
                <c:ptCount val="10"/>
                <c:pt idx="0">
                  <c:v>11</c:v>
                </c:pt>
                <c:pt idx="1">
                  <c:v>392</c:v>
                </c:pt>
                <c:pt idx="2">
                  <c:v>891</c:v>
                </c:pt>
                <c:pt idx="3">
                  <c:v>700</c:v>
                </c:pt>
                <c:pt idx="4">
                  <c:v>344</c:v>
                </c:pt>
                <c:pt idx="5">
                  <c:v>7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2488576"/>
        <c:axId val="152487040"/>
        <c:axId val="0"/>
      </c:bar3DChart>
      <c:valAx>
        <c:axId val="15248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488576"/>
        <c:crosses val="autoZero"/>
        <c:crossBetween val="between"/>
      </c:valAx>
      <c:catAx>
        <c:axId val="1524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870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1395380239849E-2"/>
          <c:y val="0.10968831958588399"/>
          <c:w val="0.90164485066376354"/>
          <c:h val="0.8157693004752568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2DCCD3"/>
              </a:solidFill>
            </a:ln>
          </c:spPr>
          <c:marker>
            <c:spPr>
              <a:solidFill>
                <a:srgbClr val="2DCCD3"/>
              </a:solidFill>
              <a:ln>
                <a:solidFill>
                  <a:srgbClr val="2DCCD3"/>
                </a:solidFill>
              </a:ln>
            </c:spPr>
          </c:marker>
          <c:dLbls>
            <c:dLbl>
              <c:idx val="2"/>
              <c:layout>
                <c:manualLayout>
                  <c:x val="-4.3341446133810108E-2"/>
                  <c:y val="-6.1255415210304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Rescinds!$A$3:$A$9</c:f>
              <c:strCache>
                <c:ptCount val="7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</c:strCache>
            </c:strRef>
          </c:cat>
          <c:val>
            <c:numRef>
              <c:f>Rescinds!$B$3:$B$9</c:f>
              <c:numCache>
                <c:formatCode>#,##0</c:formatCode>
                <c:ptCount val="7"/>
                <c:pt idx="0">
                  <c:v>41</c:v>
                </c:pt>
                <c:pt idx="1">
                  <c:v>143</c:v>
                </c:pt>
                <c:pt idx="2">
                  <c:v>276</c:v>
                </c:pt>
                <c:pt idx="3">
                  <c:v>438</c:v>
                </c:pt>
                <c:pt idx="4">
                  <c:v>1185</c:v>
                </c:pt>
                <c:pt idx="5">
                  <c:v>1860</c:v>
                </c:pt>
                <c:pt idx="6">
                  <c:v>1254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8384384"/>
        <c:axId val="128980096"/>
      </c:lineChart>
      <c:catAx>
        <c:axId val="128384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28980096"/>
        <c:crosses val="autoZero"/>
        <c:auto val="1"/>
        <c:lblAlgn val="ctr"/>
        <c:lblOffset val="100"/>
        <c:noMultiLvlLbl val="0"/>
      </c:catAx>
      <c:valAx>
        <c:axId val="128980096"/>
        <c:scaling>
          <c:orientation val="minMax"/>
          <c:max val="3000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9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2838438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dirty="0">
                <a:solidFill>
                  <a:sysClr val="windowText" lastClr="000000"/>
                </a:solidFill>
              </a:rPr>
              <a:t>Recoveries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709478111881204"/>
          <c:y val="0.16651913247686145"/>
          <c:w val="0.8680377164396047"/>
          <c:h val="0.354032324906755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'LR Recoveries'!$A$2</c:f>
              <c:strCache>
                <c:ptCount val="1"/>
                <c:pt idx="0">
                  <c:v>SFY 2008-09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Recoveries'!$B$2:$E$2</c:f>
              <c:numCache>
                <c:formatCode>"$"#,##0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639</c:v>
                </c:pt>
                <c:pt idx="3">
                  <c:v>639</c:v>
                </c:pt>
              </c:numCache>
            </c:numRef>
          </c:val>
        </c:ser>
        <c:ser>
          <c:idx val="2"/>
          <c:order val="1"/>
          <c:tx>
            <c:strRef>
              <c:f>'LR Recoveries'!$A$3</c:f>
              <c:strCache>
                <c:ptCount val="1"/>
                <c:pt idx="0">
                  <c:v>SFY 2009-10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Recoveries'!$B$3:$E$3</c:f>
              <c:numCache>
                <c:formatCode>"$"#,##0</c:formatCode>
                <c:ptCount val="4"/>
                <c:pt idx="0">
                  <c:v>62151</c:v>
                </c:pt>
                <c:pt idx="1">
                  <c:v>122895</c:v>
                </c:pt>
                <c:pt idx="2">
                  <c:v>314418</c:v>
                </c:pt>
                <c:pt idx="3">
                  <c:v>499464</c:v>
                </c:pt>
              </c:numCache>
            </c:numRef>
          </c:val>
        </c:ser>
        <c:ser>
          <c:idx val="3"/>
          <c:order val="2"/>
          <c:tx>
            <c:strRef>
              <c:f>'LR Recoveries'!$A$4</c:f>
              <c:strCache>
                <c:ptCount val="1"/>
                <c:pt idx="0">
                  <c:v>SFY 2010-11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Recoveries'!$B$4:$E$4</c:f>
              <c:numCache>
                <c:formatCode>"$"#,##0</c:formatCode>
                <c:ptCount val="4"/>
                <c:pt idx="0">
                  <c:v>114793</c:v>
                </c:pt>
                <c:pt idx="1">
                  <c:v>355626</c:v>
                </c:pt>
                <c:pt idx="2">
                  <c:v>514097</c:v>
                </c:pt>
                <c:pt idx="3">
                  <c:v>984516</c:v>
                </c:pt>
              </c:numCache>
            </c:numRef>
          </c:val>
        </c:ser>
        <c:ser>
          <c:idx val="4"/>
          <c:order val="3"/>
          <c:tx>
            <c:strRef>
              <c:f>'LR Recoveries'!$A$5</c:f>
              <c:strCache>
                <c:ptCount val="1"/>
                <c:pt idx="0">
                  <c:v>SFY 2011-12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Recoveries'!$B$5:$E$5</c:f>
              <c:numCache>
                <c:formatCode>"$"#,##0</c:formatCode>
                <c:ptCount val="4"/>
                <c:pt idx="0">
                  <c:v>204287</c:v>
                </c:pt>
                <c:pt idx="1">
                  <c:v>1421654</c:v>
                </c:pt>
                <c:pt idx="2">
                  <c:v>752827</c:v>
                </c:pt>
                <c:pt idx="3">
                  <c:v>2378768</c:v>
                </c:pt>
              </c:numCache>
            </c:numRef>
          </c:val>
        </c:ser>
        <c:ser>
          <c:idx val="5"/>
          <c:order val="4"/>
          <c:tx>
            <c:strRef>
              <c:f>'LR Recoveries'!$A$6</c:f>
              <c:strCache>
                <c:ptCount val="1"/>
                <c:pt idx="0">
                  <c:v>SFY 2012-13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Recoveries'!$B$6:$E$6</c:f>
              <c:numCache>
                <c:formatCode>"$"#,##0</c:formatCode>
                <c:ptCount val="4"/>
                <c:pt idx="0">
                  <c:v>1486390</c:v>
                </c:pt>
                <c:pt idx="1">
                  <c:v>4025771</c:v>
                </c:pt>
                <c:pt idx="2">
                  <c:v>1613092</c:v>
                </c:pt>
                <c:pt idx="3">
                  <c:v>7125253</c:v>
                </c:pt>
              </c:numCache>
            </c:numRef>
          </c:val>
        </c:ser>
        <c:ser>
          <c:idx val="6"/>
          <c:order val="5"/>
          <c:tx>
            <c:strRef>
              <c:f>'LR Recoveries'!$A$7</c:f>
              <c:strCache>
                <c:ptCount val="1"/>
                <c:pt idx="0">
                  <c:v>SFY 2013-14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Recoveries'!$B$7:$E$7</c:f>
              <c:numCache>
                <c:formatCode>"$"#,##0</c:formatCode>
                <c:ptCount val="4"/>
                <c:pt idx="0">
                  <c:v>2888294</c:v>
                </c:pt>
                <c:pt idx="1">
                  <c:v>10143555</c:v>
                </c:pt>
                <c:pt idx="2">
                  <c:v>2905331</c:v>
                </c:pt>
                <c:pt idx="3">
                  <c:v>15937180</c:v>
                </c:pt>
              </c:numCache>
            </c:numRef>
          </c:val>
        </c:ser>
        <c:ser>
          <c:idx val="7"/>
          <c:order val="6"/>
          <c:tx>
            <c:strRef>
              <c:f>'LR Recoveries'!$A$8</c:f>
              <c:strCache>
                <c:ptCount val="1"/>
                <c:pt idx="0">
                  <c:v>SFY 2014-15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Recoveries'!$B$8:$E$8</c:f>
              <c:numCache>
                <c:formatCode>"$"#,##0</c:formatCode>
                <c:ptCount val="4"/>
                <c:pt idx="0">
                  <c:v>1111827</c:v>
                </c:pt>
                <c:pt idx="1">
                  <c:v>24689500</c:v>
                </c:pt>
                <c:pt idx="2">
                  <c:v>2994701</c:v>
                </c:pt>
                <c:pt idx="3">
                  <c:v>28796028</c:v>
                </c:pt>
              </c:numCache>
            </c:numRef>
          </c:val>
        </c:ser>
        <c:ser>
          <c:idx val="0"/>
          <c:order val="7"/>
          <c:tx>
            <c:strRef>
              <c:f>'LR Recoveries'!$A$9</c:f>
              <c:strCache>
                <c:ptCount val="1"/>
                <c:pt idx="0">
                  <c:v>SFY 2015-16</c:v>
                </c:pt>
              </c:strCache>
            </c:strRef>
          </c:tx>
          <c:invertIfNegative val="0"/>
          <c:cat>
            <c:strRef>
              <c:f>'LR Recoveries'!$B$1:$E$1</c:f>
              <c:strCache>
                <c:ptCount val="4"/>
                <c:pt idx="0">
                  <c:v>Consols</c:v>
                </c:pt>
                <c:pt idx="1">
                  <c:v>Rehab/Repurchase</c:v>
                </c:pt>
                <c:pt idx="2">
                  <c:v>Traditional</c:v>
                </c:pt>
                <c:pt idx="3">
                  <c:v>Total</c:v>
                </c:pt>
              </c:strCache>
            </c:strRef>
          </c:cat>
          <c:val>
            <c:numRef>
              <c:f>'LR Recoveries'!$B$9:$E$9</c:f>
              <c:numCache>
                <c:formatCode>"$"#,##0</c:formatCode>
                <c:ptCount val="4"/>
                <c:pt idx="0">
                  <c:v>726338</c:v>
                </c:pt>
                <c:pt idx="1">
                  <c:v>18667922</c:v>
                </c:pt>
                <c:pt idx="2">
                  <c:v>1724131</c:v>
                </c:pt>
                <c:pt idx="3">
                  <c:v>21118391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790080"/>
        <c:axId val="105791872"/>
      </c:barChart>
      <c:catAx>
        <c:axId val="105790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05791872"/>
        <c:crosses val="autoZero"/>
        <c:auto val="1"/>
        <c:lblAlgn val="ctr"/>
        <c:lblOffset val="100"/>
        <c:noMultiLvlLbl val="1"/>
      </c:catAx>
      <c:valAx>
        <c:axId val="10579187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en-US"/>
          </a:p>
        </c:txPr>
        <c:crossAx val="105790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>
            <a:solidFill>
              <a:schemeClr val="accent1">
                <a:shade val="95000"/>
                <a:satMod val="105000"/>
              </a:schemeClr>
            </a:solidFill>
          </a:ln>
        </c:spPr>
        <c:txPr>
          <a:bodyPr/>
          <a:lstStyle/>
          <a:p>
            <a:pPr rtl="0">
              <a:defRPr>
                <a:solidFill>
                  <a:sysClr val="windowText" lastClr="000000"/>
                </a:solidFill>
              </a:defRPr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US" dirty="0">
                <a:solidFill>
                  <a:sysClr val="windowText" lastClr="000000"/>
                </a:solidFill>
              </a:rPr>
              <a:t>Recoveries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endParaRPr lang="en-US" dirty="0">
              <a:solidFill>
                <a:sysClr val="windowText" lastClr="00000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784914538121759"/>
          <c:w val="1"/>
          <c:h val="0.80924524678317644"/>
        </c:manualLayout>
      </c:layout>
      <c:pieChart>
        <c:varyColors val="1"/>
        <c:ser>
          <c:idx val="0"/>
          <c:order val="0"/>
          <c:dPt>
            <c:idx val="2"/>
            <c:bubble3D val="0"/>
            <c:explosion val="31"/>
          </c:dPt>
          <c:dLbls>
            <c:dLbl>
              <c:idx val="1"/>
              <c:layout>
                <c:manualLayout>
                  <c:x val="5.5091274648361263E-2"/>
                  <c:y val="0.2890125968296516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>
                <c:manualLayout>
                  <c:x val="-1.5007739417188236E-2"/>
                  <c:y val="3.24438168633176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'LR Cum Recoveries'!$A$1:$A$3</c:f>
              <c:strCache>
                <c:ptCount val="3"/>
                <c:pt idx="0">
                  <c:v>Consolidation</c:v>
                </c:pt>
                <c:pt idx="1">
                  <c:v>Traditional</c:v>
                </c:pt>
                <c:pt idx="2">
                  <c:v>Rehab/Repurchase</c:v>
                </c:pt>
              </c:strCache>
            </c:strRef>
          </c:cat>
          <c:val>
            <c:numRef>
              <c:f>'LR Cum Recoveries'!$B$1:$B$3</c:f>
              <c:numCache>
                <c:formatCode>"$"#,##0</c:formatCode>
                <c:ptCount val="3"/>
                <c:pt idx="0">
                  <c:v>6594080</c:v>
                </c:pt>
                <c:pt idx="1">
                  <c:v>10819236</c:v>
                </c:pt>
                <c:pt idx="2">
                  <c:v>59426923</c:v>
                </c:pt>
              </c:numCache>
            </c:numRef>
          </c:val>
        </c:ser>
        <c:ser>
          <c:idx val="1"/>
          <c:order val="1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'LR Cum Recoveries'!$A$1:$A$3</c:f>
              <c:strCache>
                <c:ptCount val="3"/>
                <c:pt idx="0">
                  <c:v>Consolidation</c:v>
                </c:pt>
                <c:pt idx="1">
                  <c:v>Traditional</c:v>
                </c:pt>
                <c:pt idx="2">
                  <c:v>Rehab/Repurchase</c:v>
                </c:pt>
              </c:strCache>
            </c:strRef>
          </c:cat>
          <c:val>
            <c:numRef>
              <c:f>'LR Cum Recoveries'!$C$1:$C$3</c:f>
              <c:numCache>
                <c:formatCode>0.00%</c:formatCode>
                <c:ptCount val="3"/>
                <c:pt idx="0">
                  <c:v>8.5815454061770949E-2</c:v>
                </c:pt>
                <c:pt idx="1">
                  <c:v>0.14080169636119949</c:v>
                </c:pt>
                <c:pt idx="2">
                  <c:v>0.77338284957702952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1800" b="1" dirty="0">
                <a:solidFill>
                  <a:sysClr val="windowText" lastClr="000000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Non-Recoveries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561915337505887"/>
          <c:y val="0.19597866428805774"/>
          <c:w val="0.8680377164396047"/>
          <c:h val="0.354032324906755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'LR Non-Recoveries'!$A$2</c:f>
              <c:strCache>
                <c:ptCount val="1"/>
                <c:pt idx="0">
                  <c:v>SFY 2008-09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Non-Recoveries'!$B$2:$F$2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12742</c:v>
                </c:pt>
                <c:pt idx="4">
                  <c:v>12742</c:v>
                </c:pt>
              </c:numCache>
            </c:numRef>
          </c:val>
        </c:ser>
        <c:ser>
          <c:idx val="2"/>
          <c:order val="1"/>
          <c:tx>
            <c:strRef>
              <c:f>'LR Non-Recoveries'!$A$3</c:f>
              <c:strCache>
                <c:ptCount val="1"/>
                <c:pt idx="0">
                  <c:v>SFY 2009-10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Non-Recoveries'!$B$3:$F$3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309919</c:v>
                </c:pt>
                <c:pt idx="4">
                  <c:v>309919</c:v>
                </c:pt>
              </c:numCache>
            </c:numRef>
          </c:val>
        </c:ser>
        <c:ser>
          <c:idx val="3"/>
          <c:order val="2"/>
          <c:tx>
            <c:strRef>
              <c:f>'LR Non-Recoveries'!$A$4</c:f>
              <c:strCache>
                <c:ptCount val="1"/>
                <c:pt idx="0">
                  <c:v>SFY 2010-11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Non-Recoveries'!$B$4:$F$4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538582</c:v>
                </c:pt>
                <c:pt idx="4">
                  <c:v>538582</c:v>
                </c:pt>
              </c:numCache>
            </c:numRef>
          </c:val>
        </c:ser>
        <c:ser>
          <c:idx val="4"/>
          <c:order val="3"/>
          <c:tx>
            <c:strRef>
              <c:f>'LR Non-Recoveries'!$A$5</c:f>
              <c:strCache>
                <c:ptCount val="1"/>
                <c:pt idx="0">
                  <c:v>SFY 2011-12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Non-Recoveries'!$B$5:$F$5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393928</c:v>
                </c:pt>
                <c:pt idx="4">
                  <c:v>393928</c:v>
                </c:pt>
              </c:numCache>
            </c:numRef>
          </c:val>
        </c:ser>
        <c:ser>
          <c:idx val="5"/>
          <c:order val="4"/>
          <c:tx>
            <c:strRef>
              <c:f>'LR Non-Recoveries'!$A$6</c:f>
              <c:strCache>
                <c:ptCount val="1"/>
                <c:pt idx="0">
                  <c:v>SFY 2012-13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Non-Recoveries'!$B$6:$F$6</c:f>
              <c:numCache>
                <c:formatCode>"$"#,##0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540315</c:v>
                </c:pt>
                <c:pt idx="4">
                  <c:v>540315</c:v>
                </c:pt>
              </c:numCache>
            </c:numRef>
          </c:val>
        </c:ser>
        <c:ser>
          <c:idx val="6"/>
          <c:order val="5"/>
          <c:tx>
            <c:strRef>
              <c:f>'LR Non-Recoveries'!$A$7</c:f>
              <c:strCache>
                <c:ptCount val="1"/>
                <c:pt idx="0">
                  <c:v>SFY 2013-14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Non-Recoveries'!$B$7:$F$7</c:f>
              <c:numCache>
                <c:formatCode>"$"#,##0</c:formatCode>
                <c:ptCount val="5"/>
                <c:pt idx="0">
                  <c:v>106948</c:v>
                </c:pt>
                <c:pt idx="1">
                  <c:v>1131032</c:v>
                </c:pt>
                <c:pt idx="2">
                  <c:v>0</c:v>
                </c:pt>
                <c:pt idx="3">
                  <c:v>946624</c:v>
                </c:pt>
                <c:pt idx="4">
                  <c:v>2184604</c:v>
                </c:pt>
              </c:numCache>
            </c:numRef>
          </c:val>
        </c:ser>
        <c:ser>
          <c:idx val="7"/>
          <c:order val="6"/>
          <c:tx>
            <c:strRef>
              <c:f>'LR Non-Recoveries'!$A$8</c:f>
              <c:strCache>
                <c:ptCount val="1"/>
                <c:pt idx="0">
                  <c:v>SFY 2014-15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Non-Recoveries'!$B$8:$F$8</c:f>
              <c:numCache>
                <c:formatCode>"$"#,##0</c:formatCode>
                <c:ptCount val="5"/>
                <c:pt idx="0">
                  <c:v>635272</c:v>
                </c:pt>
                <c:pt idx="1">
                  <c:v>1347239</c:v>
                </c:pt>
                <c:pt idx="2">
                  <c:v>0</c:v>
                </c:pt>
                <c:pt idx="3">
                  <c:v>1158462</c:v>
                </c:pt>
                <c:pt idx="4">
                  <c:v>3140973</c:v>
                </c:pt>
              </c:numCache>
            </c:numRef>
          </c:val>
        </c:ser>
        <c:ser>
          <c:idx val="0"/>
          <c:order val="7"/>
          <c:tx>
            <c:strRef>
              <c:f>'LR Non-Recoveries'!$A$9</c:f>
              <c:strCache>
                <c:ptCount val="1"/>
                <c:pt idx="0">
                  <c:v>SFY 2015-16</c:v>
                </c:pt>
              </c:strCache>
            </c:strRef>
          </c:tx>
          <c:invertIfNegative val="0"/>
          <c:cat>
            <c:strRef>
              <c:f>'LR Non-Recoveries'!$B$1:$F$1</c:f>
              <c:strCache>
                <c:ptCount val="5"/>
                <c:pt idx="0">
                  <c:v>Discharge</c:v>
                </c:pt>
                <c:pt idx="1">
                  <c:v>Subrogation</c:v>
                </c:pt>
                <c:pt idx="2">
                  <c:v>Transfer-Bankruptcy</c:v>
                </c:pt>
                <c:pt idx="3">
                  <c:v>Treasury Offset</c:v>
                </c:pt>
                <c:pt idx="4">
                  <c:v>Total</c:v>
                </c:pt>
              </c:strCache>
            </c:strRef>
          </c:cat>
          <c:val>
            <c:numRef>
              <c:f>'LR Non-Recoveries'!$B$9:$F$9</c:f>
              <c:numCache>
                <c:formatCode>"$"#,##0</c:formatCode>
                <c:ptCount val="5"/>
                <c:pt idx="0">
                  <c:v>250904</c:v>
                </c:pt>
                <c:pt idx="1">
                  <c:v>1825577</c:v>
                </c:pt>
                <c:pt idx="2">
                  <c:v>2405462</c:v>
                </c:pt>
                <c:pt idx="3">
                  <c:v>539076</c:v>
                </c:pt>
                <c:pt idx="4">
                  <c:v>5021019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858880"/>
        <c:axId val="124934400"/>
      </c:barChart>
      <c:catAx>
        <c:axId val="1208588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4934400"/>
        <c:crosses val="autoZero"/>
        <c:auto val="1"/>
        <c:lblAlgn val="ctr"/>
        <c:lblOffset val="100"/>
        <c:noMultiLvlLbl val="1"/>
      </c:catAx>
      <c:valAx>
        <c:axId val="124934400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208588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90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Condensed Account Activity and Results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876873724117819"/>
          <c:y val="0.15788993556546452"/>
          <c:w val="0.66397200349956254"/>
          <c:h val="0.747545412755608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Pivot!$E$5</c:f>
              <c:strCache>
                <c:ptCount val="1"/>
                <c:pt idx="0">
                  <c:v>Quantity</c:v>
                </c:pt>
              </c:strCache>
            </c:strRef>
          </c:tx>
          <c:invertIfNegative val="0"/>
          <c:cat>
            <c:strRef>
              <c:f>Pivot!$D$6:$D$20</c:f>
              <c:strCache>
                <c:ptCount val="15"/>
                <c:pt idx="0">
                  <c:v>&lt;60 Days</c:v>
                </c:pt>
                <c:pt idx="1">
                  <c:v>Adds</c:v>
                </c:pt>
                <c:pt idx="2">
                  <c:v>Bankruptcy</c:v>
                </c:pt>
                <c:pt idx="3">
                  <c:v>Current</c:v>
                </c:pt>
                <c:pt idx="4">
                  <c:v>Deferment/Forbearance</c:v>
                </c:pt>
                <c:pt idx="5">
                  <c:v>Emails</c:v>
                </c:pt>
                <c:pt idx="6">
                  <c:v>Grace</c:v>
                </c:pt>
                <c:pt idx="7">
                  <c:v>In School</c:v>
                </c:pt>
                <c:pt idx="8">
                  <c:v>In Service</c:v>
                </c:pt>
                <c:pt idx="9">
                  <c:v>Letters</c:v>
                </c:pt>
                <c:pt idx="10">
                  <c:v>Phone Calls</c:v>
                </c:pt>
                <c:pt idx="11">
                  <c:v>PIF</c:v>
                </c:pt>
                <c:pt idx="12">
                  <c:v>R &amp;A Work</c:v>
                </c:pt>
                <c:pt idx="13">
                  <c:v>Research</c:v>
                </c:pt>
                <c:pt idx="14">
                  <c:v>TPD</c:v>
                </c:pt>
              </c:strCache>
            </c:strRef>
          </c:cat>
          <c:val>
            <c:numRef>
              <c:f>Pivot!$E$6:$E$20</c:f>
              <c:numCache>
                <c:formatCode>General</c:formatCode>
                <c:ptCount val="15"/>
                <c:pt idx="0">
                  <c:v>42</c:v>
                </c:pt>
                <c:pt idx="1">
                  <c:v>105</c:v>
                </c:pt>
                <c:pt idx="2">
                  <c:v>10</c:v>
                </c:pt>
                <c:pt idx="3">
                  <c:v>482</c:v>
                </c:pt>
                <c:pt idx="4">
                  <c:v>99</c:v>
                </c:pt>
                <c:pt idx="5">
                  <c:v>1019</c:v>
                </c:pt>
                <c:pt idx="6">
                  <c:v>4</c:v>
                </c:pt>
                <c:pt idx="7">
                  <c:v>41</c:v>
                </c:pt>
                <c:pt idx="8">
                  <c:v>80</c:v>
                </c:pt>
                <c:pt idx="9">
                  <c:v>1448</c:v>
                </c:pt>
                <c:pt idx="10">
                  <c:v>649</c:v>
                </c:pt>
                <c:pt idx="11">
                  <c:v>89</c:v>
                </c:pt>
                <c:pt idx="12">
                  <c:v>242</c:v>
                </c:pt>
                <c:pt idx="13">
                  <c:v>36</c:v>
                </c:pt>
                <c:pt idx="14">
                  <c:v>7</c:v>
                </c:pt>
              </c:numCache>
            </c:numRef>
          </c:val>
        </c:ser>
        <c:ser>
          <c:idx val="1"/>
          <c:order val="1"/>
          <c:tx>
            <c:strRef>
              <c:f>Pivot!$F$5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strRef>
              <c:f>Pivot!$D$6:$D$20</c:f>
              <c:strCache>
                <c:ptCount val="15"/>
                <c:pt idx="0">
                  <c:v>&lt;60 Days</c:v>
                </c:pt>
                <c:pt idx="1">
                  <c:v>Adds</c:v>
                </c:pt>
                <c:pt idx="2">
                  <c:v>Bankruptcy</c:v>
                </c:pt>
                <c:pt idx="3">
                  <c:v>Current</c:v>
                </c:pt>
                <c:pt idx="4">
                  <c:v>Deferment/Forbearance</c:v>
                </c:pt>
                <c:pt idx="5">
                  <c:v>Emails</c:v>
                </c:pt>
                <c:pt idx="6">
                  <c:v>Grace</c:v>
                </c:pt>
                <c:pt idx="7">
                  <c:v>In School</c:v>
                </c:pt>
                <c:pt idx="8">
                  <c:v>In Service</c:v>
                </c:pt>
                <c:pt idx="9">
                  <c:v>Letters</c:v>
                </c:pt>
                <c:pt idx="10">
                  <c:v>Phone Calls</c:v>
                </c:pt>
                <c:pt idx="11">
                  <c:v>PIF</c:v>
                </c:pt>
                <c:pt idx="12">
                  <c:v>R &amp;A Work</c:v>
                </c:pt>
                <c:pt idx="13">
                  <c:v>Research</c:v>
                </c:pt>
                <c:pt idx="14">
                  <c:v>TPD</c:v>
                </c:pt>
              </c:strCache>
            </c:strRef>
          </c:cat>
          <c:val>
            <c:numRef>
              <c:f>Pivot!$F$6:$F$20</c:f>
              <c:numCache>
                <c:formatCode>0.00%</c:formatCode>
                <c:ptCount val="15"/>
                <c:pt idx="0">
                  <c:v>9.6485182632667123E-3</c:v>
                </c:pt>
                <c:pt idx="1">
                  <c:v>2.4121295658166782E-2</c:v>
                </c:pt>
                <c:pt idx="2">
                  <c:v>2.297266253158741E-3</c:v>
                </c:pt>
                <c:pt idx="3">
                  <c:v>0.11072823340225132</c:v>
                </c:pt>
                <c:pt idx="4">
                  <c:v>2.2742935906271536E-2</c:v>
                </c:pt>
                <c:pt idx="5">
                  <c:v>0.23409143119687573</c:v>
                </c:pt>
                <c:pt idx="6">
                  <c:v>9.1890650126349646E-4</c:v>
                </c:pt>
                <c:pt idx="7">
                  <c:v>9.418791637950839E-3</c:v>
                </c:pt>
                <c:pt idx="8">
                  <c:v>1.8378130025269928E-2</c:v>
                </c:pt>
                <c:pt idx="9">
                  <c:v>0.33264415345738574</c:v>
                </c:pt>
                <c:pt idx="10">
                  <c:v>0.14909257983000229</c:v>
                </c:pt>
                <c:pt idx="11">
                  <c:v>2.0445669653112796E-2</c:v>
                </c:pt>
                <c:pt idx="12">
                  <c:v>5.5593843326441537E-2</c:v>
                </c:pt>
                <c:pt idx="13">
                  <c:v>8.2701585113714674E-3</c:v>
                </c:pt>
                <c:pt idx="14">
                  <c:v>1.6080863772111188E-3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69664"/>
        <c:axId val="125568128"/>
      </c:barChart>
      <c:valAx>
        <c:axId val="125568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5569664"/>
        <c:crosses val="autoZero"/>
        <c:crossBetween val="between"/>
      </c:valAx>
      <c:catAx>
        <c:axId val="125569664"/>
        <c:scaling>
          <c:orientation val="minMax"/>
        </c:scaling>
        <c:delete val="0"/>
        <c:axPos val="l"/>
        <c:majorTickMark val="out"/>
        <c:minorTickMark val="none"/>
        <c:tickLblPos val="nextTo"/>
        <c:crossAx val="1255681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Collection Activities</a:t>
            </a:r>
          </a:p>
        </c:rich>
      </c:tx>
      <c:layout>
        <c:manualLayout>
          <c:xMode val="edge"/>
          <c:yMode val="edge"/>
          <c:x val="0.3787715665976536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6166905077945452"/>
          <c:y val="0.19674514631080545"/>
          <c:w val="0.59615417638012635"/>
          <c:h val="0.55521451785285836"/>
        </c:manualLayout>
      </c:layout>
      <c:barChart>
        <c:barDir val="col"/>
        <c:grouping val="clustered"/>
        <c:varyColors val="0"/>
        <c:ser>
          <c:idx val="0"/>
          <c:order val="0"/>
          <c:tx>
            <c:v>SFY 2013-14</c:v>
          </c:tx>
          <c:invertIfNegative val="0"/>
          <c:cat>
            <c:strRef>
              <c:f>'Collection Activities'!$B$1:$F$1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'Collection Activities'!$B$2:$F$2</c:f>
              <c:numCache>
                <c:formatCode>General</c:formatCode>
                <c:ptCount val="5"/>
                <c:pt idx="2">
                  <c:v>2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v>SFY 2014-15</c:v>
          </c:tx>
          <c:invertIfNegative val="0"/>
          <c:cat>
            <c:strRef>
              <c:f>'Collection Activities'!$B$1:$F$1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'Collection Activities'!$B$3:$F$3</c:f>
              <c:numCache>
                <c:formatCode>General</c:formatCode>
                <c:ptCount val="5"/>
                <c:pt idx="0">
                  <c:v>642</c:v>
                </c:pt>
                <c:pt idx="1">
                  <c:v>437</c:v>
                </c:pt>
                <c:pt idx="2">
                  <c:v>447</c:v>
                </c:pt>
                <c:pt idx="3">
                  <c:v>684</c:v>
                </c:pt>
                <c:pt idx="4">
                  <c:v>2210</c:v>
                </c:pt>
              </c:numCache>
            </c:numRef>
          </c:val>
        </c:ser>
        <c:ser>
          <c:idx val="2"/>
          <c:order val="2"/>
          <c:tx>
            <c:v>SFY 2015-16</c:v>
          </c:tx>
          <c:invertIfNegative val="0"/>
          <c:cat>
            <c:strRef>
              <c:f>'Collection Activities'!$B$1:$F$1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'Collection Activities'!$B$4:$F$4</c:f>
              <c:numCache>
                <c:formatCode>General</c:formatCode>
                <c:ptCount val="5"/>
                <c:pt idx="0">
                  <c:v>759</c:v>
                </c:pt>
                <c:pt idx="1">
                  <c:v>824</c:v>
                </c:pt>
                <c:pt idx="2">
                  <c:v>732</c:v>
                </c:pt>
                <c:pt idx="3">
                  <c:v>93</c:v>
                </c:pt>
                <c:pt idx="4">
                  <c:v>2408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01856"/>
        <c:axId val="106203392"/>
      </c:barChart>
      <c:catAx>
        <c:axId val="106201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203392"/>
        <c:crosses val="autoZero"/>
        <c:auto val="1"/>
        <c:lblAlgn val="ctr"/>
        <c:lblOffset val="100"/>
        <c:noMultiLvlLbl val="0"/>
      </c:catAx>
      <c:valAx>
        <c:axId val="10620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01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Delinquency </a:t>
            </a:r>
            <a:r>
              <a:rPr lang="en-US" dirty="0"/>
              <a:t>Resolved Summary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'Delinq Resolved'!$A$3</c:f>
              <c:strCache>
                <c:ptCount val="1"/>
                <c:pt idx="0">
                  <c:v>SFY 2013-14</c:v>
                </c:pt>
              </c:strCache>
            </c:strRef>
          </c:tx>
          <c:invertIfNegative val="0"/>
          <c:cat>
            <c:strRef>
              <c:f>'Delinq Resolved'!$B$2:$F$2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'Delinq Resolved'!$B$3:$F$3</c:f>
              <c:numCache>
                <c:formatCode>General</c:formatCode>
                <c:ptCount val="5"/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'Delinq Resolved'!$A$4</c:f>
              <c:strCache>
                <c:ptCount val="1"/>
                <c:pt idx="0">
                  <c:v>SFY 2014-15</c:v>
                </c:pt>
              </c:strCache>
            </c:strRef>
          </c:tx>
          <c:invertIfNegative val="0"/>
          <c:cat>
            <c:strRef>
              <c:f>'Delinq Resolved'!$B$2:$F$2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'Delinq Resolved'!$B$4:$F$4</c:f>
              <c:numCache>
                <c:formatCode>General</c:formatCode>
                <c:ptCount val="5"/>
                <c:pt idx="0">
                  <c:v>127</c:v>
                </c:pt>
                <c:pt idx="1">
                  <c:v>68</c:v>
                </c:pt>
                <c:pt idx="2">
                  <c:v>107</c:v>
                </c:pt>
                <c:pt idx="3">
                  <c:v>96</c:v>
                </c:pt>
                <c:pt idx="4">
                  <c:v>398</c:v>
                </c:pt>
              </c:numCache>
            </c:numRef>
          </c:val>
        </c:ser>
        <c:ser>
          <c:idx val="2"/>
          <c:order val="2"/>
          <c:tx>
            <c:strRef>
              <c:f>'Delinq Resolved'!$A$5</c:f>
              <c:strCache>
                <c:ptCount val="1"/>
                <c:pt idx="0">
                  <c:v>SFY 2015-16</c:v>
                </c:pt>
              </c:strCache>
            </c:strRef>
          </c:tx>
          <c:invertIfNegative val="0"/>
          <c:cat>
            <c:strRef>
              <c:f>'Delinq Resolved'!$B$2:$F$2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SFY Totals</c:v>
                </c:pt>
              </c:strCache>
            </c:strRef>
          </c:cat>
          <c:val>
            <c:numRef>
              <c:f>'Delinq Resolved'!$B$5:$F$5</c:f>
              <c:numCache>
                <c:formatCode>General</c:formatCode>
                <c:ptCount val="5"/>
                <c:pt idx="0">
                  <c:v>145</c:v>
                </c:pt>
                <c:pt idx="1">
                  <c:v>133</c:v>
                </c:pt>
                <c:pt idx="2">
                  <c:v>147</c:v>
                </c:pt>
                <c:pt idx="3">
                  <c:v>20</c:v>
                </c:pt>
                <c:pt idx="4">
                  <c:v>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448192"/>
        <c:axId val="125449728"/>
      </c:barChart>
      <c:catAx>
        <c:axId val="125448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5449728"/>
        <c:crosses val="autoZero"/>
        <c:auto val="1"/>
        <c:lblAlgn val="ctr"/>
        <c:lblOffset val="100"/>
        <c:noMultiLvlLbl val="0"/>
      </c:catAx>
      <c:valAx>
        <c:axId val="12544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448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Delinquency</a:t>
            </a:r>
            <a:r>
              <a:rPr lang="en-US" baseline="0" dirty="0"/>
              <a:t> Closed Itemized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'Delinq Resolved'!$A$36</c:f>
              <c:strCache>
                <c:ptCount val="1"/>
                <c:pt idx="0">
                  <c:v>SFY 2013-14</c:v>
                </c:pt>
              </c:strCache>
            </c:strRef>
          </c:tx>
          <c:invertIfNegative val="0"/>
          <c:cat>
            <c:strRef>
              <c:f>'Delinq Resolved'!$B$35:$E$35</c:f>
              <c:strCache>
                <c:ptCount val="4"/>
                <c:pt idx="0">
                  <c:v>PIF-P</c:v>
                </c:pt>
                <c:pt idx="1">
                  <c:v>PIF-C</c:v>
                </c:pt>
                <c:pt idx="2">
                  <c:v>TPD</c:v>
                </c:pt>
                <c:pt idx="3">
                  <c:v>SFY Totals</c:v>
                </c:pt>
              </c:strCache>
            </c:strRef>
          </c:cat>
          <c:val>
            <c:numRef>
              <c:f>'Delinq Resolved'!$B$36:$E$36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'Delinq Resolved'!$A$37</c:f>
              <c:strCache>
                <c:ptCount val="1"/>
                <c:pt idx="0">
                  <c:v>SFY 2014-15</c:v>
                </c:pt>
              </c:strCache>
            </c:strRef>
          </c:tx>
          <c:invertIfNegative val="0"/>
          <c:cat>
            <c:strRef>
              <c:f>'Delinq Resolved'!$B$35:$E$35</c:f>
              <c:strCache>
                <c:ptCount val="4"/>
                <c:pt idx="0">
                  <c:v>PIF-P</c:v>
                </c:pt>
                <c:pt idx="1">
                  <c:v>PIF-C</c:v>
                </c:pt>
                <c:pt idx="2">
                  <c:v>TPD</c:v>
                </c:pt>
                <c:pt idx="3">
                  <c:v>SFY Totals</c:v>
                </c:pt>
              </c:strCache>
            </c:strRef>
          </c:cat>
          <c:val>
            <c:numRef>
              <c:f>'Delinq Resolved'!$B$37:$E$37</c:f>
              <c:numCache>
                <c:formatCode>General</c:formatCode>
                <c:ptCount val="4"/>
                <c:pt idx="0">
                  <c:v>4</c:v>
                </c:pt>
                <c:pt idx="1">
                  <c:v>22</c:v>
                </c:pt>
                <c:pt idx="2">
                  <c:v>1</c:v>
                </c:pt>
                <c:pt idx="3">
                  <c:v>27</c:v>
                </c:pt>
              </c:numCache>
            </c:numRef>
          </c:val>
        </c:ser>
        <c:ser>
          <c:idx val="2"/>
          <c:order val="2"/>
          <c:tx>
            <c:strRef>
              <c:f>'Delinq Resolved'!$A$38</c:f>
              <c:strCache>
                <c:ptCount val="1"/>
                <c:pt idx="0">
                  <c:v>SFY 2015-16</c:v>
                </c:pt>
              </c:strCache>
            </c:strRef>
          </c:tx>
          <c:invertIfNegative val="0"/>
          <c:cat>
            <c:strRef>
              <c:f>'Delinq Resolved'!$B$35:$E$35</c:f>
              <c:strCache>
                <c:ptCount val="4"/>
                <c:pt idx="0">
                  <c:v>PIF-P</c:v>
                </c:pt>
                <c:pt idx="1">
                  <c:v>PIF-C</c:v>
                </c:pt>
                <c:pt idx="2">
                  <c:v>TPD</c:v>
                </c:pt>
                <c:pt idx="3">
                  <c:v>SFY Totals</c:v>
                </c:pt>
              </c:strCache>
            </c:strRef>
          </c:cat>
          <c:val>
            <c:numRef>
              <c:f>'Delinq Resolved'!$B$38:$E$38</c:f>
              <c:numCache>
                <c:formatCode>General</c:formatCode>
                <c:ptCount val="4"/>
                <c:pt idx="0">
                  <c:v>51</c:v>
                </c:pt>
                <c:pt idx="1">
                  <c:v>12</c:v>
                </c:pt>
                <c:pt idx="2">
                  <c:v>6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91232"/>
        <c:axId val="105422848"/>
      </c:barChart>
      <c:catAx>
        <c:axId val="10539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22848"/>
        <c:crosses val="autoZero"/>
        <c:auto val="1"/>
        <c:lblAlgn val="ctr"/>
        <c:lblOffset val="100"/>
        <c:noMultiLvlLbl val="0"/>
      </c:catAx>
      <c:valAx>
        <c:axId val="10542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391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0.26668</cdr:x>
      <cdr:y>0.03139</cdr:y>
    </cdr:from>
    <cdr:to>
      <cdr:x>0.72775</cdr:x>
      <cdr:y>0.15123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581121" y="104786"/>
          <a:ext cx="2733682" cy="40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Recissions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58E3AC-FD0F-4250-8999-0586B2F9BB92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C95904-7100-473C-ABA7-D761DEC2C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75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6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6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4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1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6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5BE71-2ABD-47FB-9CC2-73D0629D580A}" type="datetimeFigureOut">
              <a:rPr lang="en-US" smtClean="0"/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6AC86-4F10-47E3-A426-4BCB3CD66B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4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TSAC Loan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Jane Pennington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04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Recoveries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444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Non-Recoveries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51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</a:t>
            </a:r>
            <a:r>
              <a:rPr lang="en-US" dirty="0" smtClean="0"/>
              <a:t>to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Collaborating with Grant and Scholarship division</a:t>
            </a:r>
          </a:p>
          <a:p>
            <a:r>
              <a:rPr lang="en-US" dirty="0" smtClean="0"/>
              <a:t>State loan forgiveness program</a:t>
            </a:r>
          </a:p>
          <a:p>
            <a:r>
              <a:rPr lang="en-US" dirty="0" smtClean="0"/>
              <a:t>Using our customer relationship database</a:t>
            </a:r>
          </a:p>
          <a:p>
            <a:pPr lvl="1"/>
            <a:r>
              <a:rPr lang="en-US" dirty="0" smtClean="0"/>
              <a:t>Contact borrowers</a:t>
            </a:r>
          </a:p>
          <a:p>
            <a:pPr lvl="1"/>
            <a:r>
              <a:rPr lang="en-US" dirty="0" smtClean="0"/>
              <a:t>Review accounts</a:t>
            </a:r>
          </a:p>
          <a:p>
            <a:pPr lvl="1"/>
            <a:r>
              <a:rPr lang="en-US" dirty="0" smtClean="0"/>
              <a:t>Manage repayment/service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1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Activity and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836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620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Delinquency Resolved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5946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51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Delinquency Closed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984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Aversion activities</a:t>
            </a:r>
          </a:p>
          <a:p>
            <a:r>
              <a:rPr lang="en-US" dirty="0" smtClean="0"/>
              <a:t>Financial Literacy</a:t>
            </a:r>
          </a:p>
          <a:p>
            <a:r>
              <a:rPr lang="en-US" dirty="0" smtClean="0"/>
              <a:t>Entrance/Exit sessions</a:t>
            </a:r>
          </a:p>
          <a:p>
            <a:r>
              <a:rPr lang="en-US" dirty="0" smtClean="0"/>
              <a:t>School Portfolio Report monthly analysis</a:t>
            </a:r>
          </a:p>
          <a:p>
            <a:r>
              <a:rPr lang="en-US" dirty="0" smtClean="0"/>
              <a:t>Cohort Default Report analysis and challenges</a:t>
            </a:r>
          </a:p>
          <a:p>
            <a:r>
              <a:rPr lang="en-US" dirty="0" smtClean="0"/>
              <a:t>SKIP tracing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06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experienced team provides you with</a:t>
            </a:r>
          </a:p>
          <a:p>
            <a:pPr lvl="1"/>
            <a:r>
              <a:rPr lang="en-US" dirty="0" smtClean="0"/>
              <a:t>Consulting services</a:t>
            </a:r>
          </a:p>
          <a:p>
            <a:pPr lvl="1"/>
            <a:r>
              <a:rPr lang="en-US" dirty="0" smtClean="0"/>
              <a:t>Education support</a:t>
            </a:r>
          </a:p>
          <a:p>
            <a:pPr lvl="1"/>
            <a:r>
              <a:rPr lang="en-US" dirty="0" smtClean="0"/>
              <a:t>Temporary emergency assistance</a:t>
            </a:r>
          </a:p>
          <a:p>
            <a:pPr lvl="1"/>
            <a:r>
              <a:rPr lang="en-US" dirty="0" smtClean="0"/>
              <a:t>Program review and audit findings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Webinars</a:t>
            </a:r>
          </a:p>
          <a:p>
            <a:pPr lvl="1"/>
            <a:r>
              <a:rPr lang="en-US" dirty="0" smtClean="0"/>
              <a:t>Career fairs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7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Portfolio Transition/ECMC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Student Loan Data Systems (NSLDS) allowed 3% error rate has remained well below 1% for years</a:t>
            </a:r>
          </a:p>
          <a:p>
            <a:r>
              <a:rPr lang="en-US" dirty="0" smtClean="0"/>
              <a:t>TSAC guaranteed 3 million loans for over 950,000 borrowers, representing $13.1 billion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0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Reconnect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late 2015</a:t>
            </a:r>
          </a:p>
          <a:p>
            <a:r>
              <a:rPr lang="en-US" dirty="0" smtClean="0"/>
              <a:t>School contracts finalized this year</a:t>
            </a:r>
          </a:p>
          <a:p>
            <a:r>
              <a:rPr lang="en-US" dirty="0" smtClean="0"/>
              <a:t>Identify potential Reconnect students in default</a:t>
            </a:r>
          </a:p>
          <a:p>
            <a:r>
              <a:rPr lang="en-US" dirty="0" smtClean="0"/>
              <a:t>Using our resources to reach these students</a:t>
            </a:r>
          </a:p>
          <a:p>
            <a:pPr lvl="1"/>
            <a:r>
              <a:rPr lang="en-US" dirty="0" smtClean="0"/>
              <a:t>Establish repayment</a:t>
            </a:r>
          </a:p>
          <a:p>
            <a:pPr lvl="1"/>
            <a:r>
              <a:rPr lang="en-US" dirty="0" smtClean="0"/>
              <a:t>Resolve default</a:t>
            </a:r>
          </a:p>
          <a:p>
            <a:pPr lvl="1"/>
            <a:r>
              <a:rPr lang="en-US" dirty="0" smtClean="0"/>
              <a:t>Obtain eligibility for additional Title IV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2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Reconnect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1463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28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Continues to be a viable program</a:t>
            </a:r>
          </a:p>
          <a:p>
            <a:r>
              <a:rPr lang="en-US" dirty="0" smtClean="0"/>
              <a:t>Matches defaulted borrowers possessing a TN professional license</a:t>
            </a:r>
          </a:p>
          <a:p>
            <a:r>
              <a:rPr lang="en-US" dirty="0" smtClean="0"/>
              <a:t>Encourages borrowers into a successful repayment plan</a:t>
            </a:r>
          </a:p>
          <a:p>
            <a:r>
              <a:rPr lang="en-US" dirty="0" smtClean="0"/>
              <a:t>Over 9,000 borrowers in the program</a:t>
            </a:r>
          </a:p>
          <a:p>
            <a:r>
              <a:rPr lang="en-US" dirty="0" smtClean="0"/>
              <a:t>Recovered approximately $77 million in defaulted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8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1,000 borrowers have paid in full</a:t>
            </a:r>
          </a:p>
          <a:p>
            <a:r>
              <a:rPr lang="en-US" dirty="0" smtClean="0"/>
              <a:t>Rehabilitation of the defaulted loan is best option</a:t>
            </a:r>
          </a:p>
          <a:p>
            <a:pPr lvl="1"/>
            <a:r>
              <a:rPr lang="en-US" dirty="0" smtClean="0"/>
              <a:t>Removes the default status from NSLDS</a:t>
            </a:r>
          </a:p>
          <a:p>
            <a:pPr lvl="1"/>
            <a:r>
              <a:rPr lang="en-US" dirty="0" smtClean="0"/>
              <a:t>Allows borrower to obtain additional aid</a:t>
            </a:r>
          </a:p>
          <a:p>
            <a:pPr lvl="1"/>
            <a:r>
              <a:rPr lang="en-US" dirty="0" smtClean="0"/>
              <a:t>Helps improve borrower’s credit</a:t>
            </a:r>
          </a:p>
          <a:p>
            <a:pPr lvl="1"/>
            <a:r>
              <a:rPr lang="en-US" dirty="0" smtClean="0"/>
              <a:t>77% of the money recovered is from Rehabilitation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56" y="1635839"/>
            <a:ext cx="7919888" cy="4454684"/>
          </a:xfrm>
          <a:prstGeom prst="rect">
            <a:avLst/>
          </a:prstGeom>
          <a:noFill/>
          <a:ln w="9525" cmpd="sng">
            <a:solidFill>
              <a:srgbClr val="4F81BD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510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Suspensions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09" y="2244134"/>
            <a:ext cx="5752381" cy="323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21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</a:t>
            </a:r>
            <a:r>
              <a:rPr lang="en-US" dirty="0" smtClean="0"/>
              <a:t>Recissions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376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35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Review Recoveries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63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291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TSAC Loan Division</vt:lpstr>
      <vt:lpstr>Reconnect Project</vt:lpstr>
      <vt:lpstr>Reconnect</vt:lpstr>
      <vt:lpstr>License Review Program </vt:lpstr>
      <vt:lpstr>License Review Program</vt:lpstr>
      <vt:lpstr>License Review </vt:lpstr>
      <vt:lpstr>License Review Suspensions</vt:lpstr>
      <vt:lpstr>License Review Recissions</vt:lpstr>
      <vt:lpstr>License Review Recoveries</vt:lpstr>
      <vt:lpstr>License Review Recoveries</vt:lpstr>
      <vt:lpstr>License Review Non-Recoveries</vt:lpstr>
      <vt:lpstr>Scholarship to Loans</vt:lpstr>
      <vt:lpstr>Account Activity and Results</vt:lpstr>
      <vt:lpstr>Collection Activities</vt:lpstr>
      <vt:lpstr>Delinquency Resolved</vt:lpstr>
      <vt:lpstr>Delinquency Closed</vt:lpstr>
      <vt:lpstr>Default Management</vt:lpstr>
      <vt:lpstr>School Services</vt:lpstr>
      <vt:lpstr>Loan Portfolio Transition/ECMC</vt:lpstr>
    </vt:vector>
  </TitlesOfParts>
  <Company>Nelnet,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TSAC Loan Division</dc:title>
  <dc:creator>cljones</dc:creator>
  <cp:lastModifiedBy>Terri Parchment</cp:lastModifiedBy>
  <cp:revision>12</cp:revision>
  <cp:lastPrinted>2016-04-29T13:55:03Z</cp:lastPrinted>
  <dcterms:created xsi:type="dcterms:W3CDTF">2016-04-15T14:03:23Z</dcterms:created>
  <dcterms:modified xsi:type="dcterms:W3CDTF">2016-04-29T14:15:31Z</dcterms:modified>
</cp:coreProperties>
</file>