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32"/>
  </p:notesMasterIdLst>
  <p:sldIdLst>
    <p:sldId id="324" r:id="rId3"/>
    <p:sldId id="256" r:id="rId4"/>
    <p:sldId id="259" r:id="rId5"/>
    <p:sldId id="299" r:id="rId6"/>
    <p:sldId id="264" r:id="rId7"/>
    <p:sldId id="302" r:id="rId8"/>
    <p:sldId id="309" r:id="rId9"/>
    <p:sldId id="266" r:id="rId10"/>
    <p:sldId id="321" r:id="rId11"/>
    <p:sldId id="310" r:id="rId12"/>
    <p:sldId id="260" r:id="rId13"/>
    <p:sldId id="323" r:id="rId14"/>
    <p:sldId id="275" r:id="rId15"/>
    <p:sldId id="304" r:id="rId16"/>
    <p:sldId id="278" r:id="rId17"/>
    <p:sldId id="268" r:id="rId18"/>
    <p:sldId id="281" r:id="rId19"/>
    <p:sldId id="322" r:id="rId20"/>
    <p:sldId id="284" r:id="rId21"/>
    <p:sldId id="286" r:id="rId22"/>
    <p:sldId id="282" r:id="rId23"/>
    <p:sldId id="287" r:id="rId24"/>
    <p:sldId id="288" r:id="rId25"/>
    <p:sldId id="307" r:id="rId26"/>
    <p:sldId id="289" r:id="rId27"/>
    <p:sldId id="290" r:id="rId28"/>
    <p:sldId id="291" r:id="rId29"/>
    <p:sldId id="292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91ADC-2BA8-4E72-93BE-2A2A43AD29F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97239-555A-47FC-AD09-93C2F3E1B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F33112-A985-4ABE-99E2-5873FC5AE5C0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7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2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1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305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7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97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 b="67803"/>
          <a:stretch/>
        </p:blipFill>
        <p:spPr>
          <a:xfrm>
            <a:off x="0" y="4749850"/>
            <a:ext cx="12192000" cy="2108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b="67803"/>
          <a:stretch/>
        </p:blipFill>
        <p:spPr>
          <a:xfrm>
            <a:off x="0" y="0"/>
            <a:ext cx="121920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46600"/>
            <a:ext cx="11582400" cy="1143000"/>
          </a:xfrm>
        </p:spPr>
        <p:txBody>
          <a:bodyPr>
            <a:normAutofit/>
          </a:bodyPr>
          <a:lstStyle>
            <a:lvl1pPr>
              <a:defRPr sz="5400">
                <a:solidFill>
                  <a:srgbClr val="303134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562600"/>
            <a:ext cx="11582400" cy="736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8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" y="3633336"/>
            <a:ext cx="3186792" cy="277649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657600" y="3874771"/>
            <a:ext cx="8534400" cy="224028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62400" y="3962400"/>
            <a:ext cx="80264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5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5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 b="67803"/>
          <a:stretch/>
        </p:blipFill>
        <p:spPr>
          <a:xfrm>
            <a:off x="0" y="3937002"/>
            <a:ext cx="12192000" cy="292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/>
          <a:stretch/>
        </p:blipFill>
        <p:spPr>
          <a:xfrm>
            <a:off x="0" y="4"/>
            <a:ext cx="12192000" cy="415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62252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rgbClr val="58595E"/>
                </a:solidFill>
                <a:effectLst/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3587748"/>
            <a:ext cx="11785600" cy="311785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16" y="5969000"/>
            <a:ext cx="914285" cy="914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24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- TN Mar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2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4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562600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16" y="5969000"/>
            <a:ext cx="914285" cy="914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57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2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4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4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75400"/>
            <a:ext cx="3860800" cy="365126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6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4" y="5603876"/>
            <a:ext cx="1235380" cy="10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5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2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4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rgbClr val="2DCCD3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2DCCD3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2DCCD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2DCCD3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2DCCD3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4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75400"/>
            <a:ext cx="3860800" cy="365126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6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4" y="5603876"/>
            <a:ext cx="1235380" cy="10763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7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2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4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rgbClr val="FBC6B8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BC6B8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BC6B8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BC6B8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BC6B8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4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75400"/>
            <a:ext cx="3860800" cy="365126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6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4" y="5603876"/>
            <a:ext cx="1235380" cy="107632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FBC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2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4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chemeClr val="tx1">
                  <a:lumMod val="50000"/>
                  <a:lumOff val="50000"/>
                </a:schemeClr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4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75400"/>
            <a:ext cx="3860800" cy="365126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6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4" y="5603876"/>
            <a:ext cx="1235380" cy="107632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Body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2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4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11684000" cy="4958463"/>
          </a:xfrm>
        </p:spPr>
        <p:txBody>
          <a:bodyPr>
            <a:normAutofit/>
          </a:bodyPr>
          <a:lstStyle>
            <a:lvl1pPr>
              <a:buClr>
                <a:srgbClr val="E6D395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6D395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6D395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6D395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E6D395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8"/>
            <a:ext cx="12192000" cy="705734"/>
          </a:xfrm>
          <a:prstGeom prst="rect">
            <a:avLst/>
          </a:prstGeom>
          <a:solidFill>
            <a:srgbClr val="58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75400"/>
            <a:ext cx="3860800" cy="365126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5400"/>
            <a:ext cx="2844800" cy="365126"/>
          </a:xfrm>
          <a:prstGeom prst="rect">
            <a:avLst/>
          </a:prstGeom>
        </p:spPr>
        <p:txBody>
          <a:bodyPr anchor="b"/>
          <a:lstStyle>
            <a:lvl1pPr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4" y="5603876"/>
            <a:ext cx="1235380" cy="107632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90602"/>
            <a:ext cx="12192000" cy="88900"/>
          </a:xfrm>
          <a:prstGeom prst="rect">
            <a:avLst/>
          </a:prstGeom>
          <a:solidFill>
            <a:srgbClr val="E6D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4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- TN Mar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2"/>
            <a:ext cx="12192000" cy="812800"/>
          </a:xfrm>
          <a:prstGeom prst="rect">
            <a:avLst/>
          </a:prstGeom>
          <a:solidFill>
            <a:srgbClr val="1B4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 defTabSz="121784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4"/>
            <a:ext cx="11785600" cy="825500"/>
          </a:xfrm>
        </p:spPr>
        <p:txBody>
          <a:bodyPr>
            <a:noAutofit/>
          </a:bodyPr>
          <a:lstStyle>
            <a:lvl1pPr algn="l">
              <a:defRPr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16" y="5969000"/>
            <a:ext cx="914285" cy="914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193820"/>
            <a:ext cx="5588000" cy="4958463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99200" y="1193820"/>
            <a:ext cx="5588000" cy="4958463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1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0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87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91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3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5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0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AFE645-49BC-4883-9C7D-E8D700DBA3D0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860A56-F2B6-4539-8D7B-FDFD22868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9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1798" tIns="60899" rIns="121798" bIns="608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121798" tIns="60899" rIns="121798" bIns="608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16676"/>
            <a:ext cx="3860800" cy="365126"/>
          </a:xfrm>
          <a:prstGeom prst="rect">
            <a:avLst/>
          </a:prstGeom>
        </p:spPr>
        <p:txBody>
          <a:bodyPr vert="horz" lIns="121798" tIns="60899" rIns="121798" bIns="60899" rtlCol="0" anchor="b"/>
          <a:lstStyle>
            <a:lvl1pPr algn="ctr">
              <a:defRPr sz="14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1217847"/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10328"/>
            <a:ext cx="2844800" cy="365126"/>
          </a:xfrm>
          <a:prstGeom prst="rect">
            <a:avLst/>
          </a:prstGeom>
        </p:spPr>
        <p:txBody>
          <a:bodyPr lIns="121798" tIns="60899" rIns="121798" bIns="60899" anchor="b"/>
          <a:lstStyle>
            <a:lvl1pPr algn="r">
              <a:defRPr sz="14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1217847"/>
            <a:fld id="{5C76A076-0EB6-4ACF-BC93-AE169B35ECF5}" type="slidenum">
              <a:rPr lang="en-US" smtClean="0">
                <a:solidFill>
                  <a:srgbClr val="666666"/>
                </a:solidFill>
              </a:rPr>
              <a:pPr defTabSz="1217847"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6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ctr" defTabSz="121784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67" indent="-456667" algn="l" defTabSz="1217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14" indent="-380579" algn="l" defTabSz="1217847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91" indent="-304443" algn="l" defTabSz="1217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201" indent="-304443" algn="l" defTabSz="12178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135" indent="-304443" algn="l" defTabSz="121784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022" indent="-304443" algn="l" defTabSz="1217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958" indent="-304443" algn="l" defTabSz="1217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869" indent="-304443" algn="l" defTabSz="1217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780" indent="-304443" algn="l" defTabSz="12178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88" algn="l" defTabSz="12178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defTabSz="12178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58" algn="l" defTabSz="12178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3" algn="l" defTabSz="12178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579" algn="l" defTabSz="12178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467" algn="l" defTabSz="12178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01" algn="l" defTabSz="12178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18" algn="l" defTabSz="12178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213101"/>
            <a:ext cx="11785600" cy="825500"/>
          </a:xfrm>
        </p:spPr>
        <p:txBody>
          <a:bodyPr/>
          <a:lstStyle/>
          <a:p>
            <a:pPr algn="ctr"/>
            <a:r>
              <a:rPr lang="en-US" sz="3500" dirty="0" smtClean="0">
                <a:solidFill>
                  <a:srgbClr val="FF0000"/>
                </a:solidFill>
              </a:rPr>
              <a:t>The PET (Prevention—Early Intervention—Treatment) Approach to WC Claims and Reducing Unwarranted Variations in Back Pain Care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200" y="4038600"/>
            <a:ext cx="11785600" cy="3001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0070C0"/>
                </a:solidFill>
                <a:latin typeface="PermianSlabSerifTypeface" pitchFamily="50" charset="0"/>
              </a:rPr>
              <a:t>Presenters: Roy Johnson, MD, Medical Director and President, Middle Tennessee Occupational and Environmental Medicine, </a:t>
            </a:r>
            <a:r>
              <a:rPr lang="en-US" sz="2600" b="1" smtClean="0">
                <a:solidFill>
                  <a:srgbClr val="0070C0"/>
                </a:solidFill>
                <a:latin typeface="PermianSlabSerifTypeface" pitchFamily="50" charset="0"/>
              </a:rPr>
              <a:t>Inc.</a:t>
            </a:r>
          </a:p>
          <a:p>
            <a:pPr marL="0" indent="0" algn="ctr">
              <a:buNone/>
            </a:pPr>
            <a:endParaRPr lang="en-US" sz="600" b="1" dirty="0" smtClean="0">
              <a:solidFill>
                <a:srgbClr val="0070C0"/>
              </a:solidFill>
              <a:latin typeface="PermianSlabSerifTypeface" pitchFamily="50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0070C0"/>
                </a:solidFill>
                <a:latin typeface="PermianSlabSerifTypeface" pitchFamily="50" charset="0"/>
              </a:rPr>
              <a:t>Michael Modic, MD, Sr. Vice President, Population Health and Professor of Radiology, Radiological Services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5DE22D-BAB8-4D17-812A-AC597EA03A9D}"/>
              </a:ext>
            </a:extLst>
          </p:cNvPr>
          <p:cNvSpPr/>
          <p:nvPr/>
        </p:nvSpPr>
        <p:spPr>
          <a:xfrm>
            <a:off x="2382175" y="1040439"/>
            <a:ext cx="6522128" cy="343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disease conditions/injuries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Surgeries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medical conditions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Occupational history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Medications </a:t>
            </a:r>
          </a:p>
        </p:txBody>
      </p:sp>
    </p:spTree>
    <p:extLst>
      <p:ext uri="{BB962C8B-B14F-4D97-AF65-F5344CB8AC3E}">
        <p14:creationId xmlns:p14="http://schemas.microsoft.com/office/powerpoint/2010/main" val="262662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54535"/>
            <a:ext cx="6415597" cy="285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Examinations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general exam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exam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 Capacity Evaluation</a:t>
            </a:r>
          </a:p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endParaRPr lang="en-US" dirty="0"/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38962CE0-29C6-40E7-8463-C3F2EB8C7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1" y="2536710"/>
            <a:ext cx="5261264" cy="38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80295A-7A67-442F-B422-64954A7D5C5E}"/>
              </a:ext>
            </a:extLst>
          </p:cNvPr>
          <p:cNvSpPr/>
          <p:nvPr/>
        </p:nvSpPr>
        <p:spPr>
          <a:xfrm>
            <a:off x="1167246" y="485009"/>
            <a:ext cx="6584372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Fitness for Duty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Performance Evaluation</a:t>
            </a:r>
          </a:p>
        </p:txBody>
      </p:sp>
      <p:pic>
        <p:nvPicPr>
          <p:cNvPr id="6" name="Picture 5" descr="A picture containing floor, indoor, person, wall&#10;&#10;Description automatically generated">
            <a:extLst>
              <a:ext uri="{FF2B5EF4-FFF2-40B4-BE49-F238E27FC236}">
                <a16:creationId xmlns:a16="http://schemas.microsoft.com/office/drawing/2014/main" xmlns="" id="{1F7C9C7E-7DAC-4C0D-B311-05BE0D98A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78" y="1818409"/>
            <a:ext cx="5143500" cy="43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2941" y="680506"/>
            <a:ext cx="5485541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Intervention 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9f0e2d2-9bfb-43da-b1ec-b35f05610906@namprd22">
            <a:extLst>
              <a:ext uri="{FF2B5EF4-FFF2-40B4-BE49-F238E27FC236}">
                <a16:creationId xmlns:a16="http://schemas.microsoft.com/office/drawing/2014/main" xmlns="" id="{CED93C9C-85B8-4C55-81AE-3BD54E38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55084" y="719854"/>
            <a:ext cx="4332154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0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92" y="114300"/>
            <a:ext cx="904341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0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0819" y="956598"/>
            <a:ext cx="9775300" cy="2703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Assessment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Encouraging early reporting of physical complaint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Periodically inquire about employee’s well being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9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723" y="665227"/>
            <a:ext cx="9176553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First Aid Approach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OSHA’S recordability statement as a guide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2f09f13-f83b-4c05-8f53-0c3705bf20ee@namprd22">
            <a:extLst>
              <a:ext uri="{FF2B5EF4-FFF2-40B4-BE49-F238E27FC236}">
                <a16:creationId xmlns:a16="http://schemas.microsoft.com/office/drawing/2014/main" xmlns="" id="{C1289068-1166-4754-9629-EFF4B327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03" y="2566555"/>
            <a:ext cx="6417252" cy="37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6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8996" y="231087"/>
            <a:ext cx="9808407" cy="481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injury/illness work related, does it involve?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consciousness 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injured/ill employee been off work, transferred to another job or restricted beyond the first day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2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5C6106-7D11-4FDA-8228-7FFCB3BA76B6}"/>
              </a:ext>
            </a:extLst>
          </p:cNvPr>
          <p:cNvSpPr/>
          <p:nvPr/>
        </p:nvSpPr>
        <p:spPr>
          <a:xfrm>
            <a:off x="1790700" y="1462255"/>
            <a:ext cx="6968836" cy="217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irreversible illness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Fractured or cracked bone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Punctured eardrum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4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1040" y="1580579"/>
            <a:ext cx="8546237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injured/ill employee’s routine job?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it be performed at a reduced rate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he/she continue to work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work involves producing fewer goods or services than would be expected prior to injury/illness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339571"/>
            <a:ext cx="8885916" cy="14981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Occupational medicine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1358283"/>
            <a:ext cx="9178880" cy="443291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Dr. Roy P. Johnson, MD, MSPH, FACOEM</a:t>
            </a:r>
          </a:p>
          <a:p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Middle Tennessee Occupational &amp; Environmental Medicine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936 Murfreesboro Road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Lebanon, TN 37090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615-443-1744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&amp;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1227 Heil Quaker Blvd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Lavergne TN 37086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615-641-3080</a:t>
            </a:r>
          </a:p>
          <a:p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53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8896" y="648424"/>
            <a:ext cx="6096000" cy="270368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assessment 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observation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exam </a:t>
            </a: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87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1583" y="407580"/>
            <a:ext cx="6096000" cy="270368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 test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X-rays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work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 test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Pulmonary function test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indoor, wall, person&#10;&#10;Description automatically generated">
            <a:extLst>
              <a:ext uri="{FF2B5EF4-FFF2-40B4-BE49-F238E27FC236}">
                <a16:creationId xmlns:a16="http://schemas.microsoft.com/office/drawing/2014/main" xmlns="" id="{E593B654-EBC1-49BA-BC26-C217B0DFB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8379" y="2084981"/>
            <a:ext cx="3235242" cy="52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1242" y="410433"/>
            <a:ext cx="9396954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and Plan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means- removing foreign bodies, irrigation, drilling of finger/toenails, closing wounds with bandage, steri-strips and butterfly strips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OTC medication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 and/or heat therapy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massage(not including P.T. or chiropractic treatment)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 wraps, non-rigid means of support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work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6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236" y="202725"/>
            <a:ext cx="7704232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Beyond First Aid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ad96db72-7240-4ae8-a124-7d9fde551ae9@namprd22">
            <a:extLst>
              <a:ext uri="{FF2B5EF4-FFF2-40B4-BE49-F238E27FC236}">
                <a16:creationId xmlns:a16="http://schemas.microsoft.com/office/drawing/2014/main" xmlns="" id="{59BB673E-C4EA-445A-B978-58EA7D94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43" y="1685694"/>
            <a:ext cx="6191250" cy="466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80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92" y="346231"/>
            <a:ext cx="3941686" cy="61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4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6754" y="456615"/>
            <a:ext cx="6096000" cy="3780907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History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Pre-existing medical condition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Psychosocial stress factors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occupational history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73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140" y="598745"/>
            <a:ext cx="6744071" cy="217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treatment protocol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ACOEM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97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510" y="634256"/>
            <a:ext cx="6096000" cy="1649811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 to work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Restrictions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Medications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41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631" y="765627"/>
            <a:ext cx="674407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Examinations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capacity examination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EMG/Nerve conducting studies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Impairment rating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erson, wall, sitting, indoor&#10;&#10;Description automatically generated">
            <a:extLst>
              <a:ext uri="{FF2B5EF4-FFF2-40B4-BE49-F238E27FC236}">
                <a16:creationId xmlns:a16="http://schemas.microsoft.com/office/drawing/2014/main" xmlns="" id="{67A22210-4CE7-498E-82DE-F33B78923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8" y="2965716"/>
            <a:ext cx="5870864" cy="38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19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339571"/>
            <a:ext cx="8885916" cy="14981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Questions and answers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1358283"/>
            <a:ext cx="9178880" cy="4432918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Dr. Roy P. Johnson, MD, MSPH, FACOEM</a:t>
            </a:r>
          </a:p>
          <a:p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Middle Tennessee Occupational &amp; Environmental Medicine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936 Murfreesboro Road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Lebanon, TN 37090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615-443-1744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&amp;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1227 Heil Quaker Blvd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Lavergne TN 37086</a:t>
            </a:r>
          </a:p>
          <a:p>
            <a:r>
              <a:rPr lang="en-US" sz="3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615-641-3080</a:t>
            </a:r>
          </a:p>
          <a:p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8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9725" y="2266986"/>
            <a:ext cx="3773341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2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8948" y="0"/>
            <a:ext cx="6484290" cy="12606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/>
              <a:t>PET Approach</a:t>
            </a:r>
            <a:br>
              <a:rPr lang="en-US" altLang="en-US" b="1" dirty="0"/>
            </a:br>
            <a:r>
              <a:rPr lang="en-US" altLang="en-US" sz="2400" b="1" dirty="0"/>
              <a:t>TO WORKERS COMP</a:t>
            </a:r>
            <a:br>
              <a:rPr lang="en-US" altLang="en-US" sz="2400" b="1" dirty="0"/>
            </a:br>
            <a:r>
              <a:rPr lang="en-US" altLang="en-US" sz="2400" b="1" dirty="0"/>
              <a:t> occupational Provider’s perspective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566690" y="479765"/>
            <a:ext cx="5425737" cy="3863266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>
                <a:latin typeface="Garamond" panose="02020404030301010803" pitchFamily="18" charset="0"/>
              </a:rPr>
              <a:t>Prevention</a:t>
            </a:r>
            <a:r>
              <a:rPr lang="en-US" altLang="en-US" sz="2800" b="1" dirty="0">
                <a:latin typeface="Garamond" panose="02020404030301010803" pitchFamily="18" charset="0"/>
              </a:rPr>
              <a:t>	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7162800" y="1752600"/>
            <a:ext cx="3200400" cy="2819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Garamond" panose="02020404030301010803" pitchFamily="18" charset="0"/>
              </a:rPr>
              <a:t>Treatment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744527" y="3534174"/>
            <a:ext cx="4495800" cy="3200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Garamond" panose="02020404030301010803" pitchFamily="18" charset="0"/>
              </a:rPr>
              <a:t>Early Intervention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1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10"/>
                            </p:stCondLst>
                            <p:childTnLst>
                              <p:par>
                                <p:cTn id="19" presetID="2" presetClass="entr" presetSubtype="2" accel="1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6" grpId="0" animBg="1" autoUpdateAnimBg="0"/>
      <p:bldP spid="28678" grpId="0" animBg="1" autoUpdateAnimBg="0"/>
      <p:bldP spid="2867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003" y="479553"/>
            <a:ext cx="4875752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0e2f62d8-f6e7-4c0a-8d5d-74e206adf646@namprd22">
            <a:extLst>
              <a:ext uri="{FF2B5EF4-FFF2-40B4-BE49-F238E27FC236}">
                <a16:creationId xmlns:a16="http://schemas.microsoft.com/office/drawing/2014/main" xmlns="" id="{206F85DC-4EF6-4D40-A4E4-CE1B9618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40" y="1652426"/>
            <a:ext cx="6303144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7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84" y="958788"/>
            <a:ext cx="6347534" cy="45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E69336-C75F-4931-B9DD-5E761DD053E3}"/>
              </a:ext>
            </a:extLst>
          </p:cNvPr>
          <p:cNvSpPr/>
          <p:nvPr/>
        </p:nvSpPr>
        <p:spPr>
          <a:xfrm>
            <a:off x="1205850" y="332644"/>
            <a:ext cx="7927759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site evaluation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Wellness program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screening</a:t>
            </a:r>
          </a:p>
          <a:p>
            <a:pPr lvl="1">
              <a:lnSpc>
                <a:spcPct val="107000"/>
              </a:lnSpc>
            </a:pPr>
            <a:endParaRPr lang="en-US" dirty="0"/>
          </a:p>
        </p:txBody>
      </p:sp>
      <p:pic>
        <p:nvPicPr>
          <p:cNvPr id="3" name="Picture 2" descr="aacc05c8-5cdd-480e-af01-abc33acc8808@namprd22">
            <a:extLst>
              <a:ext uri="{FF2B5EF4-FFF2-40B4-BE49-F238E27FC236}">
                <a16:creationId xmlns:a16="http://schemas.microsoft.com/office/drawing/2014/main" xmlns="" id="{1C65CD82-685D-4CD7-A447-C1AA60EA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8536" y="1187032"/>
            <a:ext cx="4021891" cy="57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1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855" y="584487"/>
            <a:ext cx="6096000" cy="32306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Drug/Alcohol Screenings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Non-DOT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 test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 test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EBT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2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6155CC-E92E-4FBD-A9D9-6C8F0BF16837}"/>
              </a:ext>
            </a:extLst>
          </p:cNvPr>
          <p:cNvSpPr/>
          <p:nvPr/>
        </p:nvSpPr>
        <p:spPr>
          <a:xfrm>
            <a:off x="3048000" y="1712954"/>
            <a:ext cx="6137564" cy="278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Pre-placement exams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Transportation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Aviation Physical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 exam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184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393</Words>
  <Application>Microsoft Office PowerPoint</Application>
  <PresentationFormat>Custom</PresentationFormat>
  <Paragraphs>120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Slice</vt:lpstr>
      <vt:lpstr>1_PowerPoint B</vt:lpstr>
      <vt:lpstr>The PET (Prevention—Early Intervention—Treatment) Approach to WC Claims and Reducing Unwarranted Variations in Back Pain Care</vt:lpstr>
      <vt:lpstr>Occupational medicine </vt:lpstr>
      <vt:lpstr>PowerPoint Presentation</vt:lpstr>
      <vt:lpstr>PET Approach TO WORKERS COMP  occupational Provider’s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answers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</dc:title>
  <dc:creator>jclark</dc:creator>
  <cp:lastModifiedBy>B.Jeff Francis</cp:lastModifiedBy>
  <cp:revision>110</cp:revision>
  <dcterms:created xsi:type="dcterms:W3CDTF">2015-12-01T17:19:46Z</dcterms:created>
  <dcterms:modified xsi:type="dcterms:W3CDTF">2019-05-24T11:46:04Z</dcterms:modified>
</cp:coreProperties>
</file>